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8" r:id="rId5"/>
    <p:sldId id="266" r:id="rId6"/>
    <p:sldId id="267" r:id="rId7"/>
    <p:sldId id="269" r:id="rId8"/>
    <p:sldId id="260" r:id="rId9"/>
    <p:sldId id="259" r:id="rId10"/>
    <p:sldId id="261" r:id="rId11"/>
    <p:sldId id="262" r:id="rId12"/>
    <p:sldId id="263" r:id="rId13"/>
    <p:sldId id="264" r:id="rId14"/>
    <p:sldId id="26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AE1AA0A-154B-4B6F-B8EB-7048B641E819}" type="datetimeFigureOut">
              <a:rPr lang="hu-HU" smtClean="0"/>
              <a:t>2025. 01. 07.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C0358E2-2BA9-46B6-84EB-DEAAE6561607}" type="slidenum">
              <a:rPr lang="hu-HU" smtClean="0"/>
              <a:t>‹#›</a:t>
            </a:fld>
            <a:endParaRPr lang="hu-H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026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AA0A-154B-4B6F-B8EB-7048B641E819}" type="datetimeFigureOut">
              <a:rPr lang="hu-HU" smtClean="0"/>
              <a:t>2025. 01. 07.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58E2-2BA9-46B6-84EB-DEAAE65616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9730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AA0A-154B-4B6F-B8EB-7048B641E819}" type="datetimeFigureOut">
              <a:rPr lang="hu-HU" smtClean="0"/>
              <a:t>2025. 01. 07.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58E2-2BA9-46B6-84EB-DEAAE65616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431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AA0A-154B-4B6F-B8EB-7048B641E819}" type="datetimeFigureOut">
              <a:rPr lang="hu-HU" smtClean="0"/>
              <a:t>2025. 01. 07.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58E2-2BA9-46B6-84EB-DEAAE65616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74405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AA0A-154B-4B6F-B8EB-7048B641E819}" type="datetimeFigureOut">
              <a:rPr lang="hu-HU" smtClean="0"/>
              <a:t>2025. 01. 07.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58E2-2BA9-46B6-84EB-DEAAE6561607}" type="slidenum">
              <a:rPr lang="hu-HU" smtClean="0"/>
              <a:t>‹#›</a:t>
            </a:fld>
            <a:endParaRPr lang="hu-H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915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AA0A-154B-4B6F-B8EB-7048B641E819}" type="datetimeFigureOut">
              <a:rPr lang="hu-HU" smtClean="0"/>
              <a:t>2025. 01. 07.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58E2-2BA9-46B6-84EB-DEAAE65616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8793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AA0A-154B-4B6F-B8EB-7048B641E819}" type="datetimeFigureOut">
              <a:rPr lang="hu-HU" smtClean="0"/>
              <a:t>2025. 01. 07.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58E2-2BA9-46B6-84EB-DEAAE65616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7124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AA0A-154B-4B6F-B8EB-7048B641E819}" type="datetimeFigureOut">
              <a:rPr lang="hu-HU" smtClean="0"/>
              <a:t>2025. 01. 07.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58E2-2BA9-46B6-84EB-DEAAE65616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49647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AA0A-154B-4B6F-B8EB-7048B641E819}" type="datetimeFigureOut">
              <a:rPr lang="hu-HU" smtClean="0"/>
              <a:t>2025. 01. 07.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58E2-2BA9-46B6-84EB-DEAAE65616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9030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AA0A-154B-4B6F-B8EB-7048B641E819}" type="datetimeFigureOut">
              <a:rPr lang="hu-HU" smtClean="0"/>
              <a:t>2025. 01. 07.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58E2-2BA9-46B6-84EB-DEAAE65616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32142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1AA0A-154B-4B6F-B8EB-7048B641E819}" type="datetimeFigureOut">
              <a:rPr lang="hu-HU" smtClean="0"/>
              <a:t>2025. 01. 07.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58E2-2BA9-46B6-84EB-DEAAE65616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1254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5AE1AA0A-154B-4B6F-B8EB-7048B641E819}" type="datetimeFigureOut">
              <a:rPr lang="hu-HU" smtClean="0"/>
              <a:t>2025. 01. 07.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3C0358E2-2BA9-46B6-84EB-DEAAE65616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8407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szövegtan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62935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43000" y="789709"/>
            <a:ext cx="9872871" cy="5306291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hu-HU" altLang="hu-HU" sz="2800" b="1" dirty="0">
                <a:solidFill>
                  <a:schemeClr val="tx1"/>
                </a:solidFill>
              </a:rPr>
              <a:t>4. Szerkezettípus szerint:</a:t>
            </a:r>
            <a:endParaRPr lang="hu-HU" altLang="hu-HU" sz="2800" dirty="0">
              <a:solidFill>
                <a:schemeClr val="tx1"/>
              </a:solidFill>
            </a:endParaRPr>
          </a:p>
          <a:p>
            <a:pPr marL="0" indent="0">
              <a:buFontTx/>
              <a:buNone/>
            </a:pPr>
            <a:r>
              <a:rPr lang="hu-HU" altLang="hu-HU" sz="2800" b="1" dirty="0">
                <a:solidFill>
                  <a:schemeClr val="tx1"/>
                </a:solidFill>
              </a:rPr>
              <a:t>	</a:t>
            </a:r>
            <a:r>
              <a:rPr lang="hu-HU" altLang="hu-HU" sz="2800" dirty="0">
                <a:solidFill>
                  <a:schemeClr val="tx1"/>
                </a:solidFill>
              </a:rPr>
              <a:t>a)</a:t>
            </a:r>
            <a:r>
              <a:rPr lang="hu-HU" altLang="hu-HU" sz="2800" b="1" dirty="0">
                <a:solidFill>
                  <a:schemeClr val="tx1"/>
                </a:solidFill>
              </a:rPr>
              <a:t> lineáris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hu-HU" altLang="hu-HU" sz="2400" dirty="0">
                <a:solidFill>
                  <a:schemeClr val="tx1"/>
                </a:solidFill>
              </a:rPr>
              <a:t>időbeli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hu-HU" altLang="hu-HU" sz="2400" dirty="0">
                <a:solidFill>
                  <a:schemeClr val="tx1"/>
                </a:solidFill>
              </a:rPr>
              <a:t>térbeli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hu-HU" altLang="hu-HU" sz="2400" dirty="0">
                <a:solidFill>
                  <a:schemeClr val="tx1"/>
                </a:solidFill>
              </a:rPr>
              <a:t>logikai felépítés</a:t>
            </a:r>
          </a:p>
          <a:p>
            <a:pPr marL="0" indent="0">
              <a:buFontTx/>
              <a:buNone/>
            </a:pPr>
            <a:r>
              <a:rPr lang="hu-HU" altLang="hu-HU" sz="2800" b="1" dirty="0">
                <a:solidFill>
                  <a:schemeClr val="tx1"/>
                </a:solidFill>
              </a:rPr>
              <a:t>	</a:t>
            </a:r>
            <a:r>
              <a:rPr lang="hu-HU" altLang="hu-HU" sz="2800" dirty="0">
                <a:solidFill>
                  <a:schemeClr val="tx1"/>
                </a:solidFill>
              </a:rPr>
              <a:t>b)</a:t>
            </a:r>
            <a:r>
              <a:rPr lang="hu-HU" altLang="hu-HU" sz="2800" b="1" dirty="0">
                <a:solidFill>
                  <a:schemeClr val="tx1"/>
                </a:solidFill>
              </a:rPr>
              <a:t> párhuzamos</a:t>
            </a:r>
          </a:p>
          <a:p>
            <a:pPr marL="0" indent="0">
              <a:buFontTx/>
              <a:buNone/>
            </a:pPr>
            <a:r>
              <a:rPr lang="hu-HU" altLang="hu-HU" sz="2800" b="1" dirty="0">
                <a:solidFill>
                  <a:schemeClr val="tx1"/>
                </a:solidFill>
              </a:rPr>
              <a:t>	</a:t>
            </a:r>
            <a:r>
              <a:rPr lang="hu-HU" altLang="hu-HU" sz="2800" dirty="0">
                <a:solidFill>
                  <a:schemeClr val="tx1"/>
                </a:solidFill>
              </a:rPr>
              <a:t>c)</a:t>
            </a:r>
            <a:r>
              <a:rPr lang="hu-HU" altLang="hu-HU" sz="2800" b="1" dirty="0">
                <a:solidFill>
                  <a:schemeClr val="tx1"/>
                </a:solidFill>
              </a:rPr>
              <a:t> </a:t>
            </a:r>
            <a:r>
              <a:rPr lang="hu-HU" altLang="hu-HU" sz="2800" b="1" dirty="0" err="1">
                <a:solidFill>
                  <a:schemeClr val="tx1"/>
                </a:solidFill>
              </a:rPr>
              <a:t>ellentétező</a:t>
            </a:r>
            <a:endParaRPr lang="hu-HU" altLang="hu-HU" sz="2800" b="1" dirty="0">
              <a:solidFill>
                <a:schemeClr val="tx1"/>
              </a:solidFill>
            </a:endParaRPr>
          </a:p>
          <a:p>
            <a:pPr marL="0" indent="0">
              <a:buFontTx/>
              <a:buNone/>
            </a:pPr>
            <a:r>
              <a:rPr lang="hu-HU" altLang="hu-HU" sz="2800" b="1" dirty="0">
                <a:solidFill>
                  <a:schemeClr val="tx1"/>
                </a:solidFill>
              </a:rPr>
              <a:t>	</a:t>
            </a:r>
            <a:r>
              <a:rPr lang="hu-HU" altLang="hu-HU" sz="2800" dirty="0">
                <a:solidFill>
                  <a:schemeClr val="tx1"/>
                </a:solidFill>
              </a:rPr>
              <a:t>d)</a:t>
            </a:r>
            <a:r>
              <a:rPr lang="hu-HU" altLang="hu-HU" sz="2800" b="1" dirty="0">
                <a:solidFill>
                  <a:schemeClr val="tx1"/>
                </a:solidFill>
              </a:rPr>
              <a:t> keretes</a:t>
            </a:r>
          </a:p>
          <a:p>
            <a:pPr marL="0" indent="0">
              <a:buFontTx/>
              <a:buNone/>
            </a:pPr>
            <a:r>
              <a:rPr lang="hu-HU" altLang="hu-HU" sz="2800" b="1" dirty="0">
                <a:solidFill>
                  <a:schemeClr val="tx1"/>
                </a:solidFill>
              </a:rPr>
              <a:t>	</a:t>
            </a:r>
            <a:r>
              <a:rPr lang="hu-HU" altLang="hu-HU" sz="2800" dirty="0">
                <a:solidFill>
                  <a:schemeClr val="tx1"/>
                </a:solidFill>
              </a:rPr>
              <a:t>e)</a:t>
            </a:r>
            <a:r>
              <a:rPr lang="hu-HU" altLang="hu-HU" sz="2800" b="1" dirty="0">
                <a:solidFill>
                  <a:schemeClr val="tx1"/>
                </a:solidFill>
              </a:rPr>
              <a:t> mozaikszerű</a:t>
            </a:r>
          </a:p>
          <a:p>
            <a:pPr marL="0" indent="0">
              <a:buFontTx/>
              <a:buNone/>
            </a:pPr>
            <a:r>
              <a:rPr lang="hu-HU" altLang="hu-HU" sz="2800" b="1" dirty="0">
                <a:solidFill>
                  <a:schemeClr val="tx1"/>
                </a:solidFill>
              </a:rPr>
              <a:t>	</a:t>
            </a:r>
            <a:r>
              <a:rPr lang="hu-HU" altLang="hu-HU" sz="2800" dirty="0">
                <a:solidFill>
                  <a:schemeClr val="tx1"/>
                </a:solidFill>
              </a:rPr>
              <a:t>f)</a:t>
            </a:r>
            <a:r>
              <a:rPr lang="hu-HU" altLang="hu-HU" sz="2800" b="1" dirty="0">
                <a:solidFill>
                  <a:schemeClr val="tx1"/>
                </a:solidFill>
              </a:rPr>
              <a:t> asszociatív</a:t>
            </a:r>
          </a:p>
          <a:p>
            <a:pPr marL="0" indent="0">
              <a:buFontTx/>
              <a:buNone/>
            </a:pPr>
            <a:endParaRPr lang="hu-HU" altLang="hu-HU" sz="2400" b="1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02386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43000" y="789709"/>
            <a:ext cx="9872871" cy="5306291"/>
          </a:xfrm>
        </p:spPr>
        <p:txBody>
          <a:bodyPr>
            <a:normAutofit fontScale="92500" lnSpcReduction="20000"/>
          </a:bodyPr>
          <a:lstStyle/>
          <a:p>
            <a:pPr marL="0" indent="0">
              <a:buFontTx/>
              <a:buNone/>
            </a:pPr>
            <a:r>
              <a:rPr lang="hu-HU" altLang="hu-HU" sz="2800" b="1" dirty="0">
                <a:solidFill>
                  <a:schemeClr val="tx1"/>
                </a:solidFill>
              </a:rPr>
              <a:t>5. Közlésforma / közlésmód szerint:</a:t>
            </a:r>
          </a:p>
          <a:p>
            <a:pPr marL="0" indent="0">
              <a:buFontTx/>
              <a:buNone/>
            </a:pPr>
            <a:r>
              <a:rPr lang="hu-HU" altLang="hu-HU" sz="2800" dirty="0">
                <a:solidFill>
                  <a:schemeClr val="tx1"/>
                </a:solidFill>
              </a:rPr>
              <a:t>	a) </a:t>
            </a:r>
            <a:r>
              <a:rPr lang="hu-HU" altLang="hu-HU" sz="2800" b="1" dirty="0">
                <a:solidFill>
                  <a:schemeClr val="tx1"/>
                </a:solidFill>
              </a:rPr>
              <a:t>elbeszélő</a:t>
            </a:r>
            <a:endParaRPr lang="hu-HU" altLang="hu-HU" sz="2800" dirty="0">
              <a:solidFill>
                <a:schemeClr val="tx1"/>
              </a:solidFill>
            </a:endParaRPr>
          </a:p>
          <a:p>
            <a:pPr marL="0" indent="0">
              <a:buFontTx/>
              <a:buNone/>
            </a:pPr>
            <a:r>
              <a:rPr lang="hu-HU" altLang="hu-HU" sz="2800" dirty="0">
                <a:solidFill>
                  <a:schemeClr val="tx1"/>
                </a:solidFill>
              </a:rPr>
              <a:t>	b) </a:t>
            </a:r>
            <a:r>
              <a:rPr lang="hu-HU" altLang="hu-HU" sz="2800" b="1" dirty="0">
                <a:solidFill>
                  <a:schemeClr val="tx1"/>
                </a:solidFill>
              </a:rPr>
              <a:t>leíró</a:t>
            </a:r>
            <a:endParaRPr lang="hu-HU" altLang="hu-HU" sz="2800" dirty="0">
              <a:solidFill>
                <a:schemeClr val="tx1"/>
              </a:solidFill>
            </a:endParaRPr>
          </a:p>
          <a:p>
            <a:pPr marL="0" indent="0">
              <a:buFontTx/>
              <a:buNone/>
            </a:pPr>
            <a:r>
              <a:rPr lang="hu-HU" altLang="hu-HU" sz="2800" dirty="0">
                <a:solidFill>
                  <a:schemeClr val="tx1"/>
                </a:solidFill>
              </a:rPr>
              <a:t>	c) </a:t>
            </a:r>
            <a:r>
              <a:rPr lang="hu-HU" altLang="hu-HU" sz="2800" b="1" dirty="0">
                <a:solidFill>
                  <a:schemeClr val="tx1"/>
                </a:solidFill>
              </a:rPr>
              <a:t>érvelő		</a:t>
            </a:r>
          </a:p>
          <a:p>
            <a:pPr marL="0" indent="0">
              <a:buFontTx/>
              <a:buNone/>
            </a:pPr>
            <a:r>
              <a:rPr lang="hu-HU" altLang="hu-HU" sz="2800" dirty="0">
                <a:solidFill>
                  <a:schemeClr val="tx1"/>
                </a:solidFill>
              </a:rPr>
              <a:t>      	d) </a:t>
            </a:r>
            <a:r>
              <a:rPr lang="hu-HU" altLang="hu-HU" sz="2800" b="1" dirty="0">
                <a:solidFill>
                  <a:schemeClr val="tx1"/>
                </a:solidFill>
              </a:rPr>
              <a:t>értékelő</a:t>
            </a:r>
            <a:endParaRPr lang="hu-HU" altLang="hu-HU" sz="2800" dirty="0">
              <a:solidFill>
                <a:schemeClr val="tx1"/>
              </a:solidFill>
            </a:endParaRPr>
          </a:p>
          <a:p>
            <a:pPr marL="0" indent="0">
              <a:buFontTx/>
              <a:buNone/>
            </a:pPr>
            <a:endParaRPr lang="hu-HU" altLang="hu-HU" sz="2800" b="1" dirty="0">
              <a:solidFill>
                <a:schemeClr val="tx1"/>
              </a:solidFill>
            </a:endParaRPr>
          </a:p>
          <a:p>
            <a:pPr marL="0" indent="0">
              <a:buFontTx/>
              <a:buNone/>
            </a:pPr>
            <a:r>
              <a:rPr lang="hu-HU" altLang="hu-HU" sz="2800" b="1" dirty="0">
                <a:solidFill>
                  <a:schemeClr val="tx1"/>
                </a:solidFill>
              </a:rPr>
              <a:t>6. Kommunikációs funkció szerint:</a:t>
            </a:r>
          </a:p>
          <a:p>
            <a:pPr marL="0" indent="0">
              <a:buFontTx/>
              <a:buNone/>
            </a:pPr>
            <a:r>
              <a:rPr lang="hu-HU" altLang="hu-HU" sz="2800" b="1" dirty="0">
                <a:solidFill>
                  <a:schemeClr val="tx1"/>
                </a:solidFill>
              </a:rPr>
              <a:t>	</a:t>
            </a:r>
            <a:r>
              <a:rPr lang="hu-HU" altLang="hu-HU" sz="2800" dirty="0">
                <a:solidFill>
                  <a:schemeClr val="tx1"/>
                </a:solidFill>
              </a:rPr>
              <a:t>a)</a:t>
            </a:r>
            <a:r>
              <a:rPr lang="hu-HU" altLang="hu-HU" sz="2800" b="1" dirty="0">
                <a:solidFill>
                  <a:schemeClr val="tx1"/>
                </a:solidFill>
              </a:rPr>
              <a:t> kapcsolattartó</a:t>
            </a:r>
          </a:p>
          <a:p>
            <a:pPr marL="0" indent="0">
              <a:buFontTx/>
              <a:buNone/>
            </a:pPr>
            <a:r>
              <a:rPr lang="hu-HU" altLang="hu-HU" sz="2800" b="1" dirty="0">
                <a:solidFill>
                  <a:schemeClr val="tx1"/>
                </a:solidFill>
              </a:rPr>
              <a:t>	</a:t>
            </a:r>
            <a:r>
              <a:rPr lang="hu-HU" altLang="hu-HU" sz="2800" dirty="0">
                <a:solidFill>
                  <a:schemeClr val="tx1"/>
                </a:solidFill>
              </a:rPr>
              <a:t>b)</a:t>
            </a:r>
            <a:r>
              <a:rPr lang="hu-HU" altLang="hu-HU" sz="2800" b="1" dirty="0">
                <a:solidFill>
                  <a:schemeClr val="tx1"/>
                </a:solidFill>
              </a:rPr>
              <a:t> tájékoztató</a:t>
            </a:r>
          </a:p>
          <a:p>
            <a:pPr marL="0" indent="0">
              <a:buFontTx/>
              <a:buNone/>
            </a:pPr>
            <a:r>
              <a:rPr lang="hu-HU" altLang="hu-HU" sz="2800" b="1" dirty="0">
                <a:solidFill>
                  <a:schemeClr val="tx1"/>
                </a:solidFill>
              </a:rPr>
              <a:t>	</a:t>
            </a:r>
            <a:r>
              <a:rPr lang="hu-HU" altLang="hu-HU" sz="2800" dirty="0">
                <a:solidFill>
                  <a:schemeClr val="tx1"/>
                </a:solidFill>
              </a:rPr>
              <a:t>c)</a:t>
            </a:r>
            <a:r>
              <a:rPr lang="hu-HU" altLang="hu-HU" sz="2800" b="1" dirty="0">
                <a:solidFill>
                  <a:schemeClr val="tx1"/>
                </a:solidFill>
              </a:rPr>
              <a:t> érzelemkifejező</a:t>
            </a:r>
          </a:p>
          <a:p>
            <a:pPr marL="0" indent="0">
              <a:buFontTx/>
              <a:buNone/>
            </a:pPr>
            <a:r>
              <a:rPr lang="hu-HU" altLang="hu-HU" sz="2800" b="1" dirty="0">
                <a:solidFill>
                  <a:schemeClr val="tx1"/>
                </a:solidFill>
              </a:rPr>
              <a:t>	</a:t>
            </a:r>
            <a:r>
              <a:rPr lang="hu-HU" altLang="hu-HU" sz="2800" dirty="0">
                <a:solidFill>
                  <a:schemeClr val="tx1"/>
                </a:solidFill>
              </a:rPr>
              <a:t>d)</a:t>
            </a:r>
            <a:r>
              <a:rPr lang="hu-HU" altLang="hu-HU" sz="2800" b="1" dirty="0">
                <a:solidFill>
                  <a:schemeClr val="tx1"/>
                </a:solidFill>
              </a:rPr>
              <a:t> felhívó</a:t>
            </a:r>
          </a:p>
          <a:p>
            <a:pPr marL="0" indent="0">
              <a:buFontTx/>
              <a:buNone/>
            </a:pPr>
            <a:endParaRPr lang="hu-HU" altLang="hu-HU" sz="2400" b="1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63740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43000" y="789709"/>
            <a:ext cx="9872871" cy="5306291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hu-HU" altLang="hu-HU" sz="2800" b="1" dirty="0">
                <a:solidFill>
                  <a:schemeClr val="tx1"/>
                </a:solidFill>
              </a:rPr>
              <a:t>7. A kommunikációs színtér szerint:</a:t>
            </a:r>
          </a:p>
          <a:p>
            <a:pPr marL="0" indent="0">
              <a:buFontTx/>
              <a:buNone/>
            </a:pPr>
            <a:r>
              <a:rPr lang="hu-HU" altLang="hu-HU" sz="2800" dirty="0">
                <a:solidFill>
                  <a:schemeClr val="tx1"/>
                </a:solidFill>
              </a:rPr>
              <a:t>	a) </a:t>
            </a:r>
            <a:r>
              <a:rPr lang="hu-HU" altLang="hu-HU" sz="2800" b="1" dirty="0">
                <a:solidFill>
                  <a:schemeClr val="tx1"/>
                </a:solidFill>
              </a:rPr>
              <a:t>magánéleti (társalgási)</a:t>
            </a:r>
          </a:p>
          <a:p>
            <a:pPr marL="0" indent="0">
              <a:buFontTx/>
              <a:buNone/>
            </a:pPr>
            <a:r>
              <a:rPr lang="hu-HU" altLang="hu-HU" sz="2800" b="1" dirty="0">
                <a:solidFill>
                  <a:schemeClr val="tx1"/>
                </a:solidFill>
              </a:rPr>
              <a:t>	</a:t>
            </a:r>
            <a:r>
              <a:rPr lang="hu-HU" altLang="hu-HU" sz="2800" dirty="0">
                <a:solidFill>
                  <a:schemeClr val="tx1"/>
                </a:solidFill>
              </a:rPr>
              <a:t>b)</a:t>
            </a:r>
            <a:r>
              <a:rPr lang="hu-HU" altLang="hu-HU" sz="2800" b="1" dirty="0">
                <a:solidFill>
                  <a:schemeClr val="tx1"/>
                </a:solidFill>
              </a:rPr>
              <a:t> közéleti</a:t>
            </a:r>
          </a:p>
          <a:p>
            <a:pPr marL="0" indent="0">
              <a:buFontTx/>
              <a:buNone/>
            </a:pPr>
            <a:r>
              <a:rPr lang="hu-HU" altLang="hu-HU" sz="2800" b="1" dirty="0">
                <a:solidFill>
                  <a:schemeClr val="tx1"/>
                </a:solidFill>
              </a:rPr>
              <a:t>	</a:t>
            </a:r>
            <a:r>
              <a:rPr lang="hu-HU" altLang="hu-HU" sz="2800" dirty="0">
                <a:solidFill>
                  <a:schemeClr val="tx1"/>
                </a:solidFill>
              </a:rPr>
              <a:t>c)</a:t>
            </a:r>
            <a:r>
              <a:rPr lang="hu-HU" altLang="hu-HU" sz="2800" b="1" dirty="0">
                <a:solidFill>
                  <a:schemeClr val="tx1"/>
                </a:solidFill>
              </a:rPr>
              <a:t> hivatalos</a:t>
            </a:r>
          </a:p>
          <a:p>
            <a:pPr marL="0" indent="0">
              <a:buFontTx/>
              <a:buNone/>
            </a:pPr>
            <a:r>
              <a:rPr lang="hu-HU" altLang="hu-HU" sz="2800" b="1" dirty="0">
                <a:solidFill>
                  <a:schemeClr val="tx1"/>
                </a:solidFill>
              </a:rPr>
              <a:t>	</a:t>
            </a:r>
            <a:r>
              <a:rPr lang="hu-HU" altLang="hu-HU" sz="2800" dirty="0">
                <a:solidFill>
                  <a:schemeClr val="tx1"/>
                </a:solidFill>
              </a:rPr>
              <a:t>d)</a:t>
            </a:r>
            <a:r>
              <a:rPr lang="hu-HU" altLang="hu-HU" sz="2800" b="1" dirty="0">
                <a:solidFill>
                  <a:schemeClr val="tx1"/>
                </a:solidFill>
              </a:rPr>
              <a:t> egyházi (vallásos)</a:t>
            </a:r>
          </a:p>
          <a:p>
            <a:pPr marL="0" indent="0">
              <a:buFontTx/>
              <a:buNone/>
            </a:pPr>
            <a:r>
              <a:rPr lang="hu-HU" altLang="hu-HU" sz="2800" b="1" dirty="0">
                <a:solidFill>
                  <a:schemeClr val="tx1"/>
                </a:solidFill>
              </a:rPr>
              <a:t>	</a:t>
            </a:r>
            <a:r>
              <a:rPr lang="hu-HU" altLang="hu-HU" sz="2800" dirty="0">
                <a:solidFill>
                  <a:schemeClr val="tx1"/>
                </a:solidFill>
              </a:rPr>
              <a:t>e)</a:t>
            </a:r>
            <a:r>
              <a:rPr lang="hu-HU" altLang="hu-HU" sz="2800" b="1" dirty="0">
                <a:solidFill>
                  <a:schemeClr val="tx1"/>
                </a:solidFill>
              </a:rPr>
              <a:t> tudományos (szakmai)</a:t>
            </a:r>
          </a:p>
          <a:p>
            <a:pPr marL="0" indent="0">
              <a:buFontTx/>
              <a:buNone/>
            </a:pPr>
            <a:r>
              <a:rPr lang="hu-HU" altLang="hu-HU" sz="2800" b="1" dirty="0">
                <a:solidFill>
                  <a:schemeClr val="tx1"/>
                </a:solidFill>
              </a:rPr>
              <a:t>	</a:t>
            </a:r>
            <a:r>
              <a:rPr lang="hu-HU" altLang="hu-HU" sz="2800" dirty="0">
                <a:solidFill>
                  <a:schemeClr val="tx1"/>
                </a:solidFill>
              </a:rPr>
              <a:t>f)</a:t>
            </a:r>
            <a:r>
              <a:rPr lang="hu-HU" altLang="hu-HU" sz="2800" b="1" dirty="0">
                <a:solidFill>
                  <a:schemeClr val="tx1"/>
                </a:solidFill>
              </a:rPr>
              <a:t> publicisztikai</a:t>
            </a:r>
          </a:p>
          <a:p>
            <a:pPr marL="0" indent="0">
              <a:buFontTx/>
              <a:buNone/>
            </a:pPr>
            <a:r>
              <a:rPr lang="hu-HU" altLang="hu-HU" sz="2800" b="1" dirty="0">
                <a:solidFill>
                  <a:schemeClr val="tx1"/>
                </a:solidFill>
              </a:rPr>
              <a:t>	</a:t>
            </a:r>
            <a:r>
              <a:rPr lang="hu-HU" altLang="hu-HU" sz="2800" dirty="0">
                <a:solidFill>
                  <a:schemeClr val="tx1"/>
                </a:solidFill>
              </a:rPr>
              <a:t>g)</a:t>
            </a:r>
            <a:r>
              <a:rPr lang="hu-HU" altLang="hu-HU" sz="2800" b="1" dirty="0">
                <a:solidFill>
                  <a:schemeClr val="tx1"/>
                </a:solidFill>
              </a:rPr>
              <a:t> szépirodalmi szöveg</a:t>
            </a:r>
          </a:p>
          <a:p>
            <a:pPr marL="0" indent="0">
              <a:buFontTx/>
              <a:buNone/>
            </a:pPr>
            <a:endParaRPr lang="hu-HU" altLang="hu-HU" sz="2400" b="1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392017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43000" y="789709"/>
            <a:ext cx="9872871" cy="5306291"/>
          </a:xfrm>
        </p:spPr>
        <p:txBody>
          <a:bodyPr>
            <a:normAutofit fontScale="92500" lnSpcReduction="20000"/>
          </a:bodyPr>
          <a:lstStyle/>
          <a:p>
            <a:pPr marL="0" indent="0">
              <a:buFontTx/>
              <a:buNone/>
            </a:pPr>
            <a:r>
              <a:rPr lang="hu-HU" altLang="hu-HU" sz="2800" dirty="0">
                <a:solidFill>
                  <a:schemeClr val="tx1"/>
                </a:solidFill>
              </a:rPr>
              <a:t>8. A kommunikációs eszközök szerint:</a:t>
            </a:r>
          </a:p>
          <a:p>
            <a:pPr marL="0" indent="0">
              <a:buFontTx/>
              <a:buNone/>
            </a:pPr>
            <a:r>
              <a:rPr lang="hu-HU" altLang="hu-HU" sz="2800" dirty="0">
                <a:solidFill>
                  <a:schemeClr val="tx1"/>
                </a:solidFill>
              </a:rPr>
              <a:t>	a) digitális</a:t>
            </a:r>
          </a:p>
          <a:p>
            <a:pPr marL="0" indent="0">
              <a:buFontTx/>
              <a:buNone/>
            </a:pPr>
            <a:r>
              <a:rPr lang="hu-HU" altLang="hu-HU" sz="2800" dirty="0">
                <a:solidFill>
                  <a:schemeClr val="tx1"/>
                </a:solidFill>
              </a:rPr>
              <a:t>	b) nem digitális</a:t>
            </a:r>
          </a:p>
          <a:p>
            <a:pPr marL="0" indent="0">
              <a:buFontTx/>
              <a:buNone/>
            </a:pPr>
            <a:endParaRPr lang="hu-HU" altLang="hu-HU" sz="2800" dirty="0">
              <a:solidFill>
                <a:schemeClr val="tx1"/>
              </a:solidFill>
            </a:endParaRPr>
          </a:p>
          <a:p>
            <a:pPr marL="0" indent="0">
              <a:buFontTx/>
              <a:buNone/>
            </a:pPr>
            <a:r>
              <a:rPr lang="hu-HU" altLang="hu-HU" sz="2800" dirty="0">
                <a:solidFill>
                  <a:schemeClr val="tx1"/>
                </a:solidFill>
              </a:rPr>
              <a:t>9. A közlemény jellege szerint:</a:t>
            </a:r>
          </a:p>
          <a:p>
            <a:pPr marL="0" indent="0">
              <a:buFontTx/>
              <a:buNone/>
            </a:pPr>
            <a:r>
              <a:rPr lang="hu-HU" altLang="hu-HU" sz="2800" dirty="0">
                <a:solidFill>
                  <a:schemeClr val="tx1"/>
                </a:solidFill>
              </a:rPr>
              <a:t>	a) köznapi</a:t>
            </a:r>
          </a:p>
          <a:p>
            <a:pPr marL="0" indent="0">
              <a:buFontTx/>
              <a:buNone/>
            </a:pPr>
            <a:r>
              <a:rPr lang="hu-HU" altLang="hu-HU" sz="2800" dirty="0">
                <a:solidFill>
                  <a:schemeClr val="tx1"/>
                </a:solidFill>
              </a:rPr>
              <a:t>	b) poétikai</a:t>
            </a:r>
          </a:p>
          <a:p>
            <a:pPr marL="0" indent="0">
              <a:buFontTx/>
              <a:buNone/>
            </a:pPr>
            <a:endParaRPr lang="hu-HU" altLang="hu-HU" sz="2800" dirty="0">
              <a:solidFill>
                <a:schemeClr val="tx1"/>
              </a:solidFill>
            </a:endParaRPr>
          </a:p>
          <a:p>
            <a:pPr marL="0" indent="0">
              <a:buFontTx/>
              <a:buNone/>
            </a:pPr>
            <a:r>
              <a:rPr lang="hu-HU" altLang="hu-HU" sz="2800" dirty="0">
                <a:solidFill>
                  <a:schemeClr val="tx1"/>
                </a:solidFill>
              </a:rPr>
              <a:t>10. A nyelvi normához való viszony szerint:</a:t>
            </a:r>
          </a:p>
          <a:p>
            <a:pPr marL="0" indent="0">
              <a:buFontTx/>
              <a:buNone/>
            </a:pPr>
            <a:r>
              <a:rPr lang="hu-HU" altLang="hu-HU" sz="2800" dirty="0">
                <a:solidFill>
                  <a:schemeClr val="tx1"/>
                </a:solidFill>
              </a:rPr>
              <a:t>	a) szabályozott (normakövető)</a:t>
            </a:r>
          </a:p>
          <a:p>
            <a:pPr marL="0" indent="0">
              <a:buFontTx/>
              <a:buNone/>
            </a:pPr>
            <a:r>
              <a:rPr lang="hu-HU" altLang="hu-HU" sz="2800" dirty="0">
                <a:solidFill>
                  <a:schemeClr val="tx1"/>
                </a:solidFill>
              </a:rPr>
              <a:t>	b) nem szabályozott (nem normakövető)</a:t>
            </a:r>
          </a:p>
          <a:p>
            <a:pPr marL="0" indent="0">
              <a:buFontTx/>
              <a:buNone/>
            </a:pPr>
            <a:endParaRPr lang="hu-HU" altLang="hu-HU" sz="2400" b="1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391842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altLang="hu-HU" sz="3600" i="1" dirty="0">
                <a:latin typeface="Bookman Old Style" panose="02050604050505020204" pitchFamily="18" charset="0"/>
              </a:rPr>
              <a:t>Mely szövegtípusba tartozik?</a:t>
            </a:r>
            <a:endParaRPr lang="hu-HU" sz="3600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altLang="hu-HU" dirty="0">
                <a:solidFill>
                  <a:schemeClr val="tx1"/>
                </a:solidFill>
              </a:rPr>
              <a:t>vicc</a:t>
            </a:r>
          </a:p>
          <a:p>
            <a:r>
              <a:rPr lang="hu-HU" altLang="hu-HU" dirty="0">
                <a:solidFill>
                  <a:schemeClr val="tx1"/>
                </a:solidFill>
              </a:rPr>
              <a:t>blog</a:t>
            </a:r>
          </a:p>
          <a:p>
            <a:r>
              <a:rPr lang="hu-HU" altLang="hu-HU" dirty="0">
                <a:solidFill>
                  <a:schemeClr val="tx1"/>
                </a:solidFill>
              </a:rPr>
              <a:t>kérvény</a:t>
            </a:r>
          </a:p>
          <a:p>
            <a:r>
              <a:rPr lang="hu-HU" altLang="hu-HU" dirty="0">
                <a:solidFill>
                  <a:schemeClr val="tx1"/>
                </a:solidFill>
              </a:rPr>
              <a:t>riport</a:t>
            </a:r>
          </a:p>
          <a:p>
            <a:r>
              <a:rPr lang="hu-HU" altLang="hu-HU" dirty="0">
                <a:solidFill>
                  <a:schemeClr val="tx1"/>
                </a:solidFill>
              </a:rPr>
              <a:t>önéletrajz</a:t>
            </a:r>
          </a:p>
          <a:p>
            <a:r>
              <a:rPr lang="hu-HU" altLang="hu-HU" dirty="0">
                <a:solidFill>
                  <a:schemeClr val="tx1"/>
                </a:solidFill>
              </a:rPr>
              <a:t>levél</a:t>
            </a:r>
          </a:p>
          <a:p>
            <a:r>
              <a:rPr lang="hu-HU" altLang="hu-HU" dirty="0">
                <a:solidFill>
                  <a:schemeClr val="tx1"/>
                </a:solidFill>
              </a:rPr>
              <a:t>SMS</a:t>
            </a:r>
          </a:p>
          <a:p>
            <a:r>
              <a:rPr lang="hu-HU" altLang="hu-HU" dirty="0">
                <a:solidFill>
                  <a:schemeClr val="tx1"/>
                </a:solidFill>
              </a:rPr>
              <a:t>rendelet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5" name="Tartalom helye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u-HU" altLang="hu-HU" dirty="0">
                <a:solidFill>
                  <a:schemeClr val="tx1"/>
                </a:solidFill>
              </a:rPr>
              <a:t>esszé</a:t>
            </a:r>
          </a:p>
          <a:p>
            <a:r>
              <a:rPr lang="hu-HU" altLang="hu-HU" dirty="0">
                <a:solidFill>
                  <a:schemeClr val="tx1"/>
                </a:solidFill>
              </a:rPr>
              <a:t>hirdetés</a:t>
            </a:r>
          </a:p>
          <a:p>
            <a:r>
              <a:rPr lang="hu-HU" altLang="hu-HU" dirty="0">
                <a:solidFill>
                  <a:schemeClr val="tx1"/>
                </a:solidFill>
              </a:rPr>
              <a:t>zsoltár</a:t>
            </a:r>
          </a:p>
          <a:p>
            <a:r>
              <a:rPr lang="hu-HU" altLang="hu-HU" dirty="0">
                <a:solidFill>
                  <a:schemeClr val="tx1"/>
                </a:solidFill>
              </a:rPr>
              <a:t>novella</a:t>
            </a:r>
          </a:p>
          <a:p>
            <a:r>
              <a:rPr lang="hu-HU" altLang="hu-HU" dirty="0">
                <a:solidFill>
                  <a:schemeClr val="tx1"/>
                </a:solidFill>
              </a:rPr>
              <a:t>értekezés</a:t>
            </a:r>
          </a:p>
          <a:p>
            <a:r>
              <a:rPr lang="hu-HU" altLang="hu-HU" dirty="0">
                <a:solidFill>
                  <a:schemeClr val="tx1"/>
                </a:solidFill>
              </a:rPr>
              <a:t>prédikáció</a:t>
            </a:r>
          </a:p>
          <a:p>
            <a:r>
              <a:rPr lang="hu-HU" altLang="hu-HU" dirty="0">
                <a:solidFill>
                  <a:schemeClr val="tx1"/>
                </a:solidFill>
              </a:rPr>
              <a:t>iskolai dolgozat</a:t>
            </a:r>
          </a:p>
          <a:p>
            <a:r>
              <a:rPr lang="hu-HU" altLang="hu-HU" dirty="0">
                <a:solidFill>
                  <a:schemeClr val="tx1"/>
                </a:solidFill>
              </a:rPr>
              <a:t>szonett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3179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637309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Alapfogalmak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43000" y="1479665"/>
            <a:ext cx="9872871" cy="4954386"/>
          </a:xfrm>
        </p:spPr>
        <p:txBody>
          <a:bodyPr>
            <a:normAutofit/>
          </a:bodyPr>
          <a:lstStyle/>
          <a:p>
            <a:r>
              <a:rPr lang="hu-HU" altLang="hu-HU" sz="2400" b="1" dirty="0">
                <a:solidFill>
                  <a:schemeClr val="tx1"/>
                </a:solidFill>
              </a:rPr>
              <a:t>szöveg</a:t>
            </a:r>
          </a:p>
          <a:p>
            <a:r>
              <a:rPr lang="hu-HU" altLang="hu-HU" sz="2400" b="1" dirty="0">
                <a:solidFill>
                  <a:schemeClr val="tx1"/>
                </a:solidFill>
              </a:rPr>
              <a:t>szövegtan</a:t>
            </a:r>
            <a:endParaRPr lang="hu-HU" altLang="hu-HU" sz="2400" dirty="0">
              <a:solidFill>
                <a:schemeClr val="tx1"/>
              </a:solidFill>
            </a:endParaRPr>
          </a:p>
          <a:p>
            <a:r>
              <a:rPr lang="hu-HU" altLang="hu-HU" sz="2400" dirty="0">
                <a:solidFill>
                  <a:schemeClr val="tx1"/>
                </a:solidFill>
              </a:rPr>
              <a:t>elvárások: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altLang="hu-HU" sz="2400" b="1" dirty="0">
                <a:solidFill>
                  <a:schemeClr val="tx1"/>
                </a:solidFill>
              </a:rPr>
              <a:t> koherencia</a:t>
            </a:r>
            <a:endParaRPr lang="hu-HU" altLang="hu-HU" sz="2400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hu-HU" altLang="hu-HU" sz="2400" b="1" dirty="0">
                <a:solidFill>
                  <a:schemeClr val="tx1"/>
                </a:solidFill>
              </a:rPr>
              <a:t> kohézió</a:t>
            </a:r>
            <a:endParaRPr lang="hu-HU" altLang="hu-HU" sz="2400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hu-HU" altLang="hu-HU" sz="2400" b="1" dirty="0">
                <a:solidFill>
                  <a:schemeClr val="tx1"/>
                </a:solidFill>
              </a:rPr>
              <a:t> </a:t>
            </a:r>
            <a:r>
              <a:rPr lang="hu-HU" altLang="hu-HU" sz="2400" b="1" dirty="0" err="1">
                <a:solidFill>
                  <a:schemeClr val="tx1"/>
                </a:solidFill>
              </a:rPr>
              <a:t>konnexió</a:t>
            </a:r>
            <a:endParaRPr lang="hu-HU" altLang="hu-HU" sz="2400" dirty="0">
              <a:solidFill>
                <a:schemeClr val="tx1"/>
              </a:solidFill>
            </a:endParaRPr>
          </a:p>
          <a:p>
            <a:r>
              <a:rPr lang="hu-HU" altLang="hu-HU" sz="2400" dirty="0">
                <a:solidFill>
                  <a:schemeClr val="tx1"/>
                </a:solidFill>
              </a:rPr>
              <a:t>szövegformálás: megszerkesztettség és beszerkesztettség</a:t>
            </a:r>
          </a:p>
          <a:p>
            <a:r>
              <a:rPr lang="hu-HU" altLang="hu-HU" sz="2400" dirty="0">
                <a:solidFill>
                  <a:schemeClr val="tx1"/>
                </a:solidFill>
              </a:rPr>
              <a:t>szöveg szintjei: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altLang="hu-HU" sz="2400" b="1" dirty="0">
                <a:solidFill>
                  <a:schemeClr val="tx1"/>
                </a:solidFill>
              </a:rPr>
              <a:t> grammatika / szintaxis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altLang="hu-HU" sz="2400" b="1" dirty="0">
                <a:solidFill>
                  <a:schemeClr val="tx1"/>
                </a:solidFill>
              </a:rPr>
              <a:t> szemantika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altLang="hu-HU" sz="2400" b="1" dirty="0">
                <a:solidFill>
                  <a:schemeClr val="tx1"/>
                </a:solidFill>
              </a:rPr>
              <a:t> pragmatika</a:t>
            </a:r>
          </a:p>
          <a:p>
            <a:pPr lvl="0"/>
            <a:endParaRPr lang="hu-HU" sz="20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59227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000" b="1" dirty="0"/>
              <a:t>Szerkezeti egységek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 sz="2800" b="1" dirty="0" err="1">
                <a:solidFill>
                  <a:schemeClr val="tx1"/>
                </a:solidFill>
              </a:rPr>
              <a:t>makroszerkezet</a:t>
            </a:r>
            <a:r>
              <a:rPr lang="hu-HU" altLang="hu-HU" sz="2800" b="1" dirty="0">
                <a:solidFill>
                  <a:schemeClr val="tx1"/>
                </a:solidFill>
              </a:rPr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altLang="hu-HU" sz="2400" dirty="0">
                <a:solidFill>
                  <a:schemeClr val="tx1"/>
                </a:solidFill>
              </a:rPr>
              <a:t> bevezetés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altLang="hu-HU" sz="2400" dirty="0">
                <a:solidFill>
                  <a:schemeClr val="tx1"/>
                </a:solidFill>
              </a:rPr>
              <a:t> tárgyalás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altLang="hu-HU" sz="2400" dirty="0">
                <a:solidFill>
                  <a:schemeClr val="tx1"/>
                </a:solidFill>
              </a:rPr>
              <a:t> befejezés</a:t>
            </a:r>
          </a:p>
          <a:p>
            <a:endParaRPr lang="hu-HU" altLang="hu-HU" sz="2800" dirty="0">
              <a:solidFill>
                <a:schemeClr val="tx1"/>
              </a:solidFill>
            </a:endParaRPr>
          </a:p>
          <a:p>
            <a:r>
              <a:rPr lang="hu-HU" altLang="hu-HU" sz="2800" b="1" dirty="0" err="1">
                <a:solidFill>
                  <a:schemeClr val="tx1"/>
                </a:solidFill>
              </a:rPr>
              <a:t>mikroszerkezet</a:t>
            </a:r>
            <a:r>
              <a:rPr lang="hu-HU" altLang="hu-HU" sz="2800" b="1" dirty="0">
                <a:solidFill>
                  <a:schemeClr val="tx1"/>
                </a:solidFill>
              </a:rPr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altLang="hu-HU" sz="2400" dirty="0">
                <a:solidFill>
                  <a:schemeClr val="tx1"/>
                </a:solidFill>
              </a:rPr>
              <a:t> mondat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altLang="hu-HU" sz="2400" dirty="0">
                <a:solidFill>
                  <a:schemeClr val="tx1"/>
                </a:solidFill>
              </a:rPr>
              <a:t> mondattömb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hu-HU" altLang="hu-HU" sz="2400" dirty="0">
                <a:solidFill>
                  <a:schemeClr val="tx1"/>
                </a:solidFill>
              </a:rPr>
              <a:t> bekezdés (</a:t>
            </a:r>
            <a:r>
              <a:rPr lang="hu-HU" altLang="hu-HU" sz="2400" b="1" dirty="0">
                <a:solidFill>
                  <a:schemeClr val="tx1"/>
                </a:solidFill>
              </a:rPr>
              <a:t>tételmondat</a:t>
            </a:r>
            <a:r>
              <a:rPr lang="hu-HU" altLang="hu-HU" sz="2400" dirty="0">
                <a:solidFill>
                  <a:schemeClr val="tx1"/>
                </a:solidFill>
              </a:rPr>
              <a:t> köré szerveződik)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51745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7AB8CCE-FDE1-E034-9099-8FC7753C3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altLang="hu-HU" sz="4000" b="1" dirty="0"/>
              <a:t>A szövegvilág összetevői</a:t>
            </a:r>
            <a:endParaRPr lang="hu-HU" sz="4000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D47821A-ECD1-10A8-7CC5-3A604F348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hu-HU" altLang="hu-HU" sz="2800" dirty="0">
                <a:solidFill>
                  <a:schemeClr val="tx1"/>
                </a:solidFill>
              </a:rPr>
              <a:t>kontextus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altLang="hu-HU" sz="2800" dirty="0">
                <a:solidFill>
                  <a:schemeClr val="tx1"/>
                </a:solidFill>
              </a:rPr>
              <a:t>nézőpont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altLang="hu-HU" sz="2800" dirty="0">
                <a:solidFill>
                  <a:schemeClr val="tx1"/>
                </a:solidFill>
              </a:rPr>
              <a:t>bennfoglalás (implikáció)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altLang="hu-HU" sz="2800" dirty="0">
                <a:solidFill>
                  <a:schemeClr val="tx1"/>
                </a:solidFill>
              </a:rPr>
              <a:t>fogalmi sémák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hu-HU" altLang="hu-HU" sz="2800" dirty="0">
                <a:solidFill>
                  <a:schemeClr val="tx1"/>
                </a:solidFill>
              </a:rPr>
              <a:t>intertextualitás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63909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1D556FB-E67C-46F8-FEA3-3FF79E64E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altLang="hu-HU" sz="4000" b="1" dirty="0">
                <a:latin typeface="Corbel" panose="020B0503020204020204" pitchFamily="34" charset="0"/>
              </a:rPr>
              <a:t>A szöveg kapcsolóelemei</a:t>
            </a:r>
            <a:endParaRPr lang="hu-HU" sz="4000" dirty="0">
              <a:latin typeface="Corbel" panose="020B0503020204020204" pitchFamily="34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A54DB41-845A-E26B-61FC-7E7E572D4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1" y="2057400"/>
            <a:ext cx="10264806" cy="4038600"/>
          </a:xfrm>
        </p:spPr>
        <p:txBody>
          <a:bodyPr>
            <a:normAutofit/>
          </a:bodyPr>
          <a:lstStyle/>
          <a:p>
            <a:pPr marL="0" indent="0">
              <a:buFontTx/>
              <a:buNone/>
              <a:defRPr/>
            </a:pPr>
            <a:r>
              <a:rPr lang="hu-HU" sz="2400" dirty="0">
                <a:solidFill>
                  <a:schemeClr val="tx1"/>
                </a:solidFill>
              </a:rPr>
              <a:t>a) </a:t>
            </a:r>
            <a:r>
              <a:rPr lang="hu-HU" sz="2400" b="1" dirty="0">
                <a:solidFill>
                  <a:schemeClr val="tx1"/>
                </a:solidFill>
              </a:rPr>
              <a:t>jelentésbeli</a:t>
            </a:r>
            <a:r>
              <a:rPr lang="hu-HU" sz="2400" dirty="0">
                <a:solidFill>
                  <a:schemeClr val="tx1"/>
                </a:solidFill>
              </a:rPr>
              <a:t> (szemantikai) kapcsolóelemek: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hu-HU" sz="2400" i="1" dirty="0">
                <a:solidFill>
                  <a:schemeClr val="tx1"/>
                </a:solidFill>
              </a:rPr>
              <a:t>cím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hu-HU" sz="2400" i="1" dirty="0">
                <a:solidFill>
                  <a:schemeClr val="tx1"/>
                </a:solidFill>
              </a:rPr>
              <a:t>kulcsszavak</a:t>
            </a:r>
            <a:r>
              <a:rPr lang="hu-HU" sz="2400" dirty="0">
                <a:solidFill>
                  <a:schemeClr val="tx1"/>
                </a:solidFill>
              </a:rPr>
              <a:t>, </a:t>
            </a:r>
            <a:r>
              <a:rPr lang="hu-HU" sz="2400" i="1" dirty="0">
                <a:solidFill>
                  <a:schemeClr val="tx1"/>
                </a:solidFill>
              </a:rPr>
              <a:t>ismétlések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hu-HU" sz="2400" i="1" dirty="0">
                <a:solidFill>
                  <a:schemeClr val="tx1"/>
                </a:solidFill>
              </a:rPr>
              <a:t>szinonimák</a:t>
            </a:r>
            <a:r>
              <a:rPr lang="hu-HU" sz="2400" dirty="0">
                <a:solidFill>
                  <a:schemeClr val="tx1"/>
                </a:solidFill>
              </a:rPr>
              <a:t>, ellentétes jelentésű, többjelentésű, azonos / hasonló alakú szavak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hu-HU" sz="2400" i="1" dirty="0">
                <a:solidFill>
                  <a:schemeClr val="tx1"/>
                </a:solidFill>
              </a:rPr>
              <a:t>időbeli, térbeli, ok-okozati, alá- és fölérendeltségi viszonyok</a:t>
            </a:r>
          </a:p>
          <a:p>
            <a:pPr marL="0" indent="0">
              <a:buFontTx/>
              <a:buNone/>
              <a:defRPr/>
            </a:pPr>
            <a:r>
              <a:rPr lang="hu-HU" sz="2400" dirty="0">
                <a:solidFill>
                  <a:schemeClr val="tx1"/>
                </a:solidFill>
              </a:rPr>
              <a:t>- </a:t>
            </a:r>
            <a:r>
              <a:rPr lang="hu-HU" sz="2400" b="1" dirty="0" err="1">
                <a:solidFill>
                  <a:schemeClr val="tx1"/>
                </a:solidFill>
              </a:rPr>
              <a:t>izotópia</a:t>
            </a:r>
            <a:r>
              <a:rPr lang="hu-HU" sz="2400" dirty="0">
                <a:solidFill>
                  <a:schemeClr val="tx1"/>
                </a:solidFill>
              </a:rPr>
              <a:t>: a szöveg jelentésbeli egysége, téma-hálózata, az azonos valóságdarabra utaló elemek kapcsolata </a:t>
            </a:r>
          </a:p>
          <a:p>
            <a:pPr marL="0" indent="0">
              <a:buFontTx/>
              <a:buNone/>
              <a:defRPr/>
            </a:pPr>
            <a:r>
              <a:rPr lang="hu-HU" sz="2400" dirty="0">
                <a:solidFill>
                  <a:schemeClr val="tx1"/>
                </a:solidFill>
              </a:rPr>
              <a:t>- </a:t>
            </a:r>
            <a:r>
              <a:rPr lang="hu-HU" sz="2400" b="1" dirty="0">
                <a:solidFill>
                  <a:schemeClr val="tx1"/>
                </a:solidFill>
              </a:rPr>
              <a:t>aktuális mondattagolás</a:t>
            </a:r>
            <a:r>
              <a:rPr lang="hu-HU" sz="2400" dirty="0">
                <a:solidFill>
                  <a:schemeClr val="tx1"/>
                </a:solidFill>
              </a:rPr>
              <a:t>: </a:t>
            </a:r>
            <a:r>
              <a:rPr lang="hu-HU" sz="2400" i="1" dirty="0">
                <a:solidFill>
                  <a:schemeClr val="tx1"/>
                </a:solidFill>
              </a:rPr>
              <a:t>téma</a:t>
            </a:r>
            <a:r>
              <a:rPr lang="hu-HU" sz="2400" dirty="0">
                <a:solidFill>
                  <a:schemeClr val="tx1"/>
                </a:solidFill>
              </a:rPr>
              <a:t> = ismert + </a:t>
            </a:r>
            <a:r>
              <a:rPr lang="hu-HU" sz="2400" i="1" dirty="0" err="1">
                <a:solidFill>
                  <a:schemeClr val="tx1"/>
                </a:solidFill>
              </a:rPr>
              <a:t>réma</a:t>
            </a:r>
            <a:r>
              <a:rPr lang="hu-HU" sz="2400" dirty="0">
                <a:solidFill>
                  <a:schemeClr val="tx1"/>
                </a:solidFill>
              </a:rPr>
              <a:t> = új közléselem váltakozása</a:t>
            </a:r>
          </a:p>
          <a:p>
            <a:pPr marL="0" indent="0">
              <a:buFontTx/>
              <a:buNone/>
              <a:defRPr/>
            </a:pPr>
            <a:endParaRPr lang="hu-HU" sz="2400" dirty="0">
              <a:solidFill>
                <a:schemeClr val="tx1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24906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9C95B8A5-DBA1-3FD4-EE70-96A7903AA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781235"/>
            <a:ext cx="10619913" cy="5314765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hu-HU" sz="2400" dirty="0">
                <a:solidFill>
                  <a:schemeClr val="tx1"/>
                </a:solidFill>
              </a:rPr>
              <a:t>b) </a:t>
            </a:r>
            <a:r>
              <a:rPr lang="hu-HU" sz="2400" b="1" dirty="0">
                <a:solidFill>
                  <a:schemeClr val="tx1"/>
                </a:solidFill>
              </a:rPr>
              <a:t>grammatikai</a:t>
            </a:r>
            <a:r>
              <a:rPr lang="hu-HU" sz="2400" dirty="0">
                <a:solidFill>
                  <a:schemeClr val="tx1"/>
                </a:solidFill>
              </a:rPr>
              <a:t> kapcsolóelemek: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hu-HU" sz="2400" i="1" dirty="0">
                <a:solidFill>
                  <a:schemeClr val="tx1"/>
                </a:solidFill>
              </a:rPr>
              <a:t>névmások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hu-HU" sz="2400" i="1" dirty="0">
                <a:solidFill>
                  <a:schemeClr val="tx1"/>
                </a:solidFill>
              </a:rPr>
              <a:t>határozószók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hu-HU" sz="2400" i="1" dirty="0">
                <a:solidFill>
                  <a:schemeClr val="tx1"/>
                </a:solidFill>
              </a:rPr>
              <a:t>kötőszók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hu-HU" sz="2400" i="1" dirty="0">
                <a:solidFill>
                  <a:schemeClr val="tx1"/>
                </a:solidFill>
              </a:rPr>
              <a:t>határozott névelők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hu-HU" sz="2400" dirty="0">
                <a:solidFill>
                  <a:schemeClr val="tx1"/>
                </a:solidFill>
              </a:rPr>
              <a:t>egyeztető </a:t>
            </a:r>
            <a:r>
              <a:rPr lang="hu-HU" sz="2400" i="1" dirty="0">
                <a:solidFill>
                  <a:schemeClr val="tx1"/>
                </a:solidFill>
              </a:rPr>
              <a:t>toldalékok</a:t>
            </a:r>
            <a:r>
              <a:rPr lang="hu-HU" sz="2400" dirty="0">
                <a:solidFill>
                  <a:schemeClr val="tx1"/>
                </a:solidFill>
              </a:rPr>
              <a:t> (igei személyrag, birtokos személyjel, többes szám jele stb.)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hu-HU" sz="2400" i="1" dirty="0">
                <a:solidFill>
                  <a:schemeClr val="tx1"/>
                </a:solidFill>
              </a:rPr>
              <a:t>kihagyások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hu-HU" sz="2400" i="1" dirty="0">
                <a:solidFill>
                  <a:schemeClr val="tx1"/>
                </a:solidFill>
              </a:rPr>
              <a:t>szó- és mondatrend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40139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2E9CD-C61C-FA23-A18F-DBD7DE816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A71053B4-093D-62FF-9A74-FCFD961ABE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781235"/>
            <a:ext cx="9872871" cy="5314765"/>
          </a:xfrm>
        </p:spPr>
        <p:txBody>
          <a:bodyPr/>
          <a:lstStyle/>
          <a:p>
            <a:pPr>
              <a:defRPr/>
            </a:pPr>
            <a:r>
              <a:rPr lang="hu-HU" sz="2400" b="1" dirty="0">
                <a:solidFill>
                  <a:schemeClr val="tx1"/>
                </a:solidFill>
              </a:rPr>
              <a:t>szövegkohézió</a:t>
            </a:r>
            <a:r>
              <a:rPr lang="hu-HU" sz="2400" dirty="0">
                <a:solidFill>
                  <a:schemeClr val="tx1"/>
                </a:solidFill>
              </a:rPr>
              <a:t> = </a:t>
            </a:r>
            <a:r>
              <a:rPr lang="hu-HU" sz="2400" b="1" dirty="0">
                <a:solidFill>
                  <a:schemeClr val="tx1"/>
                </a:solidFill>
              </a:rPr>
              <a:t>szövegösszetartó erő</a:t>
            </a:r>
          </a:p>
          <a:p>
            <a:pPr>
              <a:defRPr/>
            </a:pPr>
            <a:r>
              <a:rPr lang="hu-HU" sz="2400" dirty="0">
                <a:solidFill>
                  <a:schemeClr val="tx1"/>
                </a:solidFill>
              </a:rPr>
              <a:t>összetevői: grammatikai + szemantikai + pragmatikai eszközök</a:t>
            </a:r>
          </a:p>
          <a:p>
            <a:pPr>
              <a:defRPr/>
            </a:pPr>
            <a:r>
              <a:rPr lang="hu-HU" sz="2400" b="1" dirty="0">
                <a:solidFill>
                  <a:schemeClr val="tx1"/>
                </a:solidFill>
              </a:rPr>
              <a:t>lineáris</a:t>
            </a:r>
            <a:r>
              <a:rPr lang="hu-HU" sz="2400" dirty="0">
                <a:solidFill>
                  <a:schemeClr val="tx1"/>
                </a:solidFill>
              </a:rPr>
              <a:t> kohézió: grammatikai szerkesztettség, a szövegben való folyamatos előrehaladást biztosítja → grammatikai kapcsolóelemek biztosítják</a:t>
            </a:r>
          </a:p>
          <a:p>
            <a:pPr>
              <a:defRPr/>
            </a:pPr>
            <a:r>
              <a:rPr lang="hu-HU" sz="2400" b="1" dirty="0">
                <a:solidFill>
                  <a:schemeClr val="tx1"/>
                </a:solidFill>
              </a:rPr>
              <a:t>globális</a:t>
            </a:r>
            <a:r>
              <a:rPr lang="hu-HU" sz="2400" dirty="0">
                <a:solidFill>
                  <a:schemeClr val="tx1"/>
                </a:solidFill>
              </a:rPr>
              <a:t> kohézió: a szöveg egészének tartalmi-jelentésbeli szerkesztettsége → jelentésbeli kapcsolóelemek biztosítják</a:t>
            </a:r>
          </a:p>
          <a:p>
            <a:pPr marL="0" indent="0">
              <a:buFontTx/>
              <a:buNone/>
              <a:defRPr/>
            </a:pPr>
            <a:r>
              <a:rPr lang="hu-HU" sz="2400" dirty="0">
                <a:solidFill>
                  <a:schemeClr val="tx1"/>
                </a:solidFill>
              </a:rPr>
              <a:t>→ </a:t>
            </a:r>
            <a:r>
              <a:rPr lang="hu-HU" sz="2400" b="1" dirty="0">
                <a:solidFill>
                  <a:schemeClr val="tx1"/>
                </a:solidFill>
              </a:rPr>
              <a:t>koherens</a:t>
            </a:r>
            <a:r>
              <a:rPr lang="hu-HU" sz="2400" dirty="0">
                <a:solidFill>
                  <a:schemeClr val="tx1"/>
                </a:solidFill>
              </a:rPr>
              <a:t> szöveg: a beszédhelyzetnek megfelelő, érthető, jól szerkesztett szöveg, amelyben a nyelvi és nem nyelvi tényezők ugyanazt a célt szolgálják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62016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545869"/>
          </a:xfrm>
        </p:spPr>
        <p:txBody>
          <a:bodyPr>
            <a:noAutofit/>
          </a:bodyPr>
          <a:lstStyle/>
          <a:p>
            <a:r>
              <a:rPr lang="hu-HU" altLang="hu-HU" sz="4000" b="1" dirty="0">
                <a:latin typeface="Corbel" panose="020B0503020204020204" pitchFamily="34" charset="0"/>
              </a:rPr>
              <a:t>Szövegtípusok (szövegtipológia)</a:t>
            </a:r>
            <a:endParaRPr lang="hu-HU" sz="4000" dirty="0">
              <a:latin typeface="Corbel" panose="020B0503020204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43000" y="1463040"/>
            <a:ext cx="9872871" cy="5004262"/>
          </a:xfrm>
        </p:spPr>
        <p:txBody>
          <a:bodyPr>
            <a:normAutofit fontScale="92500" lnSpcReduction="10000"/>
          </a:bodyPr>
          <a:lstStyle/>
          <a:p>
            <a:pPr marL="0" indent="0">
              <a:buFontTx/>
              <a:buNone/>
              <a:defRPr/>
            </a:pPr>
            <a:r>
              <a:rPr lang="hu-HU" sz="2400" b="1" dirty="0">
                <a:solidFill>
                  <a:schemeClr val="tx1"/>
                </a:solidFill>
              </a:rPr>
              <a:t>1. A kommunikációs kapcsolat fajtája / közeg szerint:</a:t>
            </a:r>
          </a:p>
          <a:p>
            <a:pPr marL="0" indent="0">
              <a:buFontTx/>
              <a:buNone/>
              <a:defRPr/>
            </a:pPr>
            <a:r>
              <a:rPr lang="hu-HU" sz="2400" dirty="0">
                <a:solidFill>
                  <a:schemeClr val="tx1"/>
                </a:solidFill>
              </a:rPr>
              <a:t>	a) </a:t>
            </a:r>
            <a:r>
              <a:rPr lang="hu-HU" sz="2400" b="1" dirty="0">
                <a:solidFill>
                  <a:schemeClr val="tx1"/>
                </a:solidFill>
              </a:rPr>
              <a:t>hangzó (beszélt)</a:t>
            </a:r>
            <a:r>
              <a:rPr lang="hu-HU" sz="24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Tx/>
              <a:buNone/>
              <a:defRPr/>
            </a:pPr>
            <a:r>
              <a:rPr lang="hu-HU" sz="2400" dirty="0">
                <a:solidFill>
                  <a:schemeClr val="tx1"/>
                </a:solidFill>
              </a:rPr>
              <a:t>	b) </a:t>
            </a:r>
            <a:r>
              <a:rPr lang="hu-HU" sz="2400" b="1" dirty="0">
                <a:solidFill>
                  <a:schemeClr val="tx1"/>
                </a:solidFill>
              </a:rPr>
              <a:t>írott</a:t>
            </a:r>
            <a:endParaRPr lang="hu-HU" sz="2400" dirty="0">
              <a:solidFill>
                <a:schemeClr val="tx1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hu-HU" sz="2400" dirty="0">
                <a:solidFill>
                  <a:schemeClr val="tx1"/>
                </a:solidFill>
              </a:rPr>
              <a:t>	c) </a:t>
            </a:r>
            <a:r>
              <a:rPr lang="hu-HU" sz="2400" b="1" dirty="0">
                <a:solidFill>
                  <a:schemeClr val="tx1"/>
                </a:solidFill>
              </a:rPr>
              <a:t>írott beszélt</a:t>
            </a:r>
            <a:r>
              <a:rPr lang="hu-HU" sz="2400" dirty="0">
                <a:solidFill>
                  <a:schemeClr val="tx1"/>
                </a:solidFill>
              </a:rPr>
              <a:t> nyelvi (telekommunikatív)</a:t>
            </a:r>
          </a:p>
          <a:p>
            <a:pPr marL="0" indent="0">
              <a:buFontTx/>
              <a:buNone/>
            </a:pPr>
            <a:r>
              <a:rPr lang="hu-HU" altLang="hu-HU" sz="2400" b="1" dirty="0">
                <a:solidFill>
                  <a:schemeClr val="tx1"/>
                </a:solidFill>
              </a:rPr>
              <a:t>2. A kommunikáció iránya szerint:</a:t>
            </a:r>
          </a:p>
          <a:p>
            <a:pPr marL="0" indent="0">
              <a:buFontTx/>
              <a:buNone/>
            </a:pPr>
            <a:r>
              <a:rPr lang="hu-HU" altLang="hu-HU" sz="2400" dirty="0">
                <a:solidFill>
                  <a:schemeClr val="tx1"/>
                </a:solidFill>
              </a:rPr>
              <a:t>	a) </a:t>
            </a:r>
            <a:r>
              <a:rPr lang="hu-HU" altLang="hu-HU" sz="2400" b="1" dirty="0">
                <a:solidFill>
                  <a:schemeClr val="tx1"/>
                </a:solidFill>
              </a:rPr>
              <a:t>monologikus</a:t>
            </a:r>
            <a:r>
              <a:rPr lang="hu-HU" altLang="hu-HU" sz="2400" dirty="0">
                <a:solidFill>
                  <a:schemeClr val="tx1"/>
                </a:solidFill>
              </a:rPr>
              <a:t> (egyirányú 	kommunikáció)</a:t>
            </a:r>
          </a:p>
          <a:p>
            <a:pPr marL="0" indent="0">
              <a:buFontTx/>
              <a:buNone/>
            </a:pPr>
            <a:r>
              <a:rPr lang="hu-HU" altLang="hu-HU" sz="2400" dirty="0">
                <a:solidFill>
                  <a:schemeClr val="tx1"/>
                </a:solidFill>
              </a:rPr>
              <a:t>	b) </a:t>
            </a:r>
            <a:r>
              <a:rPr lang="hu-HU" altLang="hu-HU" sz="2400" b="1" dirty="0">
                <a:solidFill>
                  <a:schemeClr val="tx1"/>
                </a:solidFill>
              </a:rPr>
              <a:t>dialogikus</a:t>
            </a:r>
            <a:r>
              <a:rPr lang="hu-HU" altLang="hu-HU" sz="2400" dirty="0">
                <a:solidFill>
                  <a:schemeClr val="tx1"/>
                </a:solidFill>
              </a:rPr>
              <a:t> (kétirányú ~)</a:t>
            </a:r>
          </a:p>
          <a:p>
            <a:pPr marL="0" indent="0">
              <a:buFontTx/>
              <a:buNone/>
            </a:pPr>
            <a:r>
              <a:rPr lang="hu-HU" altLang="hu-HU" sz="2400" dirty="0">
                <a:solidFill>
                  <a:schemeClr val="tx1"/>
                </a:solidFill>
              </a:rPr>
              <a:t>	c) </a:t>
            </a:r>
            <a:r>
              <a:rPr lang="hu-HU" altLang="hu-HU" sz="2400" b="1" dirty="0" err="1">
                <a:solidFill>
                  <a:schemeClr val="tx1"/>
                </a:solidFill>
              </a:rPr>
              <a:t>polilogikus</a:t>
            </a:r>
            <a:r>
              <a:rPr lang="hu-HU" altLang="hu-HU" sz="2400" dirty="0">
                <a:solidFill>
                  <a:schemeClr val="tx1"/>
                </a:solidFill>
              </a:rPr>
              <a:t> szöveg (többirányú ~)</a:t>
            </a:r>
          </a:p>
          <a:p>
            <a:pPr marL="0" indent="0">
              <a:buFontTx/>
              <a:buNone/>
            </a:pPr>
            <a:r>
              <a:rPr lang="hu-HU" altLang="hu-HU" sz="2400" b="1" dirty="0">
                <a:solidFill>
                  <a:schemeClr val="tx1"/>
                </a:solidFill>
              </a:rPr>
              <a:t>3. Szövegalkotás módja / szerkesztettség szerint:</a:t>
            </a:r>
          </a:p>
          <a:p>
            <a:pPr marL="0" indent="0">
              <a:buFontTx/>
              <a:buNone/>
            </a:pPr>
            <a:r>
              <a:rPr lang="hu-HU" altLang="hu-HU" sz="2400" dirty="0">
                <a:solidFill>
                  <a:schemeClr val="tx1"/>
                </a:solidFill>
              </a:rPr>
              <a:t>	a) </a:t>
            </a:r>
            <a:r>
              <a:rPr lang="hu-HU" altLang="hu-HU" sz="2400" b="1" dirty="0">
                <a:solidFill>
                  <a:schemeClr val="tx1"/>
                </a:solidFill>
              </a:rPr>
              <a:t>spontán</a:t>
            </a:r>
            <a:endParaRPr lang="hu-HU" altLang="hu-HU" sz="2400" dirty="0">
              <a:solidFill>
                <a:schemeClr val="tx1"/>
              </a:solidFill>
            </a:endParaRPr>
          </a:p>
          <a:p>
            <a:pPr marL="0" indent="0">
              <a:buFontTx/>
              <a:buNone/>
            </a:pPr>
            <a:r>
              <a:rPr lang="hu-HU" altLang="hu-HU" sz="2400" dirty="0">
                <a:solidFill>
                  <a:schemeClr val="tx1"/>
                </a:solidFill>
              </a:rPr>
              <a:t>	b) </a:t>
            </a:r>
            <a:r>
              <a:rPr lang="hu-HU" altLang="hu-HU" sz="2400" b="1" dirty="0">
                <a:solidFill>
                  <a:schemeClr val="tx1"/>
                </a:solidFill>
              </a:rPr>
              <a:t>tervezett</a:t>
            </a:r>
            <a:endParaRPr lang="hu-HU" altLang="hu-HU" sz="2400" dirty="0">
              <a:solidFill>
                <a:schemeClr val="tx1"/>
              </a:solidFill>
            </a:endParaRPr>
          </a:p>
          <a:p>
            <a:pPr marL="0" indent="0">
              <a:buFontTx/>
              <a:buNone/>
            </a:pPr>
            <a:endParaRPr lang="hu-HU" altLang="hu-HU" sz="2400" b="1" dirty="0"/>
          </a:p>
          <a:p>
            <a:pPr marL="0" indent="0">
              <a:buFontTx/>
              <a:buNone/>
              <a:defRPr/>
            </a:pPr>
            <a:endParaRPr lang="hu-HU" sz="2400" dirty="0">
              <a:solidFill>
                <a:schemeClr val="tx1"/>
              </a:solidFill>
            </a:endParaRPr>
          </a:p>
          <a:p>
            <a:endParaRPr lang="hu-H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45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>
          <a:xfrm>
            <a:off x="1981200" y="955964"/>
            <a:ext cx="8229600" cy="5478087"/>
          </a:xfrm>
        </p:spPr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buFontTx/>
              <a:buAutoNum type="arabicParenR"/>
            </a:pPr>
            <a:r>
              <a:rPr lang="hu-HU" altLang="hu-HU" sz="2400" dirty="0">
                <a:solidFill>
                  <a:schemeClr val="tx1"/>
                </a:solidFill>
              </a:rPr>
              <a:t>igényesebb stílus</a:t>
            </a:r>
          </a:p>
          <a:p>
            <a:pPr marL="457200" indent="-457200">
              <a:spcBef>
                <a:spcPts val="0"/>
              </a:spcBef>
              <a:buFontTx/>
              <a:buAutoNum type="arabicParenR"/>
            </a:pPr>
            <a:r>
              <a:rPr lang="hu-HU" altLang="hu-HU" sz="2400" dirty="0">
                <a:solidFill>
                  <a:schemeClr val="tx1"/>
                </a:solidFill>
              </a:rPr>
              <a:t>lazább szerkesztettség</a:t>
            </a:r>
          </a:p>
          <a:p>
            <a:pPr marL="457200" indent="-457200">
              <a:spcBef>
                <a:spcPts val="0"/>
              </a:spcBef>
              <a:buFontTx/>
              <a:buAutoNum type="arabicParenR"/>
            </a:pPr>
            <a:r>
              <a:rPr lang="hu-HU" altLang="hu-HU" sz="2400" dirty="0">
                <a:solidFill>
                  <a:schemeClr val="tx1"/>
                </a:solidFill>
              </a:rPr>
              <a:t>történetileg elsődleges</a:t>
            </a:r>
          </a:p>
          <a:p>
            <a:pPr marL="457200" indent="-457200">
              <a:spcBef>
                <a:spcPts val="0"/>
              </a:spcBef>
              <a:buFontTx/>
              <a:buAutoNum type="arabicParenR"/>
            </a:pPr>
            <a:r>
              <a:rPr lang="hu-HU" altLang="hu-HU" sz="2400" dirty="0">
                <a:solidFill>
                  <a:schemeClr val="tx1"/>
                </a:solidFill>
              </a:rPr>
              <a:t>jól szerkesztett</a:t>
            </a:r>
          </a:p>
          <a:p>
            <a:pPr marL="457200" indent="-457200">
              <a:spcBef>
                <a:spcPts val="0"/>
              </a:spcBef>
              <a:buFontTx/>
              <a:buAutoNum type="arabicParenR"/>
            </a:pPr>
            <a:r>
              <a:rPr lang="hu-HU" altLang="hu-HU" sz="2400" dirty="0">
                <a:solidFill>
                  <a:schemeClr val="tx1"/>
                </a:solidFill>
              </a:rPr>
              <a:t>töltelékszavak, nyelvi sablonok</a:t>
            </a:r>
          </a:p>
          <a:p>
            <a:pPr marL="457200" indent="-457200">
              <a:spcBef>
                <a:spcPts val="0"/>
              </a:spcBef>
              <a:buFontTx/>
              <a:buAutoNum type="arabicParenR"/>
            </a:pPr>
            <a:r>
              <a:rPr lang="hu-HU" altLang="hu-HU" sz="2400" dirty="0">
                <a:solidFill>
                  <a:schemeClr val="tx1"/>
                </a:solidFill>
              </a:rPr>
              <a:t>ismétlések</a:t>
            </a:r>
          </a:p>
          <a:p>
            <a:pPr marL="457200" indent="-457200">
              <a:spcBef>
                <a:spcPts val="0"/>
              </a:spcBef>
              <a:buFontTx/>
              <a:buAutoNum type="arabicParenR"/>
            </a:pPr>
            <a:r>
              <a:rPr lang="hu-HU" altLang="hu-HU" sz="2400" dirty="0">
                <a:solidFill>
                  <a:schemeClr val="tx1"/>
                </a:solidFill>
              </a:rPr>
              <a:t>írásjelek, íráskép szerepe</a:t>
            </a:r>
          </a:p>
          <a:p>
            <a:pPr marL="457200" indent="-457200">
              <a:spcBef>
                <a:spcPts val="0"/>
              </a:spcBef>
              <a:buFontTx/>
              <a:buAutoNum type="arabicParenR"/>
            </a:pPr>
            <a:r>
              <a:rPr lang="hu-HU" altLang="hu-HU" sz="2400" dirty="0">
                <a:solidFill>
                  <a:schemeClr val="tx1"/>
                </a:solidFill>
              </a:rPr>
              <a:t>elődeink tudását rögzíti</a:t>
            </a:r>
          </a:p>
          <a:p>
            <a:pPr marL="457200" indent="-457200">
              <a:spcBef>
                <a:spcPts val="0"/>
              </a:spcBef>
              <a:buFontTx/>
              <a:buAutoNum type="arabicParenR"/>
            </a:pPr>
            <a:r>
              <a:rPr lang="hu-HU" altLang="hu-HU" sz="2400" dirty="0">
                <a:solidFill>
                  <a:schemeClr val="tx1"/>
                </a:solidFill>
              </a:rPr>
              <a:t>szövegfonetikai eszközök használata</a:t>
            </a:r>
          </a:p>
          <a:p>
            <a:pPr marL="457200" indent="-457200">
              <a:spcBef>
                <a:spcPts val="0"/>
              </a:spcBef>
              <a:buFontTx/>
              <a:buAutoNum type="arabicParenR"/>
            </a:pPr>
            <a:r>
              <a:rPr lang="hu-HU" altLang="hu-HU" sz="2400" dirty="0">
                <a:solidFill>
                  <a:schemeClr val="tx1"/>
                </a:solidFill>
              </a:rPr>
              <a:t>ötezer éves múltra tekint vissza</a:t>
            </a:r>
          </a:p>
          <a:p>
            <a:pPr marL="457200" indent="-457200">
              <a:spcBef>
                <a:spcPts val="0"/>
              </a:spcBef>
              <a:buFontTx/>
              <a:buAutoNum type="arabicParenR"/>
            </a:pPr>
            <a:r>
              <a:rPr lang="hu-HU" altLang="hu-HU" sz="2400" dirty="0">
                <a:solidFill>
                  <a:schemeClr val="tx1"/>
                </a:solidFill>
              </a:rPr>
              <a:t>kevésbé igényes stílus</a:t>
            </a:r>
          </a:p>
          <a:p>
            <a:pPr marL="457200" indent="-457200">
              <a:spcBef>
                <a:spcPts val="0"/>
              </a:spcBef>
              <a:buFontTx/>
              <a:buAutoNum type="arabicParenR"/>
            </a:pPr>
            <a:r>
              <a:rPr lang="hu-HU" altLang="hu-HU" sz="2400" dirty="0">
                <a:solidFill>
                  <a:schemeClr val="tx1"/>
                </a:solidFill>
              </a:rPr>
              <a:t>a befogadó visszajelzései szerint változtatható</a:t>
            </a:r>
          </a:p>
          <a:p>
            <a:pPr marL="457200" indent="-457200">
              <a:spcBef>
                <a:spcPts val="0"/>
              </a:spcBef>
              <a:buFontTx/>
              <a:buAutoNum type="arabicParenR"/>
            </a:pPr>
            <a:r>
              <a:rPr lang="hu-HU" altLang="hu-HU" sz="2400" dirty="0">
                <a:solidFill>
                  <a:schemeClr val="tx1"/>
                </a:solidFill>
              </a:rPr>
              <a:t>térben és időben kevésbé korlátozott</a:t>
            </a:r>
          </a:p>
          <a:p>
            <a:pPr marL="457200" indent="-457200">
              <a:spcBef>
                <a:spcPts val="0"/>
              </a:spcBef>
              <a:buFontTx/>
              <a:buAutoNum type="arabicParenR"/>
            </a:pPr>
            <a:r>
              <a:rPr lang="hu-HU" altLang="hu-HU" sz="2400" dirty="0">
                <a:solidFill>
                  <a:schemeClr val="tx1"/>
                </a:solidFill>
              </a:rPr>
              <a:t>nonverbális eszközök használata</a:t>
            </a:r>
          </a:p>
          <a:p>
            <a:pPr marL="457200" indent="-457200">
              <a:spcBef>
                <a:spcPts val="0"/>
              </a:spcBef>
              <a:buFontTx/>
              <a:buAutoNum type="arabicParenR"/>
            </a:pPr>
            <a:r>
              <a:rPr lang="hu-HU" altLang="hu-HU" sz="2400" dirty="0">
                <a:solidFill>
                  <a:schemeClr val="tx1"/>
                </a:solidFill>
              </a:rPr>
              <a:t>leggyakrabban használt szövegtípus</a:t>
            </a:r>
          </a:p>
          <a:p>
            <a:pPr marL="457200" indent="-457200">
              <a:spcBef>
                <a:spcPts val="0"/>
              </a:spcBef>
              <a:buFontTx/>
              <a:buAutoNum type="arabicParenR"/>
            </a:pPr>
            <a:r>
              <a:rPr lang="hu-HU" altLang="hu-HU" sz="2400" dirty="0">
                <a:solidFill>
                  <a:schemeClr val="tx1"/>
                </a:solidFill>
              </a:rPr>
              <a:t>közvetett kommunikáció</a:t>
            </a:r>
          </a:p>
          <a:p>
            <a:pPr marL="457200" indent="-457200">
              <a:spcBef>
                <a:spcPts val="0"/>
              </a:spcBef>
              <a:buFontTx/>
              <a:buAutoNum type="arabicParenR"/>
            </a:pPr>
            <a:r>
              <a:rPr lang="hu-HU" altLang="hu-HU" sz="2400" dirty="0">
                <a:solidFill>
                  <a:schemeClr val="tx1"/>
                </a:solidFill>
              </a:rPr>
              <a:t>megakadásjelenségek</a:t>
            </a:r>
          </a:p>
        </p:txBody>
      </p:sp>
      <p:sp>
        <p:nvSpPr>
          <p:cNvPr id="3" name="Cím 1"/>
          <p:cNvSpPr>
            <a:spLocks noGrp="1"/>
          </p:cNvSpPr>
          <p:nvPr>
            <p:ph type="title"/>
          </p:nvPr>
        </p:nvSpPr>
        <p:spPr>
          <a:xfrm>
            <a:off x="1143000" y="274320"/>
            <a:ext cx="9875520" cy="748145"/>
          </a:xfrm>
        </p:spPr>
        <p:txBody>
          <a:bodyPr>
            <a:normAutofit/>
          </a:bodyPr>
          <a:lstStyle/>
          <a:p>
            <a:r>
              <a:rPr lang="hu-HU" sz="4000" b="1" dirty="0"/>
              <a:t>Írásbeli és szóbeli szövegek</a:t>
            </a:r>
          </a:p>
        </p:txBody>
      </p:sp>
    </p:spTree>
    <p:extLst>
      <p:ext uri="{BB962C8B-B14F-4D97-AF65-F5344CB8AC3E}">
        <p14:creationId xmlns:p14="http://schemas.microsoft.com/office/powerpoint/2010/main" val="931578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-0.04 C 0.081 -0.049 0.102 -0.054 0.124 -0.054 C 0.149 -0.054 0.169 -0.049 0.183 -0.04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-0.04 C 0.081 -0.049 0.102 -0.054 0.124 -0.054 C 0.149 -0.054 0.169 -0.049 0.183 -0.04 L 0.25 0 E" pathEditMode="relative" ptsTypes="">
                                      <p:cBhvr>
                                        <p:cTn id="10" dur="2000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-0.04 C 0.081 -0.049 0.102 -0.054 0.124 -0.054 C 0.149 -0.054 0.169 -0.049 0.183 -0.04 L 0.25 0 E" pathEditMode="relative" ptsTypes="">
                                      <p:cBhvr>
                                        <p:cTn id="14" dur="2000" fill="hold"/>
                                        <p:tgtEl>
                                          <p:spTgt spid="12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-0.04 C 0.081 -0.049 0.102 -0.054 0.124 -0.054 C 0.149 -0.054 0.169 -0.049 0.183 -0.04 L 0.25 0 E" pathEditMode="relative" ptsTypes="">
                                      <p:cBhvr>
                                        <p:cTn id="18" dur="2000" fill="hold"/>
                                        <p:tgtEl>
                                          <p:spTgt spid="122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-0.04 C 0.081 -0.049 0.102 -0.054 0.124 -0.054 C 0.149 -0.054 0.169 -0.049 0.183 -0.04 L 0.25 0 E" pathEditMode="relative" ptsTypes="">
                                      <p:cBhvr>
                                        <p:cTn id="22" dur="2000" fill="hold"/>
                                        <p:tgtEl>
                                          <p:spTgt spid="122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-0.04 C 0.081 -0.049 0.102 -0.054 0.124 -0.054 C 0.149 -0.054 0.169 -0.049 0.183 -0.04 L 0.25 0 E" pathEditMode="relative" ptsTypes="">
                                      <p:cBhvr>
                                        <p:cTn id="26" dur="2000" fill="hold"/>
                                        <p:tgtEl>
                                          <p:spTgt spid="1229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-0.04 C 0.081 -0.049 0.102 -0.054 0.124 -0.054 C 0.149 -0.054 0.169 -0.049 0.183 -0.04 L 0.25 0 E" pathEditMode="relative" ptsTypes="">
                                      <p:cBhvr>
                                        <p:cTn id="30" dur="2000" fill="hold"/>
                                        <p:tgtEl>
                                          <p:spTgt spid="1229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uiExpand="1" build="p"/>
    </p:bldLst>
  </p:timing>
</p:sld>
</file>

<file path=ppt/theme/theme1.xml><?xml version="1.0" encoding="utf-8"?>
<a:theme xmlns:a="http://schemas.openxmlformats.org/drawingml/2006/main" name="Bázis">
  <a:themeElements>
    <a:clrScheme name="Bázis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áz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áz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TM03457444[[fn=Alap]]</Template>
  <TotalTime>78</TotalTime>
  <Words>560</Words>
  <Application>Microsoft Office PowerPoint</Application>
  <PresentationFormat>Szélesvásznú</PresentationFormat>
  <Paragraphs>138</Paragraphs>
  <Slides>14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19" baseType="lpstr">
      <vt:lpstr>Arial</vt:lpstr>
      <vt:lpstr>Bookman Old Style</vt:lpstr>
      <vt:lpstr>Corbel</vt:lpstr>
      <vt:lpstr>Wingdings</vt:lpstr>
      <vt:lpstr>Bázis</vt:lpstr>
      <vt:lpstr>szövegtan</vt:lpstr>
      <vt:lpstr>Alapfogalmak</vt:lpstr>
      <vt:lpstr>Szerkezeti egységek</vt:lpstr>
      <vt:lpstr>A szövegvilág összetevői</vt:lpstr>
      <vt:lpstr>A szöveg kapcsolóelemei</vt:lpstr>
      <vt:lpstr>PowerPoint-bemutató</vt:lpstr>
      <vt:lpstr>PowerPoint-bemutató</vt:lpstr>
      <vt:lpstr>Szövegtípusok (szövegtipológia)</vt:lpstr>
      <vt:lpstr>Írásbeli és szóbeli szövegek</vt:lpstr>
      <vt:lpstr>PowerPoint-bemutató</vt:lpstr>
      <vt:lpstr>PowerPoint-bemutató</vt:lpstr>
      <vt:lpstr>PowerPoint-bemutató</vt:lpstr>
      <vt:lpstr>PowerPoint-bemutató</vt:lpstr>
      <vt:lpstr>Mely szövegtípusba tartozik?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Pragmatika</dc:title>
  <dc:creator>Bartek Dániel</dc:creator>
  <cp:lastModifiedBy>Dani</cp:lastModifiedBy>
  <cp:revision>9</cp:revision>
  <dcterms:created xsi:type="dcterms:W3CDTF">2023-10-18T19:19:00Z</dcterms:created>
  <dcterms:modified xsi:type="dcterms:W3CDTF">2025-01-07T20:37:41Z</dcterms:modified>
</cp:coreProperties>
</file>