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3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24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25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11" name="Rounded Rectangle 26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12" name="Rounded Rectangle 4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41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Rectangle 42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43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Rectangle 44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5510251-1E9F-4C68-96BB-8BC17F3CF97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836003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15F6C-631D-48EF-9FD5-28D216E3F0A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12590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515EB-CB32-4EFE-BEBD-EB8C7CD84D7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2831306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3A1F3-F222-45BB-A656-ACE1CB51B4F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886148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12E3B-B3BA-432E-90EB-23FE258BDEC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591402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81980-0944-43F6-9463-ED96A9A6F4F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7847495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24CD66-9C3C-43EA-8FAC-36ADA9B5CAB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22486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61D2EC-17AD-4F60-A592-CE4F1A8B2A9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1153528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74E95-03B9-425A-AC6F-8337373E519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1917011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FC348-959C-4EF2-A5C3-7052463C608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3729415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D067A-0AD6-43CB-8B1E-FD71AC75547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488450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text styles</a:t>
            </a:r>
          </a:p>
          <a:p>
            <a:pPr lvl="1"/>
            <a:r>
              <a:rPr lang="en-US" altLang="hu-HU" smtClean="0"/>
              <a:t>Second level</a:t>
            </a:r>
          </a:p>
          <a:p>
            <a:pPr lvl="2"/>
            <a:r>
              <a:rPr lang="en-US" altLang="hu-HU" smtClean="0"/>
              <a:t>Third level</a:t>
            </a:r>
          </a:p>
          <a:p>
            <a:pPr lvl="3"/>
            <a:r>
              <a:rPr lang="en-US" altLang="hu-HU" smtClean="0"/>
              <a:t>Fourth level</a:t>
            </a:r>
          </a:p>
          <a:p>
            <a:pPr lvl="4"/>
            <a:r>
              <a:rPr lang="en-US" altLang="hu-HU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24796A-929F-4B35-BD83-67F0BC779B6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7" r:id="rId2"/>
    <p:sldLayoutId id="2147483718" r:id="rId3"/>
    <p:sldLayoutId id="2147483719" r:id="rId4"/>
    <p:sldLayoutId id="2147483726" r:id="rId5"/>
    <p:sldLayoutId id="2147483727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hu-HU" altLang="hu-HU" b="1" dirty="0" smtClean="0">
                <a:latin typeface="Bookman Old Style" panose="02050604050505020204" pitchFamily="18" charset="0"/>
              </a:rPr>
              <a:t>A képszerűség stíluseszközei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/>
            <a:r>
              <a:rPr lang="hu-HU" altLang="hu-HU" sz="2400" dirty="0" smtClean="0"/>
              <a:t>képszerűség → képek felidézése → szemléletesebb, hatásosabb szöveg</a:t>
            </a:r>
          </a:p>
          <a:p>
            <a:pPr eaLnBrk="1" hangingPunct="1"/>
            <a:r>
              <a:rPr lang="hu-HU" altLang="hu-HU" sz="2400" b="1" dirty="0" smtClean="0"/>
              <a:t>szókép</a:t>
            </a:r>
            <a:r>
              <a:rPr lang="hu-HU" altLang="hu-HU" sz="2400" dirty="0" smtClean="0"/>
              <a:t> (trópus): költői „sűrítmény”, a nyelvi elem átvitt értelemben való használatán alapul, egy fogalom átvitele egy másik fogalomra a köztük fennálló kapcsolat alapján</a:t>
            </a:r>
          </a:p>
          <a:p>
            <a:pPr eaLnBrk="1" hangingPunct="1"/>
            <a:r>
              <a:rPr lang="hu-HU" altLang="hu-HU" sz="2400" dirty="0" smtClean="0"/>
              <a:t>síkváltás: a fogalmi síkról a képi síkra irányítja a figyelmet</a:t>
            </a:r>
          </a:p>
          <a:p>
            <a:pPr eaLnBrk="1" hangingPunct="1"/>
            <a:r>
              <a:rPr lang="hu-HU" altLang="hu-HU" sz="2400" dirty="0" smtClean="0"/>
              <a:t>a kapcsolatteremtés alapja </a:t>
            </a:r>
            <a:r>
              <a:rPr lang="hu-HU" altLang="hu-HU" sz="2400" i="1" dirty="0" smtClean="0"/>
              <a:t>hasonlóság</a:t>
            </a:r>
            <a:r>
              <a:rPr lang="hu-HU" altLang="hu-HU" sz="2400" dirty="0" smtClean="0"/>
              <a:t> vagy </a:t>
            </a:r>
            <a:r>
              <a:rPr lang="hu-HU" altLang="hu-HU" sz="2400" i="1" dirty="0" smtClean="0"/>
              <a:t>érintkezés</a:t>
            </a:r>
            <a:r>
              <a:rPr lang="hu-HU" altLang="hu-HU" sz="2400" dirty="0" smtClean="0"/>
              <a:t>:</a:t>
            </a:r>
          </a:p>
          <a:p>
            <a:pPr lvl="2" eaLnBrk="1" hangingPunct="1">
              <a:buFontTx/>
              <a:buNone/>
            </a:pPr>
            <a:r>
              <a:rPr lang="hu-HU" altLang="hu-HU" dirty="0" smtClean="0"/>
              <a:t>- hasonlóságon alapuló: metafora, megszemélyesítés, allegória</a:t>
            </a:r>
          </a:p>
          <a:p>
            <a:pPr lvl="2" eaLnBrk="1" hangingPunct="1">
              <a:buFontTx/>
              <a:buNone/>
            </a:pPr>
            <a:r>
              <a:rPr lang="hu-HU" altLang="hu-HU" dirty="0" smtClean="0"/>
              <a:t>- érintkezésen alapuló: metonímia, szinekdoché</a:t>
            </a:r>
          </a:p>
          <a:p>
            <a:pPr lvl="2" eaLnBrk="1" hangingPunct="1">
              <a:buFontTx/>
              <a:buNone/>
            </a:pPr>
            <a:r>
              <a:rPr lang="hu-HU" altLang="hu-HU" dirty="0" smtClean="0"/>
              <a:t>- hasonlóságon és érintkezésen alapuló: szinesztézia, szimbólum</a:t>
            </a:r>
          </a:p>
          <a:p>
            <a:pPr lvl="2" eaLnBrk="1" hangingPunct="1">
              <a:buFontTx/>
              <a:buNone/>
            </a:pPr>
            <a:r>
              <a:rPr lang="hu-HU" altLang="hu-HU" dirty="0" smtClean="0"/>
              <a:t>+ képszerű beszéd: hasonlat</a:t>
            </a:r>
          </a:p>
          <a:p>
            <a:pPr eaLnBrk="1" hangingPunct="1"/>
            <a:endParaRPr lang="hu-HU" altLang="hu-H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endParaRPr lang="hu-HU" altLang="hu-HU" b="1" dirty="0" smtClean="0"/>
          </a:p>
          <a:p>
            <a:pPr eaLnBrk="1" hangingPunct="1"/>
            <a:r>
              <a:rPr lang="hu-HU" altLang="hu-HU" sz="2400" b="1" dirty="0" smtClean="0"/>
              <a:t>Metafora</a:t>
            </a:r>
            <a:r>
              <a:rPr lang="hu-HU" altLang="hu-HU" sz="2400" dirty="0" smtClean="0"/>
              <a:t>: (’átvitel’): két fogalom azonosítása a köztük fennálló tartalmi vagy hangulati egyezés alapján, a leggyakrabban használt szókép</a:t>
            </a:r>
          </a:p>
          <a:p>
            <a:pPr lvl="2" eaLnBrk="1" hangingPunct="1">
              <a:buFontTx/>
              <a:buNone/>
            </a:pPr>
            <a:r>
              <a:rPr lang="hu-HU" altLang="hu-HU" dirty="0" smtClean="0"/>
              <a:t>- fogalmi sík: </a:t>
            </a:r>
            <a:r>
              <a:rPr lang="hu-HU" altLang="hu-HU" dirty="0" smtClean="0"/>
              <a:t>azonosított (azonosítandó)</a:t>
            </a:r>
            <a:endParaRPr lang="hu-HU" altLang="hu-HU" dirty="0" smtClean="0"/>
          </a:p>
          <a:p>
            <a:pPr lvl="2" eaLnBrk="1" hangingPunct="1">
              <a:buFontTx/>
              <a:buChar char="-"/>
            </a:pPr>
            <a:r>
              <a:rPr lang="hu-HU" altLang="hu-HU" dirty="0" smtClean="0"/>
              <a:t>képi sík: azonosító</a:t>
            </a:r>
          </a:p>
          <a:p>
            <a:pPr marL="411162" lvl="1" indent="0" eaLnBrk="1" hangingPunct="1">
              <a:buNone/>
            </a:pPr>
            <a:r>
              <a:rPr lang="hu-HU" altLang="hu-HU" sz="2400" dirty="0" smtClean="0">
                <a:solidFill>
                  <a:schemeClr val="accent1"/>
                </a:solidFill>
              </a:rPr>
              <a:t>a) teljes ~: azonosítandó és azonosító is szerepel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z="2400" dirty="0" smtClean="0">
                <a:solidFill>
                  <a:schemeClr val="accent2"/>
                </a:solidFill>
              </a:rPr>
              <a:t>„a szívem egy nagy harangvirág”</a:t>
            </a:r>
          </a:p>
          <a:p>
            <a:pPr marL="411162" lvl="1" indent="0" eaLnBrk="1" hangingPunct="1">
              <a:buNone/>
            </a:pPr>
            <a:r>
              <a:rPr lang="hu-HU" altLang="hu-HU" sz="2400" dirty="0" smtClean="0">
                <a:solidFill>
                  <a:schemeClr val="accent1"/>
                </a:solidFill>
              </a:rPr>
              <a:t>b) egytagú/egyszerű ~: csak az azonosító szerepel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z="2400" dirty="0" smtClean="0">
                <a:solidFill>
                  <a:schemeClr val="accent2"/>
                </a:solidFill>
              </a:rPr>
              <a:t> „Gyere ki, galambom! gyere ki, gerlicém!”  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hu-HU" altLang="hu-HU" sz="2400" dirty="0" smtClean="0">
              <a:solidFill>
                <a:schemeClr val="accent2"/>
              </a:solidFill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hu-HU" altLang="hu-HU" sz="2200" dirty="0" smtClean="0"/>
          </a:p>
          <a:p>
            <a:pPr lvl="2" eaLnBrk="1" hangingPunct="1">
              <a:buFontTx/>
              <a:buNone/>
            </a:pPr>
            <a:endParaRPr lang="hu-HU" altLang="hu-H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hu-HU" altLang="hu-HU" sz="2400" b="1" dirty="0" smtClean="0"/>
              <a:t>Megszemélyesítés</a:t>
            </a:r>
            <a:r>
              <a:rPr lang="hu-HU" altLang="hu-HU" sz="2400" dirty="0" smtClean="0"/>
              <a:t>: a metafora egyik fajtája; elvont dolgok, élettelen tárgyak, természeti jelenségek emberi tulajdonsággal, cselekvéssel való felruházása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sz="2400" i="1" dirty="0" smtClean="0"/>
              <a:t> </a:t>
            </a:r>
            <a:r>
              <a:rPr lang="hu-HU" sz="2200" dirty="0" smtClean="0"/>
              <a:t>„</a:t>
            </a:r>
            <a:r>
              <a:rPr lang="hu-HU" sz="2200" i="1" dirty="0" smtClean="0"/>
              <a:t>A </a:t>
            </a:r>
            <a:r>
              <a:rPr lang="hu-HU" sz="2200" i="1" dirty="0"/>
              <a:t>szürke fűzfák egyre komorabban</a:t>
            </a:r>
            <a:br>
              <a:rPr lang="hu-HU" sz="2200" i="1" dirty="0"/>
            </a:br>
            <a:r>
              <a:rPr lang="hu-HU" sz="2200" i="1" dirty="0"/>
              <a:t>Guggolnak a bús víz holt ága mellett</a:t>
            </a:r>
            <a:r>
              <a:rPr lang="hu-HU" sz="2200" i="1" dirty="0" smtClean="0"/>
              <a:t>.”</a:t>
            </a:r>
            <a:endParaRPr lang="hu-HU" sz="2200" dirty="0"/>
          </a:p>
          <a:p>
            <a:pPr eaLnBrk="1" hangingPunct="1"/>
            <a:endParaRPr lang="hu-HU" altLang="hu-HU" sz="2400" b="1" dirty="0" smtClean="0"/>
          </a:p>
          <a:p>
            <a:pPr eaLnBrk="1" hangingPunct="1"/>
            <a:r>
              <a:rPr lang="hu-HU" altLang="hu-HU" sz="2400" b="1" dirty="0" smtClean="0"/>
              <a:t>Allegória</a:t>
            </a:r>
            <a:r>
              <a:rPr lang="hu-HU" altLang="hu-HU" sz="2400" dirty="0" smtClean="0"/>
              <a:t>: hosszabb gondolatsoron, esetleg egész versen </a:t>
            </a:r>
            <a:r>
              <a:rPr lang="hu-HU" altLang="hu-HU" sz="2400" dirty="0" err="1" smtClean="0"/>
              <a:t>végigvonuló</a:t>
            </a:r>
            <a:r>
              <a:rPr lang="hu-HU" altLang="hu-HU" sz="2400" dirty="0" smtClean="0"/>
              <a:t>, mozzanatról mozzanatra megvilágított metafora vagy megszemélyesítés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„Majd </a:t>
            </a:r>
            <a:r>
              <a:rPr lang="hu-HU" sz="2200" i="1" dirty="0"/>
              <a:t>az édes álom pillangó képében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/>
              <a:t>Elvetődött arra tarka köntösében,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/>
              <a:t>De nem mert szemére szállni még sokáig,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/>
              <a:t>Szinte a pirosló hajnal hasadtáig.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/>
              <a:t>Mert félt a </a:t>
            </a:r>
            <a:r>
              <a:rPr lang="hu-HU" sz="2200" i="1" dirty="0" err="1"/>
              <a:t>szunyogtól</a:t>
            </a:r>
            <a:r>
              <a:rPr lang="hu-HU" sz="2200" i="1" dirty="0"/>
              <a:t>, félt a szúrós nádtól,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/>
              <a:t>Jobban a nádasnak csörtető </a:t>
            </a:r>
            <a:r>
              <a:rPr lang="hu-HU" sz="2200" i="1" dirty="0" err="1"/>
              <a:t>vadától</a:t>
            </a:r>
            <a:r>
              <a:rPr lang="hu-HU" sz="2200" i="1" dirty="0"/>
              <a:t>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/>
              <a:t>Félt az üldözőknek távoli zajától,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/>
              <a:t>De </a:t>
            </a:r>
            <a:r>
              <a:rPr lang="hu-HU" sz="2200" i="1" dirty="0" err="1"/>
              <a:t>legis</a:t>
            </a:r>
            <a:r>
              <a:rPr lang="hu-HU" sz="2200" i="1" dirty="0"/>
              <a:t>-legjobban Toldi nagy bajától</a:t>
            </a:r>
            <a:r>
              <a:rPr lang="hu-HU" sz="2200" i="1" dirty="0" smtClean="0"/>
              <a:t>.”</a:t>
            </a:r>
            <a:endParaRPr lang="hu-HU" altLang="hu-HU" sz="2200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hu-HU" altLang="hu-HU" sz="2400" b="1" dirty="0" smtClean="0"/>
              <a:t>Metonímia</a:t>
            </a:r>
            <a:r>
              <a:rPr lang="hu-HU" altLang="hu-HU" sz="2400" dirty="0" smtClean="0"/>
              <a:t>: a két fogalom közötti kapcsolat alapja térbeli, időbeli, </a:t>
            </a:r>
            <a:r>
              <a:rPr lang="hu-HU" altLang="hu-HU" sz="2400" dirty="0" err="1" smtClean="0"/>
              <a:t>anyagbeli</a:t>
            </a:r>
            <a:r>
              <a:rPr lang="hu-HU" altLang="hu-HU" sz="2400" dirty="0" smtClean="0"/>
              <a:t> érintkezés vagy ok-okozati összefüggés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„a fészek csipogott”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„völgyben </a:t>
            </a:r>
            <a:r>
              <a:rPr lang="hu-HU" sz="2200" i="1" dirty="0" err="1" smtClean="0"/>
              <a:t>űl</a:t>
            </a:r>
            <a:r>
              <a:rPr lang="hu-HU" sz="2200" i="1" dirty="0" smtClean="0"/>
              <a:t> a gyáva kor”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</a:t>
            </a:r>
            <a:r>
              <a:rPr lang="hu-HU" sz="2200" i="1" dirty="0" err="1" smtClean="0"/>
              <a:t>Kukoricza</a:t>
            </a:r>
            <a:r>
              <a:rPr lang="hu-HU" sz="2200" i="1" dirty="0" smtClean="0"/>
              <a:t> Jancsit célozza vasával”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200" dirty="0" smtClean="0"/>
              <a:t> </a:t>
            </a:r>
            <a:r>
              <a:rPr lang="hu-HU" sz="2200" i="1" dirty="0" smtClean="0"/>
              <a:t>„láttam bús és hanyatló sorsokat”</a:t>
            </a:r>
          </a:p>
          <a:p>
            <a:pPr lvl="2" eaLnBrk="1" hangingPunct="1">
              <a:buFontTx/>
              <a:buChar char="-"/>
            </a:pPr>
            <a:r>
              <a:rPr lang="hu-HU" altLang="hu-HU" b="1" dirty="0" smtClean="0"/>
              <a:t>Szinekdoché</a:t>
            </a:r>
            <a:r>
              <a:rPr lang="hu-HU" altLang="hu-HU" dirty="0" smtClean="0"/>
              <a:t>: a metonímia egyik fajtája; a nem és a fajta vagy a rész és az egész megnevezésének felcserélésén alapul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„l</a:t>
            </a:r>
            <a:r>
              <a:rPr lang="es-ES" sz="2200" i="1" dirty="0" smtClean="0"/>
              <a:t>élek ez ajtón se' be</a:t>
            </a:r>
            <a:r>
              <a:rPr lang="hu-HU" sz="2200" i="1" dirty="0" smtClean="0"/>
              <a:t>,</a:t>
            </a:r>
            <a:r>
              <a:rPr lang="es-ES" sz="2200" i="1" dirty="0" smtClean="0"/>
              <a:t> se' ki!</a:t>
            </a:r>
            <a:r>
              <a:rPr lang="hu-HU" sz="2200" i="1" dirty="0" smtClean="0"/>
              <a:t>”</a:t>
            </a:r>
          </a:p>
          <a:p>
            <a:pPr eaLnBrk="1" hangingPunct="1"/>
            <a:endParaRPr lang="hu-HU" altLang="hu-HU" sz="2400" b="1" dirty="0" smtClean="0"/>
          </a:p>
          <a:p>
            <a:pPr eaLnBrk="1" hangingPunct="1"/>
            <a:r>
              <a:rPr lang="hu-HU" altLang="hu-HU" sz="2400" b="1" dirty="0" smtClean="0"/>
              <a:t>Szinesztézia</a:t>
            </a:r>
            <a:r>
              <a:rPr lang="hu-HU" altLang="hu-HU" sz="2400" dirty="0" smtClean="0"/>
              <a:t>: különféle érzékterületek, érzéki benyomások összevonása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„Csak a </a:t>
            </a:r>
            <a:r>
              <a:rPr lang="hu-HU" sz="2200" i="1" dirty="0" err="1" smtClean="0"/>
              <a:t>szinek</a:t>
            </a:r>
            <a:r>
              <a:rPr lang="hu-HU" sz="2200" i="1" dirty="0" smtClean="0"/>
              <a:t> víg pacsirtái zengtek: / Egy </a:t>
            </a:r>
            <a:r>
              <a:rPr lang="hu-HU" sz="2200" i="1" dirty="0"/>
              <a:t>kirakatban lila dalra kelt </a:t>
            </a:r>
            <a:r>
              <a:rPr lang="hu-HU" sz="2200" i="1" dirty="0" smtClean="0"/>
              <a:t>/ Egy nyakkendő”</a:t>
            </a:r>
            <a:endParaRPr lang="hu-HU" altLang="hu-HU" sz="2200" i="1" dirty="0" smtClean="0"/>
          </a:p>
          <a:p>
            <a:pPr lvl="2" eaLnBrk="1" hangingPunct="1"/>
            <a:endParaRPr lang="hu-HU" altLang="hu-HU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363272" cy="5505450"/>
          </a:xfrm>
        </p:spPr>
        <p:txBody>
          <a:bodyPr/>
          <a:lstStyle/>
          <a:p>
            <a:pPr algn="just" eaLnBrk="1" hangingPunct="1"/>
            <a:r>
              <a:rPr lang="hu-HU" altLang="hu-HU" sz="2400" b="1" dirty="0" smtClean="0"/>
              <a:t>Szimbólum</a:t>
            </a:r>
            <a:r>
              <a:rPr lang="hu-HU" altLang="hu-HU" sz="2400" dirty="0" smtClean="0"/>
              <a:t>: az egyik legősibb szókép; jelkép; egy gondolat, eszme, elvont fogalom jele; célja a sejtetés, érzések, hangulatok felidézése; a kép önállósul, a kép és az eszme megfelelése pontról pontra nem mutatható ki → többféle értelmezési lehetőség</a:t>
            </a:r>
          </a:p>
          <a:p>
            <a:pPr lvl="2" eaLnBrk="1" hangingPunct="1"/>
            <a:r>
              <a:rPr lang="hu-HU" altLang="hu-HU" b="1" dirty="0" smtClean="0"/>
              <a:t>Szimbolizmus</a:t>
            </a:r>
            <a:r>
              <a:rPr lang="hu-HU" altLang="hu-HU" dirty="0" smtClean="0"/>
              <a:t>: a költő egész szimbólum-rendszert alkot, a szimbólumokban való gondolkodás áthatja az egész művet (vagy akár életművet)</a:t>
            </a:r>
          </a:p>
          <a:p>
            <a:pPr marL="703263" lvl="2" indent="0" eaLnBrk="1" hangingPunct="1">
              <a:buNone/>
            </a:pPr>
            <a:endParaRPr lang="hu-HU" altLang="hu-HU" dirty="0"/>
          </a:p>
          <a:p>
            <a:pPr marL="109537" indent="0">
              <a:buNone/>
            </a:pPr>
            <a:r>
              <a:rPr lang="hu-HU" sz="2000" i="1" dirty="0" smtClean="0">
                <a:solidFill>
                  <a:schemeClr val="accent2"/>
                </a:solidFill>
              </a:rPr>
              <a:t>Bolond hangszer: sír, </a:t>
            </a:r>
            <a:r>
              <a:rPr lang="hu-HU" sz="2000" i="1" dirty="0" err="1" smtClean="0">
                <a:solidFill>
                  <a:schemeClr val="accent2"/>
                </a:solidFill>
              </a:rPr>
              <a:t>nyerit</a:t>
            </a:r>
            <a:r>
              <a:rPr lang="hu-HU" sz="2000" i="1" dirty="0" smtClean="0">
                <a:solidFill>
                  <a:schemeClr val="accent2"/>
                </a:solidFill>
              </a:rPr>
              <a:t> és búg.	Fejem zúgása, szemem könnye,</a:t>
            </a:r>
          </a:p>
          <a:p>
            <a:pPr marL="109537" indent="0">
              <a:buNone/>
            </a:pPr>
            <a:r>
              <a:rPr lang="hu-HU" sz="2000" i="1" dirty="0" smtClean="0">
                <a:solidFill>
                  <a:schemeClr val="accent2"/>
                </a:solidFill>
              </a:rPr>
              <a:t>Fusson, akinek nincs bora, 		Tornázó vágyaim </a:t>
            </a:r>
            <a:r>
              <a:rPr lang="hu-HU" sz="2000" i="1" dirty="0" err="1" smtClean="0">
                <a:solidFill>
                  <a:schemeClr val="accent2"/>
                </a:solidFill>
              </a:rPr>
              <a:t>tora</a:t>
            </a:r>
            <a:r>
              <a:rPr lang="hu-HU" sz="2000" i="1" dirty="0" smtClean="0">
                <a:solidFill>
                  <a:schemeClr val="accent2"/>
                </a:solidFill>
              </a:rPr>
              <a:t>,</a:t>
            </a:r>
            <a:br>
              <a:rPr lang="hu-HU" sz="2000" i="1" dirty="0" smtClean="0">
                <a:solidFill>
                  <a:schemeClr val="accent2"/>
                </a:solidFill>
              </a:rPr>
            </a:br>
            <a:r>
              <a:rPr lang="hu-HU" sz="2000" i="1" dirty="0" smtClean="0">
                <a:solidFill>
                  <a:schemeClr val="accent2"/>
                </a:solidFill>
              </a:rPr>
              <a:t>Ez </a:t>
            </a:r>
            <a:r>
              <a:rPr lang="hu-HU" sz="2000" i="1" dirty="0">
                <a:solidFill>
                  <a:schemeClr val="accent2"/>
                </a:solidFill>
              </a:rPr>
              <a:t>a fekete zongora</a:t>
            </a:r>
            <a:r>
              <a:rPr lang="hu-HU" sz="2000" i="1" dirty="0" smtClean="0">
                <a:solidFill>
                  <a:schemeClr val="accent2"/>
                </a:solidFill>
              </a:rPr>
              <a:t>.			Ez mind, mind: ez a zongora.</a:t>
            </a:r>
            <a:br>
              <a:rPr lang="hu-HU" sz="2000" i="1" dirty="0" smtClean="0">
                <a:solidFill>
                  <a:schemeClr val="accent2"/>
                </a:solidFill>
              </a:rPr>
            </a:br>
            <a:r>
              <a:rPr lang="hu-HU" sz="2000" i="1" dirty="0" smtClean="0">
                <a:solidFill>
                  <a:schemeClr val="accent2"/>
                </a:solidFill>
              </a:rPr>
              <a:t>Vak </a:t>
            </a:r>
            <a:r>
              <a:rPr lang="hu-HU" sz="2000" i="1" dirty="0">
                <a:solidFill>
                  <a:schemeClr val="accent2"/>
                </a:solidFill>
              </a:rPr>
              <a:t>mestere tépi, </a:t>
            </a:r>
            <a:r>
              <a:rPr lang="hu-HU" sz="2000" i="1" dirty="0" smtClean="0">
                <a:solidFill>
                  <a:schemeClr val="accent2"/>
                </a:solidFill>
              </a:rPr>
              <a:t>cibálja,		Boros, bolond </a:t>
            </a:r>
            <a:r>
              <a:rPr lang="hu-HU" sz="2000" i="1" dirty="0" err="1" smtClean="0">
                <a:solidFill>
                  <a:schemeClr val="accent2"/>
                </a:solidFill>
              </a:rPr>
              <a:t>szivemnek</a:t>
            </a:r>
            <a:r>
              <a:rPr lang="hu-HU" sz="2000" i="1" dirty="0" smtClean="0">
                <a:solidFill>
                  <a:schemeClr val="accent2"/>
                </a:solidFill>
              </a:rPr>
              <a:t> vére</a:t>
            </a:r>
            <a:r>
              <a:rPr lang="hu-HU" sz="2000" i="1" dirty="0">
                <a:solidFill>
                  <a:schemeClr val="accent2"/>
                </a:solidFill>
              </a:rPr>
              <a:t/>
            </a:r>
            <a:br>
              <a:rPr lang="hu-HU" sz="2000" i="1" dirty="0">
                <a:solidFill>
                  <a:schemeClr val="accent2"/>
                </a:solidFill>
              </a:rPr>
            </a:br>
            <a:r>
              <a:rPr lang="hu-HU" sz="2000" i="1" dirty="0">
                <a:solidFill>
                  <a:schemeClr val="accent2"/>
                </a:solidFill>
              </a:rPr>
              <a:t>Ez az Élet </a:t>
            </a:r>
            <a:r>
              <a:rPr lang="hu-HU" sz="2000" i="1" dirty="0" smtClean="0">
                <a:solidFill>
                  <a:schemeClr val="accent2"/>
                </a:solidFill>
              </a:rPr>
              <a:t>melódiája.			Kiömlik az ő ütemére.</a:t>
            </a:r>
            <a:br>
              <a:rPr lang="hu-HU" sz="2000" i="1" dirty="0" smtClean="0">
                <a:solidFill>
                  <a:schemeClr val="accent2"/>
                </a:solidFill>
              </a:rPr>
            </a:br>
            <a:r>
              <a:rPr lang="hu-HU" sz="2000" i="1" dirty="0" smtClean="0">
                <a:solidFill>
                  <a:schemeClr val="accent2"/>
                </a:solidFill>
              </a:rPr>
              <a:t>Ez </a:t>
            </a:r>
            <a:r>
              <a:rPr lang="hu-HU" sz="2000" i="1" dirty="0">
                <a:solidFill>
                  <a:schemeClr val="accent2"/>
                </a:solidFill>
              </a:rPr>
              <a:t>a fekete </a:t>
            </a:r>
            <a:r>
              <a:rPr lang="hu-HU" sz="2000" i="1" dirty="0" smtClean="0">
                <a:solidFill>
                  <a:schemeClr val="accent2"/>
                </a:solidFill>
              </a:rPr>
              <a:t>zongora.			Ez a fekete zongora.</a:t>
            </a:r>
          </a:p>
          <a:p>
            <a:pPr marL="109537" indent="0">
              <a:buNone/>
            </a:pPr>
            <a:endParaRPr lang="hu-HU" sz="2000" dirty="0" smtClean="0">
              <a:solidFill>
                <a:schemeClr val="accent2"/>
              </a:solidFill>
            </a:endParaRPr>
          </a:p>
          <a:p>
            <a:pPr marL="109537" indent="0">
              <a:buNone/>
            </a:pPr>
            <a:endParaRPr lang="hu-HU" sz="2000" dirty="0">
              <a:solidFill>
                <a:schemeClr val="accent2"/>
              </a:solidFill>
            </a:endParaRPr>
          </a:p>
          <a:p>
            <a:pPr marL="109537" indent="0">
              <a:buNone/>
            </a:pPr>
            <a:r>
              <a:rPr lang="hu-HU" sz="2000" dirty="0">
                <a:solidFill>
                  <a:schemeClr val="accent2"/>
                </a:solidFill>
              </a:rPr>
              <a:t/>
            </a:r>
            <a:br>
              <a:rPr lang="hu-HU" sz="2000" dirty="0">
                <a:solidFill>
                  <a:schemeClr val="accent2"/>
                </a:solidFill>
              </a:rPr>
            </a:br>
            <a:endParaRPr lang="hu-HU" altLang="hu-HU" sz="2000" dirty="0" smtClean="0"/>
          </a:p>
          <a:p>
            <a:pPr marL="703263" lvl="2" indent="0" eaLnBrk="1" hangingPunct="1">
              <a:buNone/>
            </a:pPr>
            <a:endParaRPr lang="hu-HU" altLang="hu-HU" sz="2000" dirty="0"/>
          </a:p>
          <a:p>
            <a:pPr marL="703263" lvl="2" indent="0" eaLnBrk="1" hangingPunct="1">
              <a:buNone/>
            </a:pPr>
            <a:endParaRPr lang="hu-HU" altLang="hu-HU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endParaRPr lang="hu-HU" altLang="hu-HU" b="1" dirty="0" smtClean="0"/>
          </a:p>
          <a:p>
            <a:pPr eaLnBrk="1" hangingPunct="1"/>
            <a:r>
              <a:rPr lang="hu-HU" altLang="hu-HU" sz="2400" b="1" dirty="0" smtClean="0"/>
              <a:t>Összetett (komplex) költői kép</a:t>
            </a:r>
            <a:r>
              <a:rPr lang="hu-HU" altLang="hu-HU" sz="2400" dirty="0" smtClean="0"/>
              <a:t>: szervesen összefüggő, kifejtett képrendszer; egy metafora, metonímia vagy hasonlat kibontása; gyakori síkváltások</a:t>
            </a:r>
          </a:p>
          <a:p>
            <a:pPr eaLnBrk="1" hangingPunct="1"/>
            <a:endParaRPr lang="hu-HU" altLang="hu-HU" dirty="0"/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„A </a:t>
            </a:r>
            <a:r>
              <a:rPr lang="hu-HU" sz="2200" i="1" dirty="0"/>
              <a:t>semmi ágán ül </a:t>
            </a:r>
            <a:r>
              <a:rPr lang="hu-HU" sz="2200" i="1" dirty="0" err="1"/>
              <a:t>szivem</a:t>
            </a:r>
            <a:r>
              <a:rPr lang="hu-HU" sz="2200" i="1" dirty="0"/>
              <a:t>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 smtClean="0"/>
              <a:t>  kis </a:t>
            </a:r>
            <a:r>
              <a:rPr lang="hu-HU" sz="2200" i="1" dirty="0"/>
              <a:t>teste hangtalan vacog,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 smtClean="0"/>
              <a:t>  köréje </a:t>
            </a:r>
            <a:r>
              <a:rPr lang="hu-HU" sz="2200" i="1" dirty="0"/>
              <a:t>gyűlnek </a:t>
            </a:r>
            <a:r>
              <a:rPr lang="hu-HU" sz="2200" i="1" dirty="0" err="1"/>
              <a:t>szeliden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 smtClean="0"/>
              <a:t>  s </a:t>
            </a:r>
            <a:r>
              <a:rPr lang="hu-HU" sz="2200" i="1" dirty="0"/>
              <a:t>nézik, nézik a csillagok</a:t>
            </a:r>
            <a:r>
              <a:rPr lang="hu-HU" sz="2200" i="1" dirty="0" smtClean="0"/>
              <a:t>.”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hu-HU" altLang="hu-HU" sz="2200" i="1" dirty="0"/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„Mint </a:t>
            </a:r>
            <a:r>
              <a:rPr lang="hu-HU" sz="2200" i="1" dirty="0"/>
              <a:t>tagolatlan kosárember,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 smtClean="0"/>
              <a:t>  csak </a:t>
            </a:r>
            <a:r>
              <a:rPr lang="hu-HU" sz="2200" i="1" dirty="0" err="1"/>
              <a:t>űl</a:t>
            </a:r>
            <a:r>
              <a:rPr lang="hu-HU" sz="2200" i="1" dirty="0"/>
              <a:t> az idő szótalan,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 smtClean="0"/>
              <a:t>  nincs </a:t>
            </a:r>
            <a:r>
              <a:rPr lang="hu-HU" sz="2200" i="1" dirty="0"/>
              <a:t>karja-lába már a vágynak,</a:t>
            </a:r>
            <a:r>
              <a:rPr lang="hu-HU" sz="2200" i="1" dirty="0" smtClean="0"/>
              <a:t/>
            </a:r>
            <a:br>
              <a:rPr lang="hu-HU" sz="2200" i="1" dirty="0" smtClean="0"/>
            </a:br>
            <a:r>
              <a:rPr lang="hu-HU" sz="2200" i="1" dirty="0" smtClean="0"/>
              <a:t>  csupán </a:t>
            </a:r>
            <a:r>
              <a:rPr lang="hu-HU" sz="2200" i="1" dirty="0"/>
              <a:t>ziháló törzse van</a:t>
            </a:r>
            <a:r>
              <a:rPr lang="hu-HU" sz="2200" i="1" dirty="0" smtClean="0"/>
              <a:t>.”</a:t>
            </a:r>
            <a:endParaRPr lang="hu-HU" altLang="hu-HU" sz="2200" i="1" dirty="0" smtClean="0"/>
          </a:p>
          <a:p>
            <a:pPr eaLnBrk="1" hangingPunct="1"/>
            <a:endParaRPr lang="hu-HU" altLang="hu-H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126"/>
          </a:xfrm>
        </p:spPr>
        <p:txBody>
          <a:bodyPr/>
          <a:lstStyle/>
          <a:p>
            <a:r>
              <a:rPr lang="hu-HU" sz="2400" b="1" dirty="0" smtClean="0"/>
              <a:t>Hasonlat</a:t>
            </a:r>
            <a:r>
              <a:rPr lang="hu-HU" sz="2400" dirty="0" smtClean="0"/>
              <a:t>: </a:t>
            </a:r>
            <a:r>
              <a:rPr lang="hu-HU" sz="2400" dirty="0"/>
              <a:t>két dolog </a:t>
            </a:r>
            <a:r>
              <a:rPr lang="hu-HU" sz="2400" dirty="0" smtClean="0"/>
              <a:t>összehasonlítása valamely közös </a:t>
            </a:r>
            <a:r>
              <a:rPr lang="hu-HU" sz="2400" dirty="0"/>
              <a:t>tulajdonság vagy </a:t>
            </a:r>
            <a:r>
              <a:rPr lang="hu-HU" sz="2400" dirty="0" smtClean="0"/>
              <a:t>hangulati hasonlóság alapján</a:t>
            </a:r>
          </a:p>
          <a:p>
            <a:pPr lvl="2" eaLnBrk="1" hangingPunct="1">
              <a:buFontTx/>
              <a:buNone/>
            </a:pPr>
            <a:r>
              <a:rPr lang="hu-HU" altLang="hu-HU" dirty="0"/>
              <a:t>- fogalmi sík: hasonlított</a:t>
            </a:r>
          </a:p>
          <a:p>
            <a:pPr lvl="2" eaLnBrk="1" hangingPunct="1">
              <a:buFontTx/>
              <a:buChar char="-"/>
            </a:pPr>
            <a:r>
              <a:rPr lang="hu-HU" altLang="hu-HU" dirty="0"/>
              <a:t>képi sík: hasonló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sz="2200" i="1" dirty="0" smtClean="0"/>
              <a:t>„Szeretlek, mint anyját a gyermek, / mint mélyüket a hallgatag vermek, / szeretlek, mint a fényt a termek, / mint lángot a lélek, test a nyugalmat!”</a:t>
            </a:r>
          </a:p>
          <a:p>
            <a:pPr marL="411162" lvl="1" indent="0">
              <a:buNone/>
            </a:pPr>
            <a:endParaRPr lang="hu-HU" dirty="0" smtClean="0"/>
          </a:p>
          <a:p>
            <a:pPr lvl="2" eaLnBrk="1" hangingPunct="1">
              <a:buFontTx/>
              <a:buChar char="-"/>
            </a:pPr>
            <a:endParaRPr lang="hu-HU" alt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93570385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116</TotalTime>
  <Words>665</Words>
  <Application>Microsoft Office PowerPoint</Application>
  <PresentationFormat>Diavetítés a képernyőre (4:3 oldalarány)</PresentationFormat>
  <Paragraphs>52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5" baseType="lpstr">
      <vt:lpstr>Arial</vt:lpstr>
      <vt:lpstr>Bookman Old Style</vt:lpstr>
      <vt:lpstr>Georgia</vt:lpstr>
      <vt:lpstr>Trebuchet MS</vt:lpstr>
      <vt:lpstr>Wingdings</vt:lpstr>
      <vt:lpstr>Wingdings 2</vt:lpstr>
      <vt:lpstr>Urban</vt:lpstr>
      <vt:lpstr>A képszerűség stíluseszközei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képszerűség stíluseszközei</dc:title>
  <dc:creator>Barteky</dc:creator>
  <cp:lastModifiedBy>Bartek Dániel</cp:lastModifiedBy>
  <cp:revision>14</cp:revision>
  <dcterms:created xsi:type="dcterms:W3CDTF">2013-09-25T20:46:28Z</dcterms:created>
  <dcterms:modified xsi:type="dcterms:W3CDTF">2021-04-12T21:21:55Z</dcterms:modified>
</cp:coreProperties>
</file>