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70" r:id="rId6"/>
    <p:sldId id="267" r:id="rId7"/>
    <p:sldId id="268" r:id="rId8"/>
    <p:sldId id="269" r:id="rId9"/>
    <p:sldId id="265" r:id="rId10"/>
    <p:sldId id="266" r:id="rId11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60"/>
  </p:normalViewPr>
  <p:slideViewPr>
    <p:cSldViewPr>
      <p:cViewPr varScale="1">
        <p:scale>
          <a:sx n="94" d="100"/>
          <a:sy n="94" d="100"/>
        </p:scale>
        <p:origin x="115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7F4E2-EC91-4CEC-96A7-23FA7F388CC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2568164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6D396-5520-4B6F-B997-E7440D1FFE5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8747167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EF180-9FB5-4296-BAB5-5F438075522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497151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7AC4C-F86D-465E-8DAE-AEAD92ECEEF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91841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89572-FFCA-4E04-BF2A-5A0B7F774AE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4294158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DAD3A-F28C-4E7C-9584-3BC37C8FAF0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489930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7AEE-B7FE-4982-9746-AEE04C3C1A2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2267647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39A87-1103-4CDD-BBBA-4FD5561440B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7319867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FBE0E-ECE2-4299-BC96-EAD64ACB83B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8909612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F7AAC-5D95-415E-8983-36FFC6858A0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0985994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6C03F-37B1-4F1D-BAA3-129A173A1EC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368610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857B8-6A4B-469B-A5A1-24D0AA29633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3916608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859C6CC5-D5B9-4004-81B4-C7B44325E88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latin typeface="Bookman Old Style" panose="02050604050505020204" pitchFamily="18" charset="0"/>
              </a:rPr>
              <a:t>Szófajtan</a:t>
            </a:r>
            <a:endParaRPr lang="hu-HU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87970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A szintagmák csoportosítása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400" b="1" dirty="0" smtClean="0"/>
              <a:t>Szintagma</a:t>
            </a:r>
            <a:r>
              <a:rPr lang="hu-HU" sz="2400" dirty="0" smtClean="0"/>
              <a:t> = szószerkezet</a:t>
            </a:r>
          </a:p>
          <a:p>
            <a:pPr marL="0" indent="0">
              <a:buNone/>
            </a:pPr>
            <a:r>
              <a:rPr lang="hu-HU" sz="2400" dirty="0" smtClean="0"/>
              <a:t>- valódi szintagma: két szabad morféma kapcsolata</a:t>
            </a:r>
          </a:p>
          <a:p>
            <a:pPr marL="0" indent="0">
              <a:buNone/>
            </a:pPr>
            <a:r>
              <a:rPr lang="hu-HU" sz="2400" dirty="0" smtClean="0"/>
              <a:t>- álszintagma: szabad + félszabad morféma kapcsolata</a:t>
            </a:r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400" dirty="0" smtClean="0"/>
              <a:t>alárendelő ~: </a:t>
            </a:r>
            <a:r>
              <a:rPr lang="hu-HU" sz="2400" dirty="0"/>
              <a:t>alanyos, tárgyas, határozós, </a:t>
            </a:r>
            <a:r>
              <a:rPr lang="hu-HU" sz="2400" dirty="0" smtClean="0"/>
              <a:t>jelzős</a:t>
            </a:r>
            <a:endParaRPr lang="hu-HU" sz="2400" dirty="0"/>
          </a:p>
          <a:p>
            <a:r>
              <a:rPr lang="hu-HU" sz="2400" dirty="0" smtClean="0"/>
              <a:t>mellérendelő ~: kapcsolatos, ellentétes, választó, következtető, magyarázó </a:t>
            </a:r>
            <a:r>
              <a:rPr lang="hu-H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803008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A szófajok osztályozása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i="1" dirty="0" smtClean="0"/>
              <a:t>ókori </a:t>
            </a:r>
            <a:r>
              <a:rPr lang="hu-HU" sz="2400" i="1" dirty="0"/>
              <a:t>felosztás</a:t>
            </a:r>
            <a:r>
              <a:rPr lang="hu-HU" sz="2400" i="1" dirty="0" smtClean="0"/>
              <a:t>:</a:t>
            </a:r>
          </a:p>
          <a:p>
            <a:pPr lvl="1"/>
            <a:r>
              <a:rPr lang="hu-HU" sz="2000" i="1" dirty="0" err="1" smtClean="0"/>
              <a:t>névszók</a:t>
            </a:r>
            <a:endParaRPr lang="hu-HU" sz="2000" i="1" dirty="0" smtClean="0"/>
          </a:p>
          <a:p>
            <a:pPr lvl="1"/>
            <a:r>
              <a:rPr lang="hu-HU" sz="2000" i="1" dirty="0" smtClean="0"/>
              <a:t>igék</a:t>
            </a:r>
          </a:p>
          <a:p>
            <a:pPr lvl="1"/>
            <a:r>
              <a:rPr lang="hu-HU" sz="2000" i="1" dirty="0" smtClean="0"/>
              <a:t>partikulák </a:t>
            </a:r>
            <a:r>
              <a:rPr lang="hu-HU" sz="2000" i="1" dirty="0"/>
              <a:t>(= ragozhatatlan „részecskék”)</a:t>
            </a:r>
            <a:endParaRPr lang="hu-HU" sz="2000" dirty="0"/>
          </a:p>
          <a:p>
            <a:pPr marL="0" indent="0">
              <a:buNone/>
            </a:pPr>
            <a:r>
              <a:rPr lang="hu-HU" sz="2400" dirty="0"/>
              <a:t> </a:t>
            </a:r>
          </a:p>
          <a:p>
            <a:pPr marL="0" indent="0">
              <a:buNone/>
            </a:pPr>
            <a:r>
              <a:rPr lang="hu-HU" sz="2400" dirty="0"/>
              <a:t>A szófajok csoportosítási szempontjai:</a:t>
            </a:r>
          </a:p>
          <a:p>
            <a:pPr lvl="0"/>
            <a:r>
              <a:rPr lang="hu-HU" sz="2400" dirty="0"/>
              <a:t>szótári jelentés</a:t>
            </a:r>
          </a:p>
          <a:p>
            <a:pPr lvl="0"/>
            <a:r>
              <a:rPr lang="hu-HU" sz="2400" dirty="0"/>
              <a:t>alaktani viselkedés (</a:t>
            </a:r>
            <a:r>
              <a:rPr lang="hu-HU" sz="2400" dirty="0" err="1"/>
              <a:t>toldalékolhatóság</a:t>
            </a:r>
            <a:r>
              <a:rPr lang="hu-HU" sz="2400" dirty="0"/>
              <a:t>)</a:t>
            </a:r>
          </a:p>
          <a:p>
            <a:pPr lvl="0"/>
            <a:r>
              <a:rPr lang="hu-HU" sz="2400" dirty="0" err="1"/>
              <a:t>mondatbeli</a:t>
            </a:r>
            <a:r>
              <a:rPr lang="hu-HU" sz="2400" dirty="0"/>
              <a:t> szerep (mondatrészi szerep, bővíthetőség)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825979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I. ALAPSZÓFAJOK</a:t>
            </a:r>
            <a:br>
              <a:rPr lang="hu-HU" sz="3200" b="1" dirty="0" smtClean="0">
                <a:latin typeface="Bookman Old Style" panose="02050604050505020204" pitchFamily="18" charset="0"/>
              </a:rPr>
            </a:br>
            <a:r>
              <a:rPr lang="hu-HU" sz="2400" dirty="0"/>
              <a:t>(konkrét fogalmi jelentés)</a:t>
            </a:r>
            <a:endParaRPr lang="hu-HU" sz="24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ige</a:t>
            </a:r>
            <a:endParaRPr lang="hu-HU" sz="2400" dirty="0"/>
          </a:p>
          <a:p>
            <a:r>
              <a:rPr lang="hu-HU" sz="2400" dirty="0" smtClean="0"/>
              <a:t>főnév</a:t>
            </a:r>
            <a:endParaRPr lang="hu-HU" sz="2400" dirty="0"/>
          </a:p>
          <a:p>
            <a:r>
              <a:rPr lang="hu-HU" sz="2400" dirty="0"/>
              <a:t>melléknév</a:t>
            </a:r>
          </a:p>
          <a:p>
            <a:r>
              <a:rPr lang="hu-HU" sz="2400" dirty="0" smtClean="0"/>
              <a:t>számnév</a:t>
            </a:r>
            <a:endParaRPr lang="hu-HU" sz="2400" dirty="0"/>
          </a:p>
          <a:p>
            <a:r>
              <a:rPr lang="hu-HU" sz="2400" dirty="0"/>
              <a:t>névmás</a:t>
            </a:r>
          </a:p>
          <a:p>
            <a:r>
              <a:rPr lang="hu-HU" sz="2400" dirty="0" smtClean="0"/>
              <a:t>határozószó</a:t>
            </a:r>
            <a:endParaRPr lang="hu-HU" sz="2400" dirty="0"/>
          </a:p>
          <a:p>
            <a:r>
              <a:rPr lang="hu-HU" sz="2400" dirty="0" smtClean="0"/>
              <a:t>igenév </a:t>
            </a:r>
            <a:r>
              <a:rPr lang="hu-HU" sz="2400" dirty="0"/>
              <a:t>(főnévi, melléknévi, határozói)</a:t>
            </a:r>
          </a:p>
          <a:p>
            <a:endParaRPr lang="hu-HU" sz="2400" dirty="0"/>
          </a:p>
        </p:txBody>
      </p:sp>
      <p:sp>
        <p:nvSpPr>
          <p:cNvPr id="6" name="Jobb oldali kapcsos zárójel 5"/>
          <p:cNvSpPr/>
          <p:nvPr/>
        </p:nvSpPr>
        <p:spPr>
          <a:xfrm>
            <a:off x="2411760" y="2132856"/>
            <a:ext cx="288032" cy="158417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2843808" y="2694111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0" dirty="0" err="1" smtClean="0"/>
              <a:t>névszók</a:t>
            </a:r>
            <a:endParaRPr lang="hu-HU" sz="2400" b="0" dirty="0"/>
          </a:p>
        </p:txBody>
      </p:sp>
    </p:spTree>
    <p:extLst>
      <p:ext uri="{BB962C8B-B14F-4D97-AF65-F5344CB8AC3E}">
        <p14:creationId xmlns:p14="http://schemas.microsoft.com/office/powerpoint/2010/main" val="30157068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II. VISZONYSZÓK</a:t>
            </a:r>
            <a:br>
              <a:rPr lang="hu-HU" sz="3200" b="1" dirty="0" smtClean="0">
                <a:latin typeface="Bookman Old Style" panose="02050604050505020204" pitchFamily="18" charset="0"/>
              </a:rPr>
            </a:br>
            <a:r>
              <a:rPr lang="hu-HU" sz="2400" dirty="0"/>
              <a:t>(viszonyjelentés)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hu-HU" sz="2400" dirty="0" smtClean="0"/>
              <a:t>névelő</a:t>
            </a:r>
            <a:endParaRPr lang="hu-HU" sz="2400" dirty="0"/>
          </a:p>
          <a:p>
            <a:r>
              <a:rPr lang="hu-HU" sz="2400" dirty="0" smtClean="0"/>
              <a:t>névutó</a:t>
            </a:r>
            <a:endParaRPr lang="hu-HU" sz="2400" dirty="0"/>
          </a:p>
          <a:p>
            <a:r>
              <a:rPr lang="hu-HU" sz="2400" dirty="0" smtClean="0"/>
              <a:t>segédige</a:t>
            </a:r>
            <a:endParaRPr lang="hu-HU" sz="2400" dirty="0"/>
          </a:p>
          <a:p>
            <a:r>
              <a:rPr lang="hu-HU" sz="2400" dirty="0" smtClean="0"/>
              <a:t>igekötő</a:t>
            </a:r>
            <a:endParaRPr lang="hu-HU" sz="2400" dirty="0"/>
          </a:p>
          <a:p>
            <a:r>
              <a:rPr lang="hu-HU" sz="2400" dirty="0" smtClean="0"/>
              <a:t>kötőszó</a:t>
            </a:r>
            <a:endParaRPr lang="hu-HU" sz="2400" dirty="0"/>
          </a:p>
          <a:p>
            <a:r>
              <a:rPr lang="hu-HU" sz="2400" dirty="0" smtClean="0"/>
              <a:t>szóértékű módosítószó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b="1" dirty="0" smtClean="0">
                <a:latin typeface="Bookman Old Style" panose="02050604050505020204" pitchFamily="18" charset="0"/>
              </a:rPr>
              <a:t>III. MONDATSZÓK</a:t>
            </a:r>
          </a:p>
          <a:p>
            <a:pPr marL="0" indent="0">
              <a:buNone/>
            </a:pPr>
            <a:r>
              <a:rPr lang="hu-HU" sz="2400" dirty="0"/>
              <a:t>(pragmatikai vagy modális jelentés)</a:t>
            </a:r>
            <a:endParaRPr lang="hu-HU" sz="2400" b="1" dirty="0">
              <a:latin typeface="Bookman Old Style" panose="02050604050505020204" pitchFamily="18" charset="0"/>
            </a:endParaRPr>
          </a:p>
          <a:p>
            <a:r>
              <a:rPr lang="hu-HU" sz="2400" dirty="0" smtClean="0"/>
              <a:t>indulatszó</a:t>
            </a:r>
            <a:endParaRPr lang="hu-HU" sz="2400" dirty="0"/>
          </a:p>
          <a:p>
            <a:r>
              <a:rPr lang="hu-HU" sz="2400" dirty="0" smtClean="0"/>
              <a:t>felelőszó</a:t>
            </a:r>
            <a:endParaRPr lang="hu-HU" sz="2400" dirty="0"/>
          </a:p>
          <a:p>
            <a:r>
              <a:rPr lang="hu-HU" sz="2400" dirty="0" smtClean="0"/>
              <a:t>mondatértékű </a:t>
            </a:r>
            <a:r>
              <a:rPr lang="hu-HU" sz="2400" dirty="0"/>
              <a:t>módosítószó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737952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Feladatok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 smtClean="0"/>
              <a:t>1/a) Jellemezze az </a:t>
            </a:r>
            <a:r>
              <a:rPr lang="hu-HU" sz="2400" b="1" dirty="0"/>
              <a:t>igéket a cselekvő és a cselekvés egymáshoz való viszonya szerint!</a:t>
            </a:r>
            <a:endParaRPr lang="hu-H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hu-HU" sz="2400" i="1" dirty="0"/>
              <a:t>dolgoztat, öltözködik, elbotlik, tanul, </a:t>
            </a:r>
            <a:r>
              <a:rPr lang="hu-HU" sz="2400" i="1" dirty="0" err="1"/>
              <a:t>hozatik</a:t>
            </a:r>
            <a:endParaRPr lang="hu-HU" sz="2400" i="1" dirty="0"/>
          </a:p>
          <a:p>
            <a:pPr marL="0" indent="0">
              <a:buNone/>
            </a:pPr>
            <a:r>
              <a:rPr lang="hu-HU" sz="2400" b="1" dirty="0" smtClean="0"/>
              <a:t>1/b) Képezzünk </a:t>
            </a:r>
            <a:r>
              <a:rPr lang="hu-HU" sz="2400" b="1" dirty="0"/>
              <a:t>a </a:t>
            </a:r>
            <a:r>
              <a:rPr lang="hu-HU" sz="2400" b="1" i="1" dirty="0"/>
              <a:t>keres</a:t>
            </a:r>
            <a:r>
              <a:rPr lang="hu-HU" sz="2400" b="1" dirty="0"/>
              <a:t> igéből a cselekvő és cselekvés viszonya szerint különböző igéket!</a:t>
            </a:r>
            <a:endParaRPr lang="hu-HU" sz="2400" dirty="0"/>
          </a:p>
          <a:p>
            <a:pPr marL="0" indent="0">
              <a:buNone/>
            </a:pPr>
            <a:r>
              <a:rPr lang="hu-HU" sz="2400" b="1" dirty="0" smtClean="0"/>
              <a:t>1/c) Jellemezze az </a:t>
            </a:r>
            <a:r>
              <a:rPr lang="hu-HU" sz="2400" b="1" dirty="0"/>
              <a:t>igéket a cselekvés lefolyásának módja szerint!</a:t>
            </a:r>
            <a:endParaRPr lang="hu-HU" sz="2400" dirty="0"/>
          </a:p>
          <a:p>
            <a:r>
              <a:rPr lang="hu-HU" sz="2400" i="1" dirty="0"/>
              <a:t>zörget, néz, pattint, keresgél, </a:t>
            </a:r>
            <a:r>
              <a:rPr lang="hu-HU" sz="2400" i="1" dirty="0" smtClean="0"/>
              <a:t>dörren</a:t>
            </a:r>
          </a:p>
          <a:p>
            <a:pPr marL="0" indent="0">
              <a:buNone/>
            </a:pPr>
            <a:r>
              <a:rPr lang="hu-HU" sz="2400" b="1" dirty="0" smtClean="0"/>
              <a:t>2. Alkosson </a:t>
            </a:r>
            <a:r>
              <a:rPr lang="hu-HU" sz="2400" b="1" dirty="0"/>
              <a:t>olyan mondatot / szöveget, amelyben </a:t>
            </a:r>
            <a:r>
              <a:rPr lang="hu-HU" sz="2400" b="1" dirty="0" smtClean="0"/>
              <a:t>az </a:t>
            </a:r>
            <a:r>
              <a:rPr lang="hu-HU" sz="2400" b="1" dirty="0"/>
              <a:t>igenevek minden fajtája szerepel!</a:t>
            </a:r>
          </a:p>
          <a:p>
            <a:pPr marL="0" indent="0">
              <a:buNone/>
            </a:pPr>
            <a:r>
              <a:rPr lang="hu-HU" sz="2400" b="1" dirty="0" smtClean="0"/>
              <a:t>3. </a:t>
            </a:r>
            <a:r>
              <a:rPr lang="hu-HU" sz="2400" b="1" dirty="0" smtClean="0"/>
              <a:t>Mesélje </a:t>
            </a:r>
            <a:r>
              <a:rPr lang="hu-HU" sz="2400" b="1" dirty="0"/>
              <a:t>el egy napját minél több </a:t>
            </a:r>
            <a:r>
              <a:rPr lang="hu-HU" sz="2400" b="1" dirty="0" smtClean="0"/>
              <a:t>határozószóval!</a:t>
            </a:r>
          </a:p>
          <a:p>
            <a:pPr marL="0" indent="0">
              <a:buNone/>
            </a:pPr>
            <a:r>
              <a:rPr lang="hu-HU" sz="2400" b="1" dirty="0" smtClean="0"/>
              <a:t>4. Keressen példát a mondatban a </a:t>
            </a:r>
            <a:r>
              <a:rPr lang="hu-HU" sz="2400" b="1" dirty="0" err="1" smtClean="0"/>
              <a:t>viszonyszók</a:t>
            </a:r>
            <a:r>
              <a:rPr lang="hu-HU" sz="2400" b="1" dirty="0" smtClean="0"/>
              <a:t> fajtáira!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400" i="1" dirty="0" smtClean="0"/>
              <a:t>Ha nem jöttek volna létra az emberek, tanú nélkül maradt volna a mindenség szépsége. (Lukianosz)</a:t>
            </a:r>
            <a:endParaRPr lang="hu-HU" sz="2400" i="1" dirty="0"/>
          </a:p>
          <a:p>
            <a:endParaRPr lang="hu-HU" sz="2400" b="1" dirty="0"/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183381920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latin typeface="Bookman Old Style" panose="02050604050505020204" pitchFamily="18" charset="0"/>
              </a:rPr>
              <a:t>Szóalkotásmódok</a:t>
            </a:r>
            <a:endParaRPr lang="hu-HU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397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hu-HU" sz="3200" b="1" dirty="0" smtClean="0">
                <a:latin typeface="Bookman Old Style" panose="02050604050505020204" pitchFamily="18" charset="0"/>
              </a:rPr>
              <a:t>A szóösszetételek csoportosítása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/>
              <a:t>szervetlen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/>
              <a:t>szerves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u-HU" dirty="0" smtClean="0"/>
              <a:t> alárendelő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dirty="0" smtClean="0"/>
              <a:t> </a:t>
            </a:r>
            <a:r>
              <a:rPr lang="hu-HU" sz="2400" dirty="0" smtClean="0"/>
              <a:t>alanyos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 smtClean="0"/>
              <a:t> tárgyas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 smtClean="0"/>
              <a:t> határozós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 smtClean="0"/>
              <a:t> jelzős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/>
              <a:t> </a:t>
            </a:r>
            <a:r>
              <a:rPr lang="hu-HU" sz="2400" dirty="0" smtClean="0"/>
              <a:t>jelentéssűrítő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hu-HU" dirty="0" smtClean="0"/>
          </a:p>
          <a:p>
            <a:pPr marL="914400" lvl="2" indent="0">
              <a:buNone/>
            </a:pPr>
            <a:endParaRPr lang="hu-HU" dirty="0"/>
          </a:p>
          <a:p>
            <a:pPr lvl="2">
              <a:buFont typeface="Wingdings" panose="05000000000000000000" pitchFamily="2" charset="2"/>
              <a:buChar char="Ø"/>
            </a:pPr>
            <a:endParaRPr lang="hu-HU" dirty="0" smtClean="0"/>
          </a:p>
          <a:p>
            <a:pPr lvl="2">
              <a:buFont typeface="Wingdings" panose="05000000000000000000" pitchFamily="2" charset="2"/>
              <a:buChar char="Ø"/>
            </a:pPr>
            <a:endParaRPr lang="hu-HU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hu-HU" dirty="0" smtClean="0"/>
              <a:t> mellérendelő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 smtClean="0"/>
              <a:t> valódi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/>
              <a:t> </a:t>
            </a:r>
            <a:r>
              <a:rPr lang="hu-HU" sz="2400" dirty="0" smtClean="0"/>
              <a:t>szóismétlés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hu-HU" sz="2400" dirty="0" smtClean="0"/>
              <a:t> ikerszó</a:t>
            </a:r>
          </a:p>
          <a:p>
            <a:pPr lvl="3">
              <a:buFont typeface="Wingdings" panose="05000000000000000000" pitchFamily="2" charset="2"/>
              <a:buChar char="v"/>
            </a:pPr>
            <a:endParaRPr lang="hu-HU" sz="2400" dirty="0"/>
          </a:p>
          <a:p>
            <a:pPr lvl="3">
              <a:buFont typeface="Wingdings" panose="05000000000000000000" pitchFamily="2" charset="2"/>
              <a:buChar char="v"/>
            </a:pPr>
            <a:endParaRPr lang="hu-HU" sz="1200" dirty="0" smtClean="0"/>
          </a:p>
          <a:p>
            <a:pPr lvl="2">
              <a:buFont typeface="Wingdings" panose="05000000000000000000" pitchFamily="2" charset="2"/>
              <a:buChar char="Ø"/>
            </a:pPr>
            <a:endParaRPr lang="hu-HU" sz="1600" dirty="0" smtClean="0"/>
          </a:p>
          <a:p>
            <a:pPr lvl="2"/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399304474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sz="3200" b="1" dirty="0" smtClean="0">
                <a:latin typeface="Bookman Old Style" panose="02050604050505020204" pitchFamily="18" charset="0"/>
              </a:rPr>
              <a:t>Ritkább szóalkotásmódok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szóelvonás (</a:t>
            </a:r>
            <a:r>
              <a:rPr lang="hu-HU" sz="2400" i="1" dirty="0" smtClean="0"/>
              <a:t>tapsol </a:t>
            </a:r>
            <a:r>
              <a:rPr lang="hu-HU" sz="2400" i="1" dirty="0" smtClean="0">
                <a:cs typeface="Times New Roman" panose="02020603050405020304" pitchFamily="18" charset="0"/>
              </a:rPr>
              <a:t>→ taps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i="1" dirty="0"/>
          </a:p>
          <a:p>
            <a:r>
              <a:rPr lang="hu-HU" sz="2400" dirty="0"/>
              <a:t>szórövidülés (és továbbképzése</a:t>
            </a:r>
            <a:r>
              <a:rPr lang="hu-HU" sz="2400" dirty="0" smtClean="0"/>
              <a:t>) – (</a:t>
            </a:r>
            <a:r>
              <a:rPr lang="hu-HU" sz="2400" i="1" dirty="0" smtClean="0"/>
              <a:t>történelem </a:t>
            </a:r>
            <a:r>
              <a:rPr lang="hu-HU" sz="2400" i="1" dirty="0" smtClean="0">
                <a:cs typeface="Times New Roman" panose="02020603050405020304" pitchFamily="18" charset="0"/>
              </a:rPr>
              <a:t>→ töri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i="1" dirty="0"/>
          </a:p>
          <a:p>
            <a:r>
              <a:rPr lang="hu-HU" sz="2400" dirty="0"/>
              <a:t>mozaikszó</a:t>
            </a:r>
          </a:p>
          <a:p>
            <a:pPr lvl="1"/>
            <a:r>
              <a:rPr lang="hu-HU" sz="2400" dirty="0" smtClean="0"/>
              <a:t>betűszó (</a:t>
            </a:r>
            <a:r>
              <a:rPr lang="hu-HU" sz="2400" i="1" dirty="0" smtClean="0"/>
              <a:t>televízió </a:t>
            </a:r>
            <a:r>
              <a:rPr lang="hu-HU" sz="2400" i="1" dirty="0" smtClean="0">
                <a:cs typeface="Times New Roman" panose="02020603050405020304" pitchFamily="18" charset="0"/>
              </a:rPr>
              <a:t>→ tv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pPr lvl="1"/>
            <a:r>
              <a:rPr lang="hu-HU" sz="2400" dirty="0" smtClean="0"/>
              <a:t>szóösszevonás (</a:t>
            </a:r>
            <a:r>
              <a:rPr lang="hu-HU" sz="2400" i="1" dirty="0" smtClean="0"/>
              <a:t>transzformátor </a:t>
            </a:r>
            <a:r>
              <a:rPr lang="hu-HU" sz="2400" i="1" dirty="0" smtClean="0">
                <a:cs typeface="Times New Roman" panose="02020603050405020304" pitchFamily="18" charset="0"/>
              </a:rPr>
              <a:t>→ trafó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r>
              <a:rPr lang="hu-HU" sz="2400" dirty="0" smtClean="0"/>
              <a:t>szóvegyülés (</a:t>
            </a:r>
            <a:r>
              <a:rPr lang="hu-HU" sz="2400" i="1" dirty="0" smtClean="0"/>
              <a:t>rémít + ijeszt </a:t>
            </a:r>
            <a:r>
              <a:rPr lang="hu-HU" sz="2400" i="1" dirty="0" smtClean="0">
                <a:cs typeface="Times New Roman" panose="02020603050405020304" pitchFamily="18" charset="0"/>
              </a:rPr>
              <a:t>→ rémiszt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r>
              <a:rPr lang="hu-HU" sz="2400" dirty="0" smtClean="0"/>
              <a:t>szóösszerántás (</a:t>
            </a:r>
            <a:r>
              <a:rPr lang="hu-HU" sz="2400" i="1" dirty="0" smtClean="0"/>
              <a:t>talp + alj </a:t>
            </a:r>
            <a:r>
              <a:rPr lang="hu-HU" sz="2400" i="1" dirty="0" smtClean="0">
                <a:cs typeface="Times New Roman" panose="02020603050405020304" pitchFamily="18" charset="0"/>
              </a:rPr>
              <a:t>→ talaj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r>
              <a:rPr lang="hu-HU" sz="2400" dirty="0" smtClean="0"/>
              <a:t>szó(alak)hasadás (</a:t>
            </a:r>
            <a:r>
              <a:rPr lang="hu-HU" sz="2400" i="1" dirty="0" smtClean="0"/>
              <a:t>talán ~ talány</a:t>
            </a:r>
            <a:r>
              <a:rPr lang="hu-HU" sz="2400" dirty="0" smtClean="0"/>
              <a:t>)</a:t>
            </a:r>
            <a:endParaRPr lang="hu-HU" sz="2400" dirty="0"/>
          </a:p>
          <a:p>
            <a:r>
              <a:rPr lang="hu-HU" sz="2400" dirty="0" smtClean="0"/>
              <a:t>népetimológia (</a:t>
            </a:r>
            <a:r>
              <a:rPr lang="hu-HU" sz="2400" i="1" dirty="0" err="1" smtClean="0"/>
              <a:t>tuberosa</a:t>
            </a:r>
            <a:r>
              <a:rPr lang="hu-HU" sz="2400" i="1" dirty="0" smtClean="0"/>
              <a:t> </a:t>
            </a:r>
            <a:r>
              <a:rPr lang="hu-HU" sz="2400" i="1" dirty="0" smtClean="0">
                <a:cs typeface="Times New Roman" panose="02020603050405020304" pitchFamily="18" charset="0"/>
              </a:rPr>
              <a:t>→ tubarózsa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r>
              <a:rPr lang="hu-HU" sz="2400" dirty="0" smtClean="0"/>
              <a:t>köznevesülés (</a:t>
            </a:r>
            <a:r>
              <a:rPr lang="hu-HU" sz="2400" i="1" dirty="0" smtClean="0"/>
              <a:t>Maecenas </a:t>
            </a:r>
            <a:r>
              <a:rPr lang="hu-HU" sz="2400" i="1" dirty="0" smtClean="0">
                <a:cs typeface="Times New Roman" panose="02020603050405020304" pitchFamily="18" charset="0"/>
              </a:rPr>
              <a:t>→ mecénás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</a:p>
          <a:p>
            <a:r>
              <a:rPr lang="hu-HU" sz="2400" dirty="0" smtClean="0">
                <a:cs typeface="Times New Roman" panose="02020603050405020304" pitchFamily="18" charset="0"/>
              </a:rPr>
              <a:t>elemszilárdulás (</a:t>
            </a:r>
            <a:r>
              <a:rPr lang="hu-HU" sz="2400" i="1" dirty="0" smtClean="0">
                <a:cs typeface="Times New Roman" panose="02020603050405020304" pitchFamily="18" charset="0"/>
              </a:rPr>
              <a:t>tessék</a:t>
            </a:r>
            <a:r>
              <a:rPr lang="hu-HU" sz="2400" dirty="0" smtClean="0">
                <a:cs typeface="Times New Roman" panose="02020603050405020304" pitchFamily="18" charset="0"/>
              </a:rPr>
              <a:t>)</a:t>
            </a:r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16992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latin typeface="Bookman Old Style" panose="02050604050505020204" pitchFamily="18" charset="0"/>
              </a:rPr>
              <a:t>Szintagmatan</a:t>
            </a:r>
            <a:endParaRPr lang="hu-HU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229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</TotalTime>
  <Words>341</Words>
  <Application>Microsoft Office PowerPoint</Application>
  <PresentationFormat>Diavetítés a képernyőre (4:3 oldalarány)</PresentationFormat>
  <Paragraphs>83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Times New Roman</vt:lpstr>
      <vt:lpstr>Wingdings</vt:lpstr>
      <vt:lpstr>Alapértelmezett terv</vt:lpstr>
      <vt:lpstr>Szófajtan</vt:lpstr>
      <vt:lpstr>A szófajok osztályozása</vt:lpstr>
      <vt:lpstr>I. ALAPSZÓFAJOK (konkrét fogalmi jelentés)</vt:lpstr>
      <vt:lpstr>II. VISZONYSZÓK (viszonyjelentés)</vt:lpstr>
      <vt:lpstr>Feladatok</vt:lpstr>
      <vt:lpstr>Szóalkotásmódok</vt:lpstr>
      <vt:lpstr>A szóösszetételek csoportosítása</vt:lpstr>
      <vt:lpstr>Ritkább szóalkotásmódok</vt:lpstr>
      <vt:lpstr>Szintagmatan</vt:lpstr>
      <vt:lpstr>A szintagmák csoportosítása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Bartek Dániel</cp:lastModifiedBy>
  <cp:revision>202</cp:revision>
  <dcterms:created xsi:type="dcterms:W3CDTF">2013-10-09T19:13:33Z</dcterms:created>
  <dcterms:modified xsi:type="dcterms:W3CDTF">2024-02-07T21:00:17Z</dcterms:modified>
</cp:coreProperties>
</file>