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2" r:id="rId4"/>
    <p:sldId id="277" r:id="rId5"/>
    <p:sldId id="278" r:id="rId6"/>
    <p:sldId id="279" r:id="rId7"/>
    <p:sldId id="292" r:id="rId8"/>
    <p:sldId id="293" r:id="rId9"/>
    <p:sldId id="288" r:id="rId10"/>
    <p:sldId id="289" r:id="rId11"/>
    <p:sldId id="290" r:id="rId12"/>
    <p:sldId id="280" r:id="rId13"/>
    <p:sldId id="281" r:id="rId14"/>
    <p:sldId id="291" r:id="rId15"/>
    <p:sldId id="294" r:id="rId16"/>
    <p:sldId id="295" r:id="rId17"/>
    <p:sldId id="283" r:id="rId18"/>
    <p:sldId id="284" r:id="rId19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Bookman Old Style" panose="020506040505050202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5" name="Rectangle 20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Rectangle 23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Rectangle 24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0" name="Rectangle 25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11" name="Rounded Rectangle 26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12" name="Rounded Rectangle 4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3" name="Rectangle 41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Rectangle 42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Rectangle 43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Rectangle 44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29C118F-BAB4-4A1B-A8EE-03B7CBB819AF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37804624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16551-C02A-4DF7-A608-92F5637F53E0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6080965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16CD6-AE2A-467F-B44E-FA120DDE57E0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0567514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8326E-AD68-429E-9D07-88928CCF372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64415363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D0B1D-BE30-4619-8882-D037E8F7505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19950491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4ABB5-885D-4403-9F3E-4DFAFE6B25D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6185082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96765-A3A2-4013-85E5-D25133379AC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6862454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C916D-3454-448E-81A9-420245F7A2EC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574590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AA3B2-56AD-45B2-96E9-3F6DF2E1DE87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764419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41A6A-AFFE-44A7-9C5F-91BD48470EB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83699571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2F34D-5E40-42FD-BDBB-FC267FCA1B74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1359625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/>
              <a:t>Click to edit Master text styles</a:t>
            </a:r>
          </a:p>
          <a:p>
            <a:pPr lvl="1"/>
            <a:r>
              <a:rPr lang="en-US" altLang="hu-HU"/>
              <a:t>Second level</a:t>
            </a:r>
          </a:p>
          <a:p>
            <a:pPr lvl="2"/>
            <a:r>
              <a:rPr lang="en-US" altLang="hu-HU"/>
              <a:t>Third level</a:t>
            </a:r>
          </a:p>
          <a:p>
            <a:pPr lvl="3"/>
            <a:r>
              <a:rPr lang="en-US" altLang="hu-HU"/>
              <a:t>Fourth level</a:t>
            </a:r>
          </a:p>
          <a:p>
            <a:pPr lvl="4"/>
            <a:r>
              <a:rPr lang="en-US" altLang="hu-HU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A0BB4B8-A1F2-4FD3-86F6-69B7CAC434B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71" r:id="rId2"/>
    <p:sldLayoutId id="2147483872" r:id="rId3"/>
    <p:sldLayoutId id="2147483873" r:id="rId4"/>
    <p:sldLayoutId id="2147483880" r:id="rId5"/>
    <p:sldLayoutId id="2147483881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eaLnBrk="1" hangingPunct="1"/>
            <a:r>
              <a:rPr lang="hu-HU" altLang="hu-HU" b="1" dirty="0" err="1">
                <a:latin typeface="Bookman Old Style" panose="02050604050505020204" pitchFamily="18" charset="0"/>
              </a:rPr>
              <a:t>Sílusárnyalatok</a:t>
            </a:r>
            <a:r>
              <a:rPr lang="hu-HU" altLang="hu-HU" b="1" dirty="0">
                <a:latin typeface="Bookman Old Style" panose="02050604050505020204" pitchFamily="18" charset="0"/>
              </a:rPr>
              <a:t> és stílusrétegek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900488"/>
            <a:ext cx="4953000" cy="1752600"/>
          </a:xfrm>
        </p:spPr>
        <p:txBody>
          <a:bodyPr/>
          <a:lstStyle/>
          <a:p>
            <a:pPr marL="63500" eaLnBrk="1" hangingPunct="1"/>
            <a:endParaRPr lang="hu-HU" altLang="hu-HU" sz="2800" i="1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592763"/>
          </a:xfrm>
        </p:spPr>
        <p:txBody>
          <a:bodyPr/>
          <a:lstStyle/>
          <a:p>
            <a:r>
              <a:rPr lang="hu-HU" altLang="hu-HU"/>
              <a:t>elvárások: tárgyilagosság, nyelvi igényesség, meggyőző erő</a:t>
            </a:r>
          </a:p>
          <a:p>
            <a:r>
              <a:rPr lang="hu-HU" altLang="hu-HU"/>
              <a:t>szóhasználat: időszerű vonatkozások (hely- és időmegjelölések, nevek); neologizmusok, egyéni nyelvi lelemények</a:t>
            </a:r>
          </a:p>
          <a:p>
            <a:r>
              <a:rPr lang="hu-HU" altLang="hu-HU"/>
              <a:t>szövegszerkesztés: előre- és visszautalások, következtetések, magyarázatok, idézetek, hivatkozások</a:t>
            </a:r>
          </a:p>
          <a:p>
            <a:r>
              <a:rPr lang="hu-HU" altLang="hu-HU"/>
              <a:t>találó, figyelemfelhívó cím</a:t>
            </a:r>
          </a:p>
          <a:p>
            <a:r>
              <a:rPr lang="hu-HU" altLang="hu-HU"/>
              <a:t>alakzatok szerepe (kérdések, felkiáltások, fokozások, halmozások, párhuzamok és ellentétek stb.)</a:t>
            </a:r>
          </a:p>
          <a:p>
            <a:endParaRPr lang="hu-HU" altLang="hu-HU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21325"/>
          </a:xfrm>
        </p:spPr>
        <p:txBody>
          <a:bodyPr/>
          <a:lstStyle/>
          <a:p>
            <a:r>
              <a:rPr lang="hu-HU" altLang="hu-HU" dirty="0"/>
              <a:t>íráskép szerepe (szövegtagolás, tördelés, betűméret, betűtípus)</a:t>
            </a:r>
          </a:p>
          <a:p>
            <a:r>
              <a:rPr lang="hu-HU" altLang="hu-HU" dirty="0"/>
              <a:t>nyelvi divatok, nyelvhelyességi hibák: sok idegen szó, szleng, terjengős körülírások</a:t>
            </a:r>
          </a:p>
          <a:p>
            <a:r>
              <a:rPr lang="hu-HU" altLang="hu-HU" dirty="0"/>
              <a:t>műfajok</a:t>
            </a:r>
          </a:p>
          <a:p>
            <a:pPr lvl="1"/>
            <a:r>
              <a:rPr lang="hu-HU" altLang="hu-HU" dirty="0"/>
              <a:t>tájékoztató ~: hír, közlemény, tudósítás, szemle</a:t>
            </a:r>
          </a:p>
          <a:p>
            <a:pPr lvl="1"/>
            <a:r>
              <a:rPr lang="hu-HU" altLang="hu-HU" dirty="0"/>
              <a:t>véleményközlő ~:  kommentár, jegyzet, glossza, nyílt levél, olvasói levél, kritika stb.</a:t>
            </a:r>
          </a:p>
          <a:p>
            <a:pPr lvl="1"/>
            <a:r>
              <a:rPr lang="hu-HU" altLang="hu-HU" dirty="0"/>
              <a:t>átmeneti ~: cikk, interjú, riport </a:t>
            </a:r>
          </a:p>
          <a:p>
            <a:r>
              <a:rPr lang="hu-HU" altLang="hu-HU" dirty="0"/>
              <a:t>keveredik más stílusrétegekkel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936625"/>
          </a:xfrm>
        </p:spPr>
        <p:txBody>
          <a:bodyPr/>
          <a:lstStyle/>
          <a:p>
            <a:r>
              <a:rPr lang="hu-HU" altLang="hu-HU" sz="3200" b="1"/>
              <a:t>A hivatalos stílus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5016500"/>
          </a:xfrm>
        </p:spPr>
        <p:txBody>
          <a:bodyPr/>
          <a:lstStyle/>
          <a:p>
            <a:r>
              <a:rPr lang="hu-HU" altLang="hu-HU"/>
              <a:t>a közéleti stílus írásbeli változata</a:t>
            </a:r>
          </a:p>
          <a:p>
            <a:r>
              <a:rPr lang="hu-HU" altLang="hu-HU"/>
              <a:t>mindenféle hivatalos érintkezés jellegzetes nyelvhasználati módja</a:t>
            </a:r>
          </a:p>
          <a:p>
            <a:r>
              <a:rPr lang="hu-HU" altLang="hu-HU"/>
              <a:t>a szöveg közlője nem magánszemély, hanem hivatalos személy (intézmény, hatóság)</a:t>
            </a:r>
          </a:p>
          <a:p>
            <a:r>
              <a:rPr lang="hu-HU" altLang="hu-HU"/>
              <a:t>funkciója: főként tájékoztató és felhívó</a:t>
            </a:r>
          </a:p>
          <a:p>
            <a:r>
              <a:rPr lang="hu-HU" altLang="hu-HU"/>
              <a:t>gyakran cselekvés értékű (pl.: rendeletek)</a:t>
            </a:r>
          </a:p>
          <a:p>
            <a:r>
              <a:rPr lang="hu-HU" altLang="hu-HU"/>
              <a:t>személytelen (E/3. vagy T/1.), érzelemmentes</a:t>
            </a:r>
          </a:p>
          <a:p>
            <a:r>
              <a:rPr lang="hu-HU" altLang="hu-HU"/>
              <a:t>szerkezeti és stílusbeli kötöttségek</a:t>
            </a:r>
          </a:p>
          <a:p>
            <a:r>
              <a:rPr lang="hu-HU" altLang="hu-HU"/>
              <a:t>elvárások: pontosság, egyértelműség, tárgyilagosság</a:t>
            </a:r>
          </a:p>
          <a:p>
            <a:endParaRPr lang="hu-HU" altLang="hu-HU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448300"/>
          </a:xfrm>
        </p:spPr>
        <p:txBody>
          <a:bodyPr/>
          <a:lstStyle/>
          <a:p>
            <a:r>
              <a:rPr lang="hu-HU" altLang="hu-HU"/>
              <a:t>szóhasználat: köznyelvi + szakszavak (főleg jogi szaknyelv)</a:t>
            </a:r>
          </a:p>
          <a:p>
            <a:r>
              <a:rPr lang="hu-HU" altLang="hu-HU"/>
              <a:t>mondat- és szövegszerkesztés: gyakori ismétlések, hivatkozások, utalások, világos szövegtagolás</a:t>
            </a:r>
          </a:p>
          <a:p>
            <a:r>
              <a:rPr lang="hu-HU" altLang="hu-HU"/>
              <a:t>hibák: szürke, hivataloskodó, terjedelmes, bonyolult, homályos, idegenszerű (pl.: terpeszkedő kifejezések, ragok és névutók helytelen használata)</a:t>
            </a:r>
          </a:p>
          <a:p>
            <a:r>
              <a:rPr lang="hu-HU" altLang="hu-HU"/>
              <a:t>különböző stílusszintek és műfajok: alkotmány, törvény, hivatalos levél stb.</a:t>
            </a:r>
          </a:p>
          <a:p>
            <a:endParaRPr lang="hu-HU" altLang="hu-HU"/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ím 1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936625"/>
          </a:xfrm>
        </p:spPr>
        <p:txBody>
          <a:bodyPr/>
          <a:lstStyle/>
          <a:p>
            <a:r>
              <a:rPr lang="hu-HU" altLang="hu-HU" sz="2800" b="1" dirty="0"/>
              <a:t>A hivatalos levél</a:t>
            </a:r>
          </a:p>
        </p:txBody>
      </p:sp>
      <p:sp>
        <p:nvSpPr>
          <p:cNvPr id="18435" name="Tartalom helye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945063"/>
          </a:xfrm>
        </p:spPr>
        <p:txBody>
          <a:bodyPr/>
          <a:lstStyle/>
          <a:p>
            <a:r>
              <a:rPr lang="hu-HU" altLang="hu-HU" sz="2400" dirty="0"/>
              <a:t>fajtái: kérvény, beadvány, panasz, motivációs levél</a:t>
            </a:r>
          </a:p>
          <a:p>
            <a:r>
              <a:rPr lang="hu-HU" altLang="hu-HU" sz="2400" b="1" dirty="0"/>
              <a:t>címzés</a:t>
            </a:r>
            <a:endParaRPr lang="hu-HU" altLang="hu-HU" sz="2400" dirty="0"/>
          </a:p>
          <a:p>
            <a:r>
              <a:rPr lang="hu-HU" altLang="hu-HU" sz="2400" dirty="0"/>
              <a:t>konkrét, pontos </a:t>
            </a:r>
            <a:r>
              <a:rPr lang="hu-HU" altLang="hu-HU" sz="2400" b="1" dirty="0"/>
              <a:t>tárgymegjelölés</a:t>
            </a:r>
            <a:endParaRPr lang="hu-HU" altLang="hu-HU" sz="2400" dirty="0"/>
          </a:p>
          <a:p>
            <a:r>
              <a:rPr lang="hu-HU" altLang="hu-HU" sz="2400" dirty="0"/>
              <a:t>hivatalos </a:t>
            </a:r>
            <a:r>
              <a:rPr lang="hu-HU" altLang="hu-HU" sz="2400" b="1" dirty="0"/>
              <a:t>megszólítás</a:t>
            </a:r>
            <a:endParaRPr lang="hu-HU" altLang="hu-HU" sz="2400" dirty="0"/>
          </a:p>
          <a:p>
            <a:r>
              <a:rPr lang="hu-HU" altLang="hu-HU" sz="2400" dirty="0"/>
              <a:t>formális nyelvhasználat, közérthető nyelv</a:t>
            </a:r>
          </a:p>
          <a:p>
            <a:r>
              <a:rPr lang="hu-HU" altLang="hu-HU" sz="2400" dirty="0"/>
              <a:t>az </a:t>
            </a:r>
            <a:r>
              <a:rPr lang="hu-HU" altLang="hu-HU" sz="2400" dirty="0" err="1"/>
              <a:t>álláspontkifejtő</a:t>
            </a:r>
            <a:r>
              <a:rPr lang="hu-HU" altLang="hu-HU" sz="2400" dirty="0"/>
              <a:t> részben bekezdések</a:t>
            </a:r>
          </a:p>
          <a:p>
            <a:r>
              <a:rPr lang="hu-HU" altLang="hu-HU" sz="2400" dirty="0"/>
              <a:t>világos, logikus, követhető gondolatmenet</a:t>
            </a:r>
          </a:p>
          <a:p>
            <a:r>
              <a:rPr lang="hu-HU" altLang="hu-HU" sz="2400" b="1" dirty="0"/>
              <a:t>elköszönő formula</a:t>
            </a:r>
            <a:endParaRPr lang="hu-HU" altLang="hu-HU" sz="2400" dirty="0"/>
          </a:p>
          <a:p>
            <a:r>
              <a:rPr lang="hu-HU" altLang="hu-HU" sz="2400" b="1" dirty="0"/>
              <a:t>dátum, aláírás</a:t>
            </a:r>
            <a:r>
              <a:rPr lang="hu-HU" altLang="hu-HU" sz="2400" dirty="0"/>
              <a:t> (teljes név és cím vagy osztály megnevezése, ez utóbbi történhet a levél szövegében is) </a:t>
            </a:r>
          </a:p>
          <a:p>
            <a:endParaRPr lang="hu-HU" altLang="hu-HU" dirty="0"/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ím 1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936625"/>
          </a:xfrm>
        </p:spPr>
        <p:txBody>
          <a:bodyPr/>
          <a:lstStyle/>
          <a:p>
            <a:r>
              <a:rPr lang="hu-HU" altLang="hu-HU" sz="2800" b="1" dirty="0"/>
              <a:t>Az önéletrajz</a:t>
            </a:r>
          </a:p>
        </p:txBody>
      </p:sp>
      <p:sp>
        <p:nvSpPr>
          <p:cNvPr id="18435" name="Tartalom helye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945063"/>
          </a:xfrm>
        </p:spPr>
        <p:txBody>
          <a:bodyPr/>
          <a:lstStyle/>
          <a:p>
            <a:r>
              <a:rPr lang="hu-HU" altLang="hu-HU" sz="2400" dirty="0"/>
              <a:t>személyes adatok (név, születési hely és idő, elérhetőségek)</a:t>
            </a:r>
          </a:p>
          <a:p>
            <a:r>
              <a:rPr lang="hu-HU" altLang="hu-HU" sz="2400" dirty="0"/>
              <a:t>szakmai tapasztalatok</a:t>
            </a:r>
          </a:p>
          <a:p>
            <a:r>
              <a:rPr lang="hu-HU" altLang="hu-HU" sz="2400" dirty="0"/>
              <a:t>iskolai tanulmányok, végzettség</a:t>
            </a:r>
          </a:p>
          <a:p>
            <a:r>
              <a:rPr lang="hu-HU" altLang="hu-HU" sz="2400" dirty="0"/>
              <a:t>nyelvtudás</a:t>
            </a:r>
          </a:p>
          <a:p>
            <a:r>
              <a:rPr lang="hu-HU" altLang="hu-HU" sz="2400" dirty="0"/>
              <a:t>készségek, kompetenciák</a:t>
            </a:r>
          </a:p>
          <a:p>
            <a:r>
              <a:rPr lang="hu-HU" altLang="hu-HU" sz="2400" dirty="0"/>
              <a:t>szakmai eredmények (elismerések, publikációk)</a:t>
            </a:r>
          </a:p>
          <a:p>
            <a:r>
              <a:rPr lang="hu-HU" altLang="hu-HU" sz="2400" dirty="0"/>
              <a:t>érdeklődési kör (szabadidős és egyéb tevékenységek)</a:t>
            </a:r>
          </a:p>
          <a:p>
            <a:r>
              <a:rPr lang="hu-HU" altLang="hu-HU" sz="2400" dirty="0"/>
              <a:t>keltezés + aláírás</a:t>
            </a:r>
          </a:p>
          <a:p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4036049395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ím 1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936625"/>
          </a:xfrm>
        </p:spPr>
        <p:txBody>
          <a:bodyPr/>
          <a:lstStyle/>
          <a:p>
            <a:r>
              <a:rPr lang="hu-HU" altLang="hu-HU" sz="2800" b="1" dirty="0"/>
              <a:t>A motivációs levél</a:t>
            </a:r>
          </a:p>
        </p:txBody>
      </p:sp>
      <p:sp>
        <p:nvSpPr>
          <p:cNvPr id="18435" name="Tartalom helye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945063"/>
          </a:xfrm>
        </p:spPr>
        <p:txBody>
          <a:bodyPr/>
          <a:lstStyle/>
          <a:p>
            <a:r>
              <a:rPr lang="hu-HU" altLang="hu-HU" sz="2400" dirty="0"/>
              <a:t>Milyen munkakörre pályázom?</a:t>
            </a:r>
          </a:p>
          <a:p>
            <a:r>
              <a:rPr lang="hu-HU" altLang="hu-HU" sz="2400" dirty="0"/>
              <a:t>Miért tartom magam alkalmasnak a munkakörre? (szakmai tapasztalatok, készségek)</a:t>
            </a:r>
          </a:p>
          <a:p>
            <a:r>
              <a:rPr lang="hu-HU" altLang="hu-HU" sz="2400" dirty="0"/>
              <a:t>Miért szeretném betölteni a pozíciót? (belső motiváció, pozitív benyomások az adott cégről)</a:t>
            </a:r>
          </a:p>
          <a:p>
            <a:r>
              <a:rPr lang="hu-HU" altLang="hu-HU" sz="2400" dirty="0"/>
              <a:t>zárás: pozitív visszajelzés, személyes találkozás reménye</a:t>
            </a:r>
          </a:p>
          <a:p>
            <a:r>
              <a:rPr lang="hu-HU" altLang="hu-HU" sz="2400" dirty="0"/>
              <a:t>hivatalos levél formai elemei</a:t>
            </a:r>
          </a:p>
          <a:p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3036149361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792162"/>
          </a:xfrm>
        </p:spPr>
        <p:txBody>
          <a:bodyPr/>
          <a:lstStyle/>
          <a:p>
            <a:r>
              <a:rPr lang="hu-HU" altLang="hu-HU" sz="3200"/>
              <a:t>A közéleti (szónoki) stílus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50165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dirty="0"/>
              <a:t>szónoklattan története (ókori görög, római és reformkori magyar szónokok)</a:t>
            </a:r>
          </a:p>
          <a:p>
            <a:pPr>
              <a:lnSpc>
                <a:spcPct val="90000"/>
              </a:lnSpc>
            </a:pPr>
            <a:r>
              <a:rPr lang="hu-HU" altLang="hu-HU" dirty="0"/>
              <a:t>sajátos kommunikációs helyzet: nyilvános, élőszóbeli, megszólalás felelőssége</a:t>
            </a:r>
          </a:p>
          <a:p>
            <a:pPr>
              <a:lnSpc>
                <a:spcPct val="90000"/>
              </a:lnSpc>
            </a:pPr>
            <a:r>
              <a:rPr lang="hu-HU" altLang="hu-HU"/>
              <a:t>kommunikációs funkció: felhívás (meggyőzés!), érzelemkifejezés</a:t>
            </a:r>
          </a:p>
          <a:p>
            <a:pPr>
              <a:lnSpc>
                <a:spcPct val="90000"/>
              </a:lnSpc>
            </a:pPr>
            <a:r>
              <a:rPr lang="hu-HU" altLang="hu-HU" dirty="0"/>
              <a:t>szóhasználat: választékos, igényes, alapja az irodalmi nyelv → hallás utáni megértés (megfeleljen a hallgató előismereteinek, szókincsének)</a:t>
            </a:r>
          </a:p>
          <a:p>
            <a:pPr>
              <a:lnSpc>
                <a:spcPct val="90000"/>
              </a:lnSpc>
            </a:pPr>
            <a:r>
              <a:rPr lang="hu-HU" altLang="hu-HU" dirty="0"/>
              <a:t>mondathasználat: hiányos szerkezetű mondatok, rövidebb tagmondatok; változatos modalitás (kérdő, felkiáltó és felszólító mondatok)</a:t>
            </a:r>
          </a:p>
          <a:p>
            <a:pPr>
              <a:lnSpc>
                <a:spcPct val="90000"/>
              </a:lnSpc>
            </a:pPr>
            <a:endParaRPr lang="hu-HU" altLang="hu-HU" dirty="0"/>
          </a:p>
          <a:p>
            <a:endParaRPr lang="hu-HU" altLang="hu-HU" dirty="0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21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/>
              <a:t>világos, tudatos, gondos szövegszerkesztés: erősebb tagolás, gyakoribb előre- és visszautalások, több ismétlés</a:t>
            </a:r>
          </a:p>
          <a:p>
            <a:pPr>
              <a:lnSpc>
                <a:spcPct val="90000"/>
              </a:lnSpc>
            </a:pPr>
            <a:r>
              <a:rPr lang="hu-HU" altLang="hu-HU"/>
              <a:t>alakzatok (halmozás, fokozás, párhuzam, ellentét), szóképek</a:t>
            </a:r>
          </a:p>
          <a:p>
            <a:pPr>
              <a:lnSpc>
                <a:spcPct val="90000"/>
              </a:lnSpc>
            </a:pPr>
            <a:r>
              <a:rPr lang="hu-HU" altLang="hu-HU"/>
              <a:t>zenei kifejezőeszközök: tiszta kiejtés, hanglejtés, hangsúlyozás, tempó és szünetek tudatos használata</a:t>
            </a:r>
          </a:p>
          <a:p>
            <a:pPr>
              <a:lnSpc>
                <a:spcPct val="90000"/>
              </a:lnSpc>
            </a:pPr>
            <a:r>
              <a:rPr lang="hu-HU" altLang="hu-HU"/>
              <a:t>hibák: felesleges fecsegés, hivataloskodó hang, modorosság, sablonos fordulatok, töltelékszavak</a:t>
            </a:r>
          </a:p>
          <a:p>
            <a:r>
              <a:rPr lang="hu-HU" altLang="hu-HU"/>
              <a:t>stílusszint: alkalomtól (is) függ</a:t>
            </a:r>
          </a:p>
          <a:p>
            <a:r>
              <a:rPr lang="hu-HU" altLang="hu-HU"/>
              <a:t>műfajok: tárgyalás, hozzászólás, felszólalás, vita, előadás, alkalmi ünnepi beszéd stb. </a:t>
            </a:r>
          </a:p>
          <a:p>
            <a:endParaRPr lang="hu-HU" altLang="hu-HU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066800"/>
          </a:xfrm>
        </p:spPr>
        <p:txBody>
          <a:bodyPr/>
          <a:lstStyle/>
          <a:p>
            <a:pPr eaLnBrk="1" hangingPunct="1"/>
            <a:r>
              <a:rPr lang="hu-HU" altLang="hu-HU" sz="2800" b="1"/>
              <a:t>Stílusréteg</a:t>
            </a:r>
            <a:r>
              <a:rPr lang="hu-HU" altLang="hu-HU" sz="2800"/>
              <a:t>: az adott kommunikációs színtérre, nyelvváltozatra jellemző tipikus kifejezésmód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657725"/>
          </a:xfrm>
        </p:spPr>
        <p:txBody>
          <a:bodyPr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Georgia" panose="02040502050405020303" pitchFamily="18" charset="0"/>
              <a:buNone/>
              <a:defRPr/>
            </a:pPr>
            <a:r>
              <a:rPr lang="hu-HU" dirty="0">
                <a:latin typeface="+mj-lt"/>
              </a:rPr>
              <a:t>eltérések szövegtípus, téma, műfaj, beszélő szándéka szerint stb. → eltérő eszközkészlet és sajátos stiláris követelmények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u-HU" sz="2200" dirty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dirty="0"/>
              <a:t>a) magánéleti (társalgási)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dirty="0"/>
              <a:t>b) közéleti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dirty="0"/>
              <a:t>c) hivatalos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dirty="0"/>
              <a:t>d) egyházi (vallásos)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dirty="0"/>
              <a:t>e) tudományos (szakmai)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dirty="0"/>
              <a:t>f) publicisztikai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u-HU" dirty="0"/>
              <a:t>g) szépirodalmi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hu-HU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765175"/>
            <a:ext cx="8229600" cy="24479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u-HU" sz="2800" b="1" dirty="0"/>
              <a:t>Stílusárnyalat (hangnem)</a:t>
            </a:r>
            <a:r>
              <a:rPr lang="hu-HU" sz="2800" dirty="0"/>
              <a:t>: a stílusnak az a sajátossága, amelyben megnyilvánul a beszélő lelkiállapota, valamint a hallgatóhoz, a beszédhelyzethez és a témához való személyes viszonya</a:t>
            </a:r>
            <a:br>
              <a:rPr lang="hu-HU" sz="2800" dirty="0"/>
            </a:br>
            <a:br>
              <a:rPr lang="hu-HU" sz="2800" dirty="0"/>
            </a:br>
            <a:endParaRPr lang="hu-HU" sz="28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708275"/>
            <a:ext cx="8229600" cy="3865563"/>
          </a:xfrm>
        </p:spPr>
        <p:txBody>
          <a:bodyPr>
            <a:noAutofit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hu-HU" sz="2400" dirty="0"/>
              <a:t>irodalmi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hu-HU" sz="2400" dirty="0"/>
              <a:t>köznyelvi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hu-HU" sz="2400" dirty="0"/>
              <a:t>népies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hu-HU" sz="2400" dirty="0"/>
              <a:t>szaknyelvi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hu-HU" sz="2400" dirty="0"/>
              <a:t>argó, szleng, diáknyelvi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hu-HU" sz="2400" dirty="0"/>
              <a:t>régies (archaikus)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hu-HU" sz="2400" dirty="0"/>
              <a:t>ünnepélyes, emelkedett, fennkölt (patetikus)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hu-HU" sz="2400" dirty="0"/>
              <a:t>durva, közönséges (vulgáris)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hu-HU" sz="2400" dirty="0"/>
              <a:t>tréfás (humoros), gúnyos, ironikus, szatirikus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hu-HU" sz="2400" dirty="0"/>
              <a:t>bizalmas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592763"/>
          </a:xfrm>
        </p:spPr>
        <p:txBody>
          <a:bodyPr/>
          <a:lstStyle/>
          <a:p>
            <a:pPr>
              <a:defRPr/>
            </a:pPr>
            <a:r>
              <a:rPr lang="hu-HU" sz="3200" dirty="0"/>
              <a:t>Stílusárnyalatok: </a:t>
            </a:r>
            <a:r>
              <a:rPr lang="hu-HU" sz="3200" i="1" dirty="0"/>
              <a:t>paraszt, piszmog, piti, pityóka, poézis, pojáca, pubertás</a:t>
            </a:r>
            <a:endParaRPr lang="hu-HU" sz="3200" dirty="0"/>
          </a:p>
          <a:p>
            <a:pPr>
              <a:defRPr/>
            </a:pPr>
            <a:endParaRPr lang="hu-HU" sz="3200" dirty="0"/>
          </a:p>
          <a:p>
            <a:pPr>
              <a:defRPr/>
            </a:pPr>
            <a:r>
              <a:rPr lang="hu-HU" sz="3200" i="1" dirty="0"/>
              <a:t>Egy tisztes úr Pemben élt</a:t>
            </a:r>
            <a:br>
              <a:rPr lang="hu-HU" sz="3200" i="1" dirty="0"/>
            </a:br>
            <a:r>
              <a:rPr lang="hu-HU" sz="3200" i="1" dirty="0"/>
              <a:t>és odavolt a fasírtért;</a:t>
            </a:r>
            <a:br>
              <a:rPr lang="hu-HU" sz="3200" i="1" dirty="0"/>
            </a:br>
            <a:r>
              <a:rPr lang="hu-HU" sz="3200" i="1" dirty="0"/>
              <a:t>míg szeles neje</a:t>
            </a:r>
            <a:br>
              <a:rPr lang="hu-HU" sz="3200" i="1" dirty="0"/>
            </a:br>
            <a:r>
              <a:rPr lang="hu-HU" sz="3200" i="1" dirty="0"/>
              <a:t>őt sütötte bele,</a:t>
            </a:r>
            <a:br>
              <a:rPr lang="hu-HU" sz="3200" i="1" dirty="0"/>
            </a:br>
            <a:r>
              <a:rPr lang="hu-HU" sz="3200" i="1" dirty="0"/>
              <a:t>s odalett szegény a fasírtért.</a:t>
            </a:r>
          </a:p>
          <a:p>
            <a:pPr marL="107950" indent="0">
              <a:buFont typeface="Georgia" panose="02040502050405020303" pitchFamily="18" charset="0"/>
              <a:buNone/>
              <a:defRPr/>
            </a:pPr>
            <a:r>
              <a:rPr lang="hu-HU" sz="2600" dirty="0"/>
              <a:t>				</a:t>
            </a:r>
            <a:r>
              <a:rPr lang="hu-HU" sz="2600" i="1" dirty="0"/>
              <a:t>(Edward Lear)</a:t>
            </a:r>
          </a:p>
          <a:p>
            <a:pPr marL="107950" indent="0">
              <a:buNone/>
              <a:defRPr/>
            </a:pPr>
            <a:r>
              <a:rPr lang="hu-HU" sz="2600" dirty="0">
                <a:solidFill>
                  <a:schemeClr val="accent2"/>
                </a:solidFill>
              </a:rPr>
              <a:t>pletyka (szleng), újsághír, rendőrségi jelentés, orvosszakértői jelentés, vád-/védőbeszéd, mese </a:t>
            </a:r>
          </a:p>
          <a:p>
            <a:pPr marL="107950" indent="0">
              <a:buFont typeface="Georgia" panose="02040502050405020303" pitchFamily="18" charset="0"/>
              <a:buNone/>
              <a:defRPr/>
            </a:pPr>
            <a:endParaRPr lang="hu-HU" sz="2600" i="1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936625"/>
          </a:xfrm>
        </p:spPr>
        <p:txBody>
          <a:bodyPr/>
          <a:lstStyle/>
          <a:p>
            <a:r>
              <a:rPr lang="hu-HU" altLang="hu-HU" sz="3200" b="1"/>
              <a:t>A magánéleti / társalgási stílus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800600"/>
          </a:xfrm>
        </p:spPr>
        <p:txBody>
          <a:bodyPr/>
          <a:lstStyle/>
          <a:p>
            <a:r>
              <a:rPr lang="hu-HU" altLang="hu-HU" sz="2600"/>
              <a:t>a közvetlen, </a:t>
            </a:r>
            <a:r>
              <a:rPr lang="hu-HU" altLang="hu-HU" sz="2600" b="1"/>
              <a:t>kötetlen társas érintkezésben</a:t>
            </a:r>
            <a:r>
              <a:rPr lang="hu-HU" altLang="hu-HU" sz="2600"/>
              <a:t> használt tipikus nyelvi formák összefoglaló neve</a:t>
            </a:r>
          </a:p>
          <a:p>
            <a:r>
              <a:rPr lang="hu-HU" altLang="hu-HU" sz="2600"/>
              <a:t>kommunikációs funkciók változatossága</a:t>
            </a:r>
          </a:p>
          <a:p>
            <a:r>
              <a:rPr lang="hu-HU" altLang="hu-HU" sz="2600"/>
              <a:t>lehetőséget ad a személyiség kifejezésére (bizonyos kötöttségek, pl.: megszólítási, köszönési formák)</a:t>
            </a:r>
          </a:p>
          <a:p>
            <a:r>
              <a:rPr lang="hu-HU" altLang="hu-HU" sz="2600"/>
              <a:t>fontos szerepe van a beszélő és hallgató közötti viszonynak</a:t>
            </a:r>
          </a:p>
          <a:p>
            <a:r>
              <a:rPr lang="hu-HU" altLang="hu-HU" sz="2600"/>
              <a:t>változatos szóhasználat: a szókészlet gazdagságától, egyéni színezetétől függ (módosítószók, kötőszavak, indulatszók, töltelékszavak, közhelyek, divatszavak használata)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808663"/>
          </a:xfrm>
        </p:spPr>
        <p:txBody>
          <a:bodyPr/>
          <a:lstStyle/>
          <a:p>
            <a:r>
              <a:rPr lang="hu-HU" altLang="hu-HU" sz="2600" dirty="0"/>
              <a:t>változatos, laza mondatszerkesztés:</a:t>
            </a:r>
          </a:p>
          <a:p>
            <a:pPr lvl="1"/>
            <a:r>
              <a:rPr lang="hu-HU" altLang="hu-HU" dirty="0"/>
              <a:t>egyszerű mondatok, mellérendelések túlsúlya</a:t>
            </a:r>
          </a:p>
          <a:p>
            <a:pPr lvl="1"/>
            <a:r>
              <a:rPr lang="hu-HU" altLang="hu-HU" dirty="0"/>
              <a:t>gyakoriak a hiányos és tagolatlan mondatok</a:t>
            </a:r>
          </a:p>
          <a:p>
            <a:pPr lvl="1"/>
            <a:r>
              <a:rPr lang="hu-HU" altLang="hu-HU" dirty="0"/>
              <a:t>változatos modalitás (gyakoriak a kérdő és felszólító mondatok)</a:t>
            </a:r>
          </a:p>
          <a:p>
            <a:r>
              <a:rPr lang="hu-HU" altLang="hu-HU" sz="2600" dirty="0"/>
              <a:t>gyakori kifejtetlenség / témaváltások</a:t>
            </a:r>
          </a:p>
          <a:p>
            <a:r>
              <a:rPr lang="hu-HU" altLang="hu-HU" sz="2600" dirty="0"/>
              <a:t>a nyelv zenei eszközei és a nem nyelvi eszközök meghatározóak</a:t>
            </a:r>
          </a:p>
          <a:p>
            <a:r>
              <a:rPr lang="hu-HU" altLang="hu-HU" sz="2600" dirty="0"/>
              <a:t>sokféle stílusszint (választékos, szellemes, bizalmas, igénytelen, durva stb.) és műfaj:</a:t>
            </a:r>
          </a:p>
          <a:p>
            <a:pPr lvl="1"/>
            <a:r>
              <a:rPr lang="hu-HU" altLang="hu-HU" dirty="0"/>
              <a:t>szóbeli: párbeszéd, elbeszélés</a:t>
            </a:r>
          </a:p>
          <a:p>
            <a:pPr lvl="1"/>
            <a:r>
              <a:rPr lang="hu-HU" altLang="hu-HU" dirty="0"/>
              <a:t>írásbeli: magánlevél, napló</a:t>
            </a:r>
          </a:p>
          <a:p>
            <a:r>
              <a:rPr lang="hu-HU" altLang="hu-HU" sz="2600" dirty="0"/>
              <a:t>szoros kapcsolatban van más stílusrétegekkel</a:t>
            </a:r>
          </a:p>
          <a:p>
            <a:endParaRPr lang="hu-HU" altLang="hu-HU" sz="2600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792162"/>
          </a:xfrm>
        </p:spPr>
        <p:txBody>
          <a:bodyPr/>
          <a:lstStyle/>
          <a:p>
            <a:r>
              <a:rPr lang="hu-HU" altLang="hu-HU" sz="3200" b="1"/>
              <a:t>A tudományos stílus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5016500"/>
          </a:xfrm>
        </p:spPr>
        <p:txBody>
          <a:bodyPr/>
          <a:lstStyle/>
          <a:p>
            <a:r>
              <a:rPr lang="hu-HU" altLang="hu-HU"/>
              <a:t>a tudományok és szakmák nyelvhasználata </a:t>
            </a:r>
          </a:p>
          <a:p>
            <a:r>
              <a:rPr lang="hu-HU" altLang="hu-HU"/>
              <a:t>napjainkban az egyik leggyorsabban fejlődő stílusréteg</a:t>
            </a:r>
          </a:p>
          <a:p>
            <a:r>
              <a:rPr lang="hu-HU" altLang="hu-HU"/>
              <a:t>elsődleges funkciója: tájékoztatás (valóságábrázolás, megértetés)</a:t>
            </a:r>
          </a:p>
          <a:p>
            <a:r>
              <a:rPr lang="hu-HU" altLang="hu-HU"/>
              <a:t>személytelen (E/3. vagy T/1.), érzelemmentes</a:t>
            </a:r>
          </a:p>
          <a:p>
            <a:r>
              <a:rPr lang="hu-HU" altLang="hu-HU"/>
              <a:t>elvárások: pontosság, egyértelműség, tárgyilagosság, logikus okfejtés</a:t>
            </a:r>
          </a:p>
          <a:p>
            <a:r>
              <a:rPr lang="hu-HU" altLang="hu-HU"/>
              <a:t>szóhasználat: egyértelmű terminológia, szakkifejezések (terminus technicus), idegen szavak</a:t>
            </a:r>
          </a:p>
        </p:txBody>
      </p:sp>
    </p:spTree>
    <p:extLst>
      <p:ext uri="{BB962C8B-B14F-4D97-AF65-F5344CB8AC3E}">
        <p14:creationId xmlns:p14="http://schemas.microsoft.com/office/powerpoint/2010/main" val="357170400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592763"/>
          </a:xfrm>
        </p:spPr>
        <p:txBody>
          <a:bodyPr/>
          <a:lstStyle/>
          <a:p>
            <a:r>
              <a:rPr lang="hu-HU" altLang="hu-HU"/>
              <a:t>mondatszerkesztés: teljes szerkezetű, kijelentő mondatok, nominális jelleg (alárendelések vagy magyarázó, következtető mellérendelések)</a:t>
            </a:r>
          </a:p>
          <a:p>
            <a:r>
              <a:rPr lang="hu-HU" altLang="hu-HU"/>
              <a:t>szövegszerkesztés: világos szövegtagolás, gondos szerkesztés, gyakori hivatkozások, idézetek, ok-okozati kapcsolatok</a:t>
            </a:r>
          </a:p>
          <a:p>
            <a:r>
              <a:rPr lang="hu-HU" altLang="hu-HU"/>
              <a:t>a zenei kifejezőeszközöknek kevés szerepe van</a:t>
            </a:r>
          </a:p>
          <a:p>
            <a:r>
              <a:rPr lang="hu-HU" altLang="hu-HU"/>
              <a:t>hibák: szürke, bonyolult, idegenszerű</a:t>
            </a:r>
          </a:p>
          <a:p>
            <a:r>
              <a:rPr lang="hu-HU" altLang="hu-HU"/>
              <a:t>stílusszintek: magas szintű tudományos </a:t>
            </a:r>
            <a:r>
              <a:rPr lang="hu-HU" altLang="hu-HU">
                <a:latin typeface="Bookman Old Style" panose="02050604050505020204" pitchFamily="18" charset="0"/>
              </a:rPr>
              <a:t>→ </a:t>
            </a:r>
            <a:r>
              <a:rPr lang="hu-HU" altLang="hu-HU"/>
              <a:t> kevésbé igényes</a:t>
            </a:r>
          </a:p>
          <a:p>
            <a:r>
              <a:rPr lang="hu-HU" altLang="hu-HU"/>
              <a:t>műfajok: tudományos értekezés, esszé, ismeretterjesztő előadás, cikk, tanulmány, vita, hozzászólás (iskolai életben: felelet, dolgozat)</a:t>
            </a:r>
          </a:p>
          <a:p>
            <a:endParaRPr lang="hu-HU" altLang="hu-HU"/>
          </a:p>
          <a:p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8253427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792162"/>
          </a:xfrm>
        </p:spPr>
        <p:txBody>
          <a:bodyPr/>
          <a:lstStyle/>
          <a:p>
            <a:r>
              <a:rPr lang="hu-HU" altLang="hu-HU" sz="3200" b="1"/>
              <a:t>A publicisztikai stílus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5016500"/>
          </a:xfrm>
        </p:spPr>
        <p:txBody>
          <a:bodyPr/>
          <a:lstStyle/>
          <a:p>
            <a:r>
              <a:rPr lang="hu-HU" altLang="hu-HU"/>
              <a:t>eredendően a sajtó, de tágabb értelemben az összes tömegkommunikációs eszköz nyelvhasználata</a:t>
            </a:r>
          </a:p>
          <a:p>
            <a:r>
              <a:rPr lang="hu-HU" altLang="hu-HU"/>
              <a:t>nyilvános, közérdekű kérdésekről szól</a:t>
            </a:r>
          </a:p>
          <a:p>
            <a:r>
              <a:rPr lang="hu-HU" altLang="hu-HU"/>
              <a:t>cél: a politikai, gazdasági, társadalmi, kulturális élet aktuális eseményeinek, jelenségeinek bemutatása, a közvélemény formálása</a:t>
            </a:r>
          </a:p>
          <a:p>
            <a:r>
              <a:rPr lang="hu-HU" altLang="hu-HU"/>
              <a:t>erős érzelmi-hangulati töltés</a:t>
            </a:r>
          </a:p>
          <a:p>
            <a:r>
              <a:rPr lang="hu-HU" altLang="hu-HU"/>
              <a:t>első magyar nyelvű újság: </a:t>
            </a:r>
            <a:r>
              <a:rPr lang="hu-HU" altLang="hu-HU" i="1"/>
              <a:t>Magyar Hírmondó</a:t>
            </a:r>
            <a:r>
              <a:rPr lang="hu-HU" altLang="hu-HU"/>
              <a:t> (Pozsony, 1780)</a:t>
            </a:r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1358</TotalTime>
  <Words>1080</Words>
  <Application>Microsoft Office PowerPoint</Application>
  <PresentationFormat>Diavetítés a képernyőre (4:3 oldalarány)</PresentationFormat>
  <Paragraphs>124</Paragraphs>
  <Slides>18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23" baseType="lpstr">
      <vt:lpstr>Bookman Old Style</vt:lpstr>
      <vt:lpstr>Georgia</vt:lpstr>
      <vt:lpstr>Trebuchet MS</vt:lpstr>
      <vt:lpstr>Wingdings 2</vt:lpstr>
      <vt:lpstr>Urban</vt:lpstr>
      <vt:lpstr>Sílusárnyalatok és stílusrétegek</vt:lpstr>
      <vt:lpstr>Stílusréteg: az adott kommunikációs színtérre, nyelvváltozatra jellemző tipikus kifejezésmód</vt:lpstr>
      <vt:lpstr>Stílusárnyalat (hangnem): a stílusnak az a sajátossága, amelyben megnyilvánul a beszélő lelkiállapota, valamint a hallgatóhoz, a beszédhelyzethez és a témához való személyes viszonya  </vt:lpstr>
      <vt:lpstr>PowerPoint-bemutató</vt:lpstr>
      <vt:lpstr>A magánéleti / társalgási stílus</vt:lpstr>
      <vt:lpstr>PowerPoint-bemutató</vt:lpstr>
      <vt:lpstr>A tudományos stílus</vt:lpstr>
      <vt:lpstr>PowerPoint-bemutató</vt:lpstr>
      <vt:lpstr>A publicisztikai stílus</vt:lpstr>
      <vt:lpstr>PowerPoint-bemutató</vt:lpstr>
      <vt:lpstr>PowerPoint-bemutató</vt:lpstr>
      <vt:lpstr>A hivatalos stílus</vt:lpstr>
      <vt:lpstr>PowerPoint-bemutató</vt:lpstr>
      <vt:lpstr>A hivatalos levél</vt:lpstr>
      <vt:lpstr>Az önéletrajz</vt:lpstr>
      <vt:lpstr>A motivációs levél</vt:lpstr>
      <vt:lpstr>A közéleti (szónoki) stílus</vt:lpstr>
      <vt:lpstr>PowerPoint-bemutató</vt:lpstr>
    </vt:vector>
  </TitlesOfParts>
  <Company>Bástya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STILISZTIKA</dc:title>
  <dc:creator>Barteky</dc:creator>
  <cp:lastModifiedBy>Dani</cp:lastModifiedBy>
  <cp:revision>66</cp:revision>
  <dcterms:created xsi:type="dcterms:W3CDTF">2013-09-03T20:02:48Z</dcterms:created>
  <dcterms:modified xsi:type="dcterms:W3CDTF">2025-06-03T19:45:19Z</dcterms:modified>
</cp:coreProperties>
</file>