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4" r:id="rId8"/>
    <p:sldId id="265" r:id="rId9"/>
    <p:sldId id="281" r:id="rId10"/>
    <p:sldId id="278" r:id="rId11"/>
    <p:sldId id="267" r:id="rId12"/>
    <p:sldId id="268" r:id="rId13"/>
    <p:sldId id="270" r:id="rId14"/>
    <p:sldId id="276" r:id="rId15"/>
    <p:sldId id="274" r:id="rId16"/>
    <p:sldId id="277" r:id="rId17"/>
    <p:sldId id="275" r:id="rId18"/>
    <p:sldId id="271" r:id="rId19"/>
    <p:sldId id="272" r:id="rId20"/>
    <p:sldId id="273" r:id="rId21"/>
    <p:sldId id="280" r:id="rId22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5" name="Rectangle 20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23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Rectangle 24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" name="Rectangle 25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11" name="Rounded Rectangle 26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12" name="Rounded Rectangle 4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3" name="Rectangle 41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Rectangle 42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Rectangle 43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Rectangle 44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0B2CAB2-5FFC-4B94-95AC-6FD9C56493D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2189542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F5686-5776-4E21-8F57-AF9F492E9FD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3292810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EB72B-517E-440C-899C-C89938F591D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854590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E206F-78C6-4B49-B7A9-93EE93841CB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5977482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7497B-7021-4DAB-89F9-E34B5E63930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1405039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BA8C3-3297-40FA-B0A5-BF6FEF73332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613849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127FB5-F693-490F-A526-0A1B53F506B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82082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58B0A1-063A-4483-B875-BD1A53103B7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9520432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16871-A2FB-487A-B755-C207B0FC03D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3250946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45799-9CEB-4071-BE48-512014FFC3B7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9667336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1E0AA-7B7E-4305-B2BA-90AFD8A01E2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24436230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Click to edit Master text styles</a:t>
            </a:r>
          </a:p>
          <a:p>
            <a:pPr lvl="1"/>
            <a:r>
              <a:rPr lang="en-US" altLang="hu-HU" smtClean="0"/>
              <a:t>Second level</a:t>
            </a:r>
          </a:p>
          <a:p>
            <a:pPr lvl="2"/>
            <a:r>
              <a:rPr lang="en-US" altLang="hu-HU" smtClean="0"/>
              <a:t>Third level</a:t>
            </a:r>
          </a:p>
          <a:p>
            <a:pPr lvl="3"/>
            <a:r>
              <a:rPr lang="en-US" altLang="hu-HU" smtClean="0"/>
              <a:t>Fourth level</a:t>
            </a:r>
          </a:p>
          <a:p>
            <a:pPr lvl="4"/>
            <a:r>
              <a:rPr lang="en-US" altLang="hu-HU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B26FF8A-8A3A-4191-B0B4-0D102064AAC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87" r:id="rId2"/>
    <p:sldLayoutId id="2147483788" r:id="rId3"/>
    <p:sldLayoutId id="2147483789" r:id="rId4"/>
    <p:sldLayoutId id="2147483796" r:id="rId5"/>
    <p:sldLayoutId id="2147483797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eaLnBrk="1" hangingPunct="1"/>
            <a:r>
              <a:rPr lang="hu-HU" altLang="hu-HU" b="1" smtClean="0">
                <a:latin typeface="Bookman Old Style" panose="02050604050505020204" pitchFamily="18" charset="0"/>
              </a:rPr>
              <a:t>STILISZTIKA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 eaLnBrk="1" hangingPunct="1"/>
            <a:r>
              <a:rPr lang="hu-HU" altLang="hu-HU" sz="2800" i="1" smtClean="0">
                <a:latin typeface="Bookman Old Style" panose="02050604050505020204" pitchFamily="18" charset="0"/>
              </a:rPr>
              <a:t>Mi a stílus?</a:t>
            </a:r>
          </a:p>
          <a:p>
            <a:pPr marL="63500" eaLnBrk="1" hangingPunct="1"/>
            <a:r>
              <a:rPr lang="hu-HU" altLang="hu-HU" sz="2800" i="1" smtClean="0">
                <a:latin typeface="Bookman Old Style" panose="02050604050505020204" pitchFamily="18" charset="0"/>
              </a:rPr>
              <a:t>A stilisztika alapfogalmai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8435975" cy="936625"/>
          </a:xfrm>
        </p:spPr>
        <p:txBody>
          <a:bodyPr/>
          <a:lstStyle/>
          <a:p>
            <a:pPr eaLnBrk="1" hangingPunct="1"/>
            <a:r>
              <a:rPr lang="hu-HU" altLang="hu-HU" sz="2800" smtClean="0"/>
              <a:t>Mondat- és szövegfonetikai / szupraszegmentális eszközök (a beszéd „zenei” elemei)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4368800"/>
          </a:xfrm>
        </p:spPr>
        <p:txBody>
          <a:bodyPr/>
          <a:lstStyle/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hangsúly</a:t>
            </a:r>
          </a:p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hangerő</a:t>
            </a:r>
          </a:p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hangszín</a:t>
            </a:r>
          </a:p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hanglejtés</a:t>
            </a:r>
          </a:p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beszédtempó</a:t>
            </a:r>
          </a:p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szünet</a:t>
            </a:r>
          </a:p>
          <a:p>
            <a:pPr eaLnBrk="1" hangingPunct="1"/>
            <a:endParaRPr lang="hu-HU" altLang="hu-HU" smtClean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863600"/>
          </a:xfrm>
        </p:spPr>
        <p:txBody>
          <a:bodyPr/>
          <a:lstStyle/>
          <a:p>
            <a:pPr eaLnBrk="1" hangingPunct="1"/>
            <a:r>
              <a:rPr lang="hu-HU" altLang="hu-HU" sz="3200" b="1" smtClean="0"/>
              <a:t>2) A szó- és kifejezéskészlet mint stíluseszköz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4513263"/>
          </a:xfrm>
        </p:spPr>
        <p:txBody>
          <a:bodyPr/>
          <a:lstStyle/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fogalmi és többletjelentés:</a:t>
            </a:r>
          </a:p>
          <a:p>
            <a:pPr lvl="1" eaLnBrk="1" hangingPunct="1"/>
            <a:r>
              <a:rPr lang="hu-HU" altLang="hu-HU" sz="2800" smtClean="0">
                <a:latin typeface="Bookman Old Style" panose="02050604050505020204" pitchFamily="18" charset="0"/>
              </a:rPr>
              <a:t>denotatív jelentés → állandósult stílusérték</a:t>
            </a:r>
          </a:p>
          <a:p>
            <a:pPr lvl="1" eaLnBrk="1" hangingPunct="1"/>
            <a:r>
              <a:rPr lang="hu-HU" altLang="hu-HU" sz="2800" smtClean="0">
                <a:latin typeface="Bookman Old Style" panose="02050604050505020204" pitchFamily="18" charset="0"/>
              </a:rPr>
              <a:t>konnotatív jelentés → alkalmi stílusérték</a:t>
            </a:r>
          </a:p>
          <a:p>
            <a:pPr eaLnBrk="1" hangingPunct="1"/>
            <a:endParaRPr lang="hu-HU" altLang="hu-HU" sz="2600" smtClean="0">
              <a:latin typeface="Bookman Old Style" panose="020506040505050202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hangalak és jelentés kapcsolata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800" smtClean="0">
                <a:latin typeface="Bookman Old Style" panose="02050604050505020204" pitchFamily="18" charset="0"/>
              </a:rPr>
              <a:t>motivált (hangutánzó, hangulatfestő) és motiválatlan szavak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800" smtClean="0">
                <a:latin typeface="Bookman Old Style" panose="02050604050505020204" pitchFamily="18" charset="0"/>
              </a:rPr>
              <a:t>többjelentésű, azonos és hasonló alakú, rokon értelmű és ellentétes jelentésű szavak</a:t>
            </a:r>
          </a:p>
          <a:p>
            <a:pPr eaLnBrk="1" hangingPunct="1"/>
            <a:endParaRPr lang="hu-HU" altLang="hu-HU" smtClean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376863"/>
          </a:xfrm>
        </p:spPr>
        <p:txBody>
          <a:bodyPr/>
          <a:lstStyle/>
          <a:p>
            <a:pPr eaLnBrk="1" hangingPunct="1"/>
            <a:r>
              <a:rPr lang="hu-HU" altLang="hu-HU" smtClean="0"/>
              <a:t>további stílusteremtő lehetőségek a szókincsben: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800" b="1" smtClean="0">
                <a:latin typeface="Bookman Old Style" panose="02050604050505020204" pitchFamily="18" charset="0"/>
              </a:rPr>
              <a:t>tájnyelvi</a:t>
            </a:r>
            <a:r>
              <a:rPr lang="hu-HU" altLang="hu-HU" sz="2800" smtClean="0">
                <a:latin typeface="Bookman Old Style" panose="02050604050505020204" pitchFamily="18" charset="0"/>
              </a:rPr>
              <a:t> szavak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800" b="1" smtClean="0">
                <a:latin typeface="Bookman Old Style" panose="02050604050505020204" pitchFamily="18" charset="0"/>
              </a:rPr>
              <a:t>csoportnyelvi</a:t>
            </a:r>
            <a:r>
              <a:rPr lang="hu-HU" altLang="hu-HU" sz="2800" smtClean="0">
                <a:latin typeface="Bookman Old Style" panose="02050604050505020204" pitchFamily="18" charset="0"/>
              </a:rPr>
              <a:t> szavak (szakszavak, szleng)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800" b="1" smtClean="0">
                <a:latin typeface="Bookman Old Style" panose="02050604050505020204" pitchFamily="18" charset="0"/>
              </a:rPr>
              <a:t>idegen</a:t>
            </a:r>
            <a:r>
              <a:rPr lang="hu-HU" altLang="hu-HU" sz="2800" smtClean="0">
                <a:latin typeface="Bookman Old Style" panose="02050604050505020204" pitchFamily="18" charset="0"/>
              </a:rPr>
              <a:t> szavak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800" b="1" smtClean="0">
                <a:latin typeface="Bookman Old Style" panose="02050604050505020204" pitchFamily="18" charset="0"/>
              </a:rPr>
              <a:t>archaizmusok</a:t>
            </a:r>
            <a:r>
              <a:rPr lang="hu-HU" altLang="hu-HU" sz="2800" smtClean="0">
                <a:latin typeface="Bookman Old Style" panose="02050604050505020204" pitchFamily="18" charset="0"/>
              </a:rPr>
              <a:t> (elavulóban lévő szavak) és </a:t>
            </a:r>
            <a:r>
              <a:rPr lang="hu-HU" altLang="hu-HU" sz="2800" b="1" smtClean="0">
                <a:latin typeface="Bookman Old Style" panose="02050604050505020204" pitchFamily="18" charset="0"/>
              </a:rPr>
              <a:t>neologizmusok</a:t>
            </a:r>
            <a:r>
              <a:rPr lang="hu-HU" altLang="hu-HU" sz="2800" smtClean="0">
                <a:latin typeface="Bookman Old Style" panose="02050604050505020204" pitchFamily="18" charset="0"/>
              </a:rPr>
              <a:t> (új szavak, kifejezések)</a:t>
            </a:r>
          </a:p>
          <a:p>
            <a:pPr lvl="1" eaLnBrk="1" hangingPunct="1"/>
            <a:endParaRPr lang="hu-HU" altLang="hu-HU" smtClean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066800"/>
          </a:xfrm>
        </p:spPr>
        <p:txBody>
          <a:bodyPr/>
          <a:lstStyle/>
          <a:p>
            <a:pPr eaLnBrk="1" hangingPunct="1"/>
            <a:r>
              <a:rPr lang="hu-HU" altLang="hu-HU" sz="3200" smtClean="0"/>
              <a:t>A szófajok stílushatása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873625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hu-HU" b="1" dirty="0">
                <a:latin typeface="Bookman Old Style" pitchFamily="18" charset="0"/>
              </a:rPr>
              <a:t>igei (verbális) stílus</a:t>
            </a:r>
            <a:r>
              <a:rPr lang="hu-HU" dirty="0">
                <a:latin typeface="Bookman Old Style" pitchFamily="18" charset="0"/>
              </a:rPr>
              <a:t> → mozgalmas, eleven, dinamikus szöveg</a:t>
            </a:r>
          </a:p>
          <a:p>
            <a:pPr marL="609600" indent="-609600" eaLnBrk="1" hangingPunct="1">
              <a:defRPr/>
            </a:pPr>
            <a:r>
              <a:rPr lang="hu-HU" b="1" dirty="0">
                <a:latin typeface="Bookman Old Style" pitchFamily="18" charset="0"/>
              </a:rPr>
              <a:t>névszói (nominális) stílus</a:t>
            </a:r>
            <a:r>
              <a:rPr lang="hu-HU" dirty="0">
                <a:latin typeface="Bookman Old Style" pitchFamily="18" charset="0"/>
              </a:rPr>
              <a:t> → mozdulatlan, statikus, állóképszerű, leíró jellegű szöveg</a:t>
            </a:r>
          </a:p>
          <a:p>
            <a:pPr marL="609600" indent="-609600" eaLnBrk="1" hangingPunct="1">
              <a:defRPr/>
            </a:pPr>
            <a:r>
              <a:rPr lang="hu-HU" dirty="0" smtClean="0">
                <a:latin typeface="Bookman Old Style" pitchFamily="18" charset="0"/>
              </a:rPr>
              <a:t>beszélő nevek </a:t>
            </a:r>
          </a:p>
          <a:p>
            <a:pPr marL="609600" indent="-609600" eaLnBrk="1" hangingPunct="1">
              <a:defRPr/>
            </a:pPr>
            <a:r>
              <a:rPr lang="hu-HU" dirty="0" smtClean="0">
                <a:latin typeface="Bookman Old Style" pitchFamily="18" charset="0"/>
              </a:rPr>
              <a:t>igekötők </a:t>
            </a:r>
            <a:r>
              <a:rPr lang="hu-HU" dirty="0">
                <a:latin typeface="Bookman Old Style" pitchFamily="18" charset="0"/>
              </a:rPr>
              <a:t>→ jelentésárnyalatok</a:t>
            </a:r>
          </a:p>
          <a:p>
            <a:pPr marL="609600" indent="-609600" eaLnBrk="1" hangingPunct="1">
              <a:defRPr/>
            </a:pPr>
            <a:r>
              <a:rPr lang="hu-HU" dirty="0">
                <a:latin typeface="Bookman Old Style" pitchFamily="18" charset="0"/>
              </a:rPr>
              <a:t>indulatszók, módosítószavak → érzelmek</a:t>
            </a:r>
          </a:p>
          <a:p>
            <a:pPr eaLnBrk="1" hangingPunct="1">
              <a:defRPr/>
            </a:pPr>
            <a:endParaRPr lang="hu-H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592763"/>
          </a:xfrm>
        </p:spPr>
        <p:txBody>
          <a:bodyPr/>
          <a:lstStyle/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De hátha </a:t>
            </a:r>
            <a:r>
              <a:rPr lang="hu-HU" altLang="hu-HU" sz="2600" dirty="0" err="1" smtClean="0"/>
              <a:t>ugy</a:t>
            </a:r>
            <a:r>
              <a:rPr lang="hu-HU" altLang="hu-HU" sz="2600" dirty="0" smtClean="0"/>
              <a:t> vagyunk,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Mint a fa, mely virágzik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És elvirít,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Mint a hullám, amely dagad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Aztán </a:t>
            </a:r>
            <a:r>
              <a:rPr lang="hu-HU" altLang="hu-HU" sz="2600" dirty="0" err="1" smtClean="0"/>
              <a:t>lesimúl</a:t>
            </a:r>
            <a:r>
              <a:rPr lang="hu-HU" altLang="hu-HU" sz="2600" dirty="0" smtClean="0"/>
              <a:t>,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Mint a kő, melyet </a:t>
            </a:r>
            <a:r>
              <a:rPr lang="hu-HU" altLang="hu-HU" sz="2600" dirty="0" err="1" smtClean="0"/>
              <a:t>fölhajítnak</a:t>
            </a:r>
            <a:r>
              <a:rPr lang="hu-HU" altLang="hu-HU" sz="2600" dirty="0" smtClean="0"/>
              <a:t>,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Aztán lehull,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Mint a vándor, ki hegyre mászik,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S ha a tetőt elérte,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Ismét leballag,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S ez így tart mindörökké: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dirty="0" smtClean="0"/>
              <a:t>Föl és alá, föl és alá... </a:t>
            </a:r>
          </a:p>
          <a:p>
            <a:pPr marL="107950" indent="0" algn="r">
              <a:buFont typeface="Georgia" panose="02040502050405020303" pitchFamily="18" charset="0"/>
              <a:buNone/>
            </a:pPr>
            <a:r>
              <a:rPr lang="hu-HU" altLang="hu-HU" sz="2600" i="1" dirty="0" smtClean="0"/>
              <a:t>(Petőfi Sándor: Világosságot!)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21325"/>
          </a:xfrm>
        </p:spPr>
        <p:txBody>
          <a:bodyPr/>
          <a:lstStyle/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Mennyi szín, mennyi szín, mennyi kedves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És tarkaságban annyi nyugalom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És fehér és piros és virító sárga,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Izgató kék és harcos barna szín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S micsoda nyugodt, nagyságos arcok,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Ékes párták, leesni áhitók.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Papi beszéd kemény fejükből csöndben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Száll el s nyári illattal vegyül.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Mily pompás vonulásuk a dombon,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Óh tempós vonulás, állandóság, 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Biztosság, nyár, szépség és nyugalom. </a:t>
            </a:r>
          </a:p>
          <a:p>
            <a:pPr marL="107950" indent="0" algn="r">
              <a:buFont typeface="Georgia" panose="02040502050405020303" pitchFamily="18" charset="0"/>
              <a:buNone/>
            </a:pPr>
            <a:r>
              <a:rPr lang="hu-HU" altLang="hu-HU" sz="2600" i="1" smtClean="0"/>
              <a:t>(Ady Endre: A Kalota partján)</a:t>
            </a:r>
            <a:r>
              <a:rPr lang="hu-HU" altLang="hu-HU" sz="2600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448300"/>
          </a:xfrm>
        </p:spPr>
        <p:txBody>
          <a:bodyPr/>
          <a:lstStyle/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Trombita harsog, dob pereg,</a:t>
            </a:r>
            <a:br>
              <a:rPr lang="hu-HU" altLang="hu-HU" sz="2600" smtClean="0"/>
            </a:br>
            <a:r>
              <a:rPr lang="hu-HU" altLang="hu-HU" sz="2600" smtClean="0"/>
              <a:t>Kész a csatára a sereg.</a:t>
            </a:r>
            <a:br>
              <a:rPr lang="hu-HU" altLang="hu-HU" sz="2600" smtClean="0"/>
            </a:br>
            <a:r>
              <a:rPr lang="hu-HU" altLang="hu-HU" sz="2600" smtClean="0"/>
              <a:t>Előre!</a:t>
            </a:r>
            <a:br>
              <a:rPr lang="hu-HU" altLang="hu-HU" sz="2600" smtClean="0"/>
            </a:br>
            <a:r>
              <a:rPr lang="hu-HU" altLang="hu-HU" sz="2600" smtClean="0"/>
              <a:t>Süvít a golyó, cseng a kard,</a:t>
            </a:r>
            <a:br>
              <a:rPr lang="hu-HU" altLang="hu-HU" sz="2600" smtClean="0"/>
            </a:br>
            <a:r>
              <a:rPr lang="hu-HU" altLang="hu-HU" sz="2600" smtClean="0"/>
              <a:t>Ez lelkesíti a magyart.</a:t>
            </a:r>
            <a:br>
              <a:rPr lang="hu-HU" altLang="hu-HU" sz="2600" smtClean="0"/>
            </a:br>
            <a:r>
              <a:rPr lang="hu-HU" altLang="hu-HU" sz="2600" smtClean="0"/>
              <a:t>Előre!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			</a:t>
            </a:r>
            <a:r>
              <a:rPr lang="hu-HU" altLang="hu-HU" sz="2600" i="1" smtClean="0"/>
              <a:t>(Petőfi Sándor: Csatadal)</a:t>
            </a:r>
          </a:p>
          <a:p>
            <a:pPr marL="107950" indent="0">
              <a:buFont typeface="Georgia" panose="02040502050405020303" pitchFamily="18" charset="0"/>
              <a:buNone/>
            </a:pPr>
            <a:endParaRPr lang="hu-HU" altLang="hu-HU" sz="2600" i="1" smtClean="0"/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Piros levéltől vérző venyigék.</a:t>
            </a:r>
            <a:br>
              <a:rPr lang="hu-HU" altLang="hu-HU" sz="2600" smtClean="0"/>
            </a:br>
            <a:r>
              <a:rPr lang="hu-HU" altLang="hu-HU" sz="2600" smtClean="0"/>
              <a:t>A sárga csöndben lázas vallomások.</a:t>
            </a:r>
            <a:br>
              <a:rPr lang="hu-HU" altLang="hu-HU" sz="2600" smtClean="0"/>
            </a:br>
            <a:r>
              <a:rPr lang="hu-HU" altLang="hu-HU" sz="2600" smtClean="0"/>
              <a:t>Szavak. Kiáltó, lángoló igék.</a:t>
            </a:r>
          </a:p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i="1" smtClean="0"/>
              <a:t>			(Kosztolányi Dezső: Októberi táj)	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665788"/>
          </a:xfrm>
        </p:spPr>
        <p:txBody>
          <a:bodyPr/>
          <a:lstStyle/>
          <a:p>
            <a:pPr marL="107950" indent="0">
              <a:buFont typeface="Georgia" panose="02040502050405020303" pitchFamily="18" charset="0"/>
              <a:buNone/>
            </a:pPr>
            <a:r>
              <a:rPr lang="hu-HU" altLang="hu-HU" sz="2600" smtClean="0"/>
              <a:t>„Dél 3/4 flóta nyögés kánikula tumb-tumb riadó Gargaresch szétpattanás ropogás induló Csengés borjúk puskák paták szögek ágyúk sörények kerekek ládák golyószórók - kavics + moraj béka Csengés borjúk puskák ágyúk lövedék atmoszféra = ólom + láva + 300 bűz + 50 illat Rohadni szétszóródni düh meghalni oszlódni darabok morzsák por hősiesség férgek puskatűz pikk-pakk pum pan-pan mandarin homály gyapjú golyószórók levelibéka bélpoklosok - menedéke sebek előre Nap arany mérleg tányér ólom ég selyem hő kóc bíbor égszínkék pörkölés Nap = vulkán + 300 zászló atmoszféra pontosság düh sebesség lámpák”</a:t>
            </a:r>
          </a:p>
          <a:p>
            <a:pPr marL="107950" indent="0" algn="r">
              <a:buFont typeface="Georgia" panose="02040502050405020303" pitchFamily="18" charset="0"/>
              <a:buNone/>
            </a:pPr>
            <a:r>
              <a:rPr lang="hu-HU" altLang="hu-HU" sz="2600" i="1" smtClean="0"/>
              <a:t>(Marinetti: Csata (súly + szag) – részletek)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719138"/>
          </a:xfrm>
        </p:spPr>
        <p:txBody>
          <a:bodyPr/>
          <a:lstStyle/>
          <a:p>
            <a:pPr eaLnBrk="1" hangingPunct="1"/>
            <a:r>
              <a:rPr lang="hu-HU" altLang="hu-HU" sz="3200" smtClean="0"/>
              <a:t>Állandósult szókapcsolatok (</a:t>
            </a:r>
            <a:r>
              <a:rPr lang="hu-HU" altLang="hu-HU" sz="3200" b="1" smtClean="0"/>
              <a:t>frazémák</a:t>
            </a:r>
            <a:r>
              <a:rPr lang="hu-HU" altLang="hu-HU" sz="3200" smtClean="0"/>
              <a:t>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800600"/>
          </a:xfrm>
        </p:spPr>
        <p:txBody>
          <a:bodyPr/>
          <a:lstStyle/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szóértékű nyelvi elemek</a:t>
            </a:r>
          </a:p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szerkezetük nem változtatható</a:t>
            </a:r>
          </a:p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jelentésük eltér az őket alkotó szavak együttes jelentésétől</a:t>
            </a:r>
          </a:p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képszerűek, szemléletesebbé, színesebbé teszik a stílust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737225"/>
          </a:xfrm>
        </p:spPr>
        <p:txBody>
          <a:bodyPr/>
          <a:lstStyle/>
          <a:p>
            <a:pPr eaLnBrk="1" hangingPunct="1"/>
            <a:r>
              <a:rPr lang="hu-HU" altLang="hu-HU" smtClean="0">
                <a:latin typeface="Bookman Old Style" panose="02050604050505020204" pitchFamily="18" charset="0"/>
              </a:rPr>
              <a:t>fajtái:</a:t>
            </a:r>
          </a:p>
          <a:p>
            <a:pPr lvl="1" eaLnBrk="1" hangingPunct="1"/>
            <a:r>
              <a:rPr lang="hu-HU" altLang="hu-HU" sz="2800" b="1" smtClean="0">
                <a:latin typeface="Bookman Old Style" panose="02050604050505020204" pitchFamily="18" charset="0"/>
              </a:rPr>
              <a:t>szokványos kifejezésmódok</a:t>
            </a:r>
          </a:p>
          <a:p>
            <a:pPr lvl="2" eaLnBrk="1" hangingPunct="1"/>
            <a:r>
              <a:rPr lang="hu-HU" altLang="hu-HU" b="1" smtClean="0">
                <a:latin typeface="Bookman Old Style" panose="02050604050505020204" pitchFamily="18" charset="0"/>
              </a:rPr>
              <a:t>társalgási fordulatok</a:t>
            </a:r>
          </a:p>
          <a:p>
            <a:pPr lvl="2" eaLnBrk="1" hangingPunct="1"/>
            <a:r>
              <a:rPr lang="hu-HU" altLang="hu-HU" b="1" smtClean="0">
                <a:latin typeface="Bookman Old Style" panose="02050604050505020204" pitchFamily="18" charset="0"/>
              </a:rPr>
              <a:t>közhelyek</a:t>
            </a:r>
          </a:p>
          <a:p>
            <a:pPr lvl="1" eaLnBrk="1" hangingPunct="1"/>
            <a:r>
              <a:rPr lang="hu-HU" altLang="hu-HU" sz="2800" b="1" smtClean="0">
                <a:latin typeface="Bookman Old Style" panose="02050604050505020204" pitchFamily="18" charset="0"/>
              </a:rPr>
              <a:t>szólások, szóláshasonlatok</a:t>
            </a:r>
          </a:p>
          <a:p>
            <a:pPr lvl="1" eaLnBrk="1" hangingPunct="1"/>
            <a:r>
              <a:rPr lang="hu-HU" altLang="hu-HU" sz="2800" b="1" smtClean="0">
                <a:latin typeface="Bookman Old Style" panose="02050604050505020204" pitchFamily="18" charset="0"/>
              </a:rPr>
              <a:t>közmondások</a:t>
            </a:r>
          </a:p>
          <a:p>
            <a:pPr lvl="1" eaLnBrk="1" hangingPunct="1"/>
            <a:r>
              <a:rPr lang="hu-HU" altLang="hu-HU" sz="2800" b="1" smtClean="0">
                <a:latin typeface="Bookman Old Style" panose="02050604050505020204" pitchFamily="18" charset="0"/>
              </a:rPr>
              <a:t>szállóigék</a:t>
            </a:r>
          </a:p>
          <a:p>
            <a:pPr eaLnBrk="1" hangingPunct="1"/>
            <a:endParaRPr lang="hu-HU" altLang="hu-HU" smtClean="0">
              <a:latin typeface="Bookman Old Style" panose="02050604050505020204" pitchFamily="18" charset="0"/>
            </a:endParaRPr>
          </a:p>
          <a:p>
            <a:pPr eaLnBrk="1" hangingPunct="1"/>
            <a:endParaRPr lang="hu-HU" altLang="hu-HU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z="2800" b="1" smtClean="0">
                <a:latin typeface="Bookman Old Style" panose="02050604050505020204" pitchFamily="18" charset="0"/>
              </a:rPr>
              <a:t>Stílus</a:t>
            </a:r>
            <a:r>
              <a:rPr lang="hu-HU" altLang="hu-HU" sz="2800" smtClean="0">
                <a:latin typeface="Bookman Old Style" panose="02050604050505020204" pitchFamily="18" charset="0"/>
              </a:rPr>
              <a:t> = kifejezésmód, a nyelv használatának módja (szóban és írásban)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dirty="0" smtClean="0">
                <a:latin typeface="Bookman Old Style" pitchFamily="18" charset="0"/>
              </a:rPr>
              <a:t>(</a:t>
            </a:r>
            <a:r>
              <a:rPr lang="hu-HU" i="1" dirty="0" smtClean="0">
                <a:latin typeface="Bookman Old Style" pitchFamily="18" charset="0"/>
              </a:rPr>
              <a:t>gör</a:t>
            </a:r>
            <a:r>
              <a:rPr lang="hu-HU" dirty="0" smtClean="0">
                <a:latin typeface="Bookman Old Style" pitchFamily="18" charset="0"/>
              </a:rPr>
              <a:t>) sztülosz → (</a:t>
            </a:r>
            <a:r>
              <a:rPr lang="hu-HU" i="1" dirty="0" smtClean="0">
                <a:latin typeface="Bookman Old Style" pitchFamily="18" charset="0"/>
              </a:rPr>
              <a:t>lat</a:t>
            </a:r>
            <a:r>
              <a:rPr lang="hu-HU" dirty="0" smtClean="0">
                <a:latin typeface="Bookman Old Style" pitchFamily="18" charset="0"/>
              </a:rPr>
              <a:t>) stylus: csontból </a:t>
            </a:r>
            <a:r>
              <a:rPr lang="hu-HU" dirty="0">
                <a:latin typeface="Bookman Old Style" pitchFamily="18" charset="0"/>
              </a:rPr>
              <a:t>vagy fémből készült íróeszköz 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dirty="0">
                <a:latin typeface="Bookman Old Style" pitchFamily="18" charset="0"/>
              </a:rPr>
              <a:t>A stílus szó további jelentései: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>
                <a:latin typeface="Bookman Old Style" pitchFamily="18" charset="0"/>
              </a:rPr>
              <a:t>	- egyes </a:t>
            </a:r>
            <a:r>
              <a:rPr lang="hu-HU" i="1" dirty="0">
                <a:latin typeface="Bookman Old Style" pitchFamily="18" charset="0"/>
              </a:rPr>
              <a:t>korok</a:t>
            </a:r>
            <a:r>
              <a:rPr lang="hu-HU" dirty="0">
                <a:latin typeface="Bookman Old Style" pitchFamily="18" charset="0"/>
              </a:rPr>
              <a:t>ra, művészi </a:t>
            </a:r>
            <a:r>
              <a:rPr lang="hu-HU" i="1" dirty="0">
                <a:latin typeface="Bookman Old Style" pitchFamily="18" charset="0"/>
              </a:rPr>
              <a:t>irányzatok</a:t>
            </a:r>
            <a:r>
              <a:rPr lang="hu-HU" dirty="0">
                <a:latin typeface="Bookman Old Style" pitchFamily="18" charset="0"/>
              </a:rPr>
              <a:t>ra, </a:t>
            </a:r>
            <a:r>
              <a:rPr lang="hu-HU" i="1" dirty="0">
                <a:latin typeface="Bookman Old Style" pitchFamily="18" charset="0"/>
              </a:rPr>
              <a:t>műfajok</a:t>
            </a:r>
            <a:r>
              <a:rPr lang="hu-HU" dirty="0">
                <a:latin typeface="Bookman Old Style" pitchFamily="18" charset="0"/>
              </a:rPr>
              <a:t>ra, </a:t>
            </a:r>
            <a:r>
              <a:rPr lang="hu-HU" i="1" dirty="0">
                <a:latin typeface="Bookman Old Style" pitchFamily="18" charset="0"/>
              </a:rPr>
              <a:t>alkotók</a:t>
            </a:r>
            <a:r>
              <a:rPr lang="hu-HU" dirty="0">
                <a:latin typeface="Bookman Old Style" pitchFamily="18" charset="0"/>
              </a:rPr>
              <a:t>ra jellemző kifejezésmód, formanyelv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>
                <a:latin typeface="Bookman Old Style" pitchFamily="18" charset="0"/>
              </a:rPr>
              <a:t>	- </a:t>
            </a:r>
            <a:r>
              <a:rPr lang="hu-HU" i="1" dirty="0">
                <a:latin typeface="Bookman Old Style" pitchFamily="18" charset="0"/>
              </a:rPr>
              <a:t>egyén</a:t>
            </a:r>
            <a:r>
              <a:rPr lang="hu-HU" dirty="0">
                <a:latin typeface="Bookman Old Style" pitchFamily="18" charset="0"/>
              </a:rPr>
              <a:t>re jellemző viselkedési </a:t>
            </a:r>
            <a:r>
              <a:rPr lang="hu-HU" dirty="0" smtClean="0">
                <a:latin typeface="Bookman Old Style" pitchFamily="18" charset="0"/>
              </a:rPr>
              <a:t>mód		  (</a:t>
            </a:r>
            <a:r>
              <a:rPr lang="hu-HU" dirty="0">
                <a:latin typeface="Bookman Old Style" pitchFamily="18" charset="0"/>
              </a:rPr>
              <a:t>pl. sportban játékstílus, munkastílus</a:t>
            </a:r>
            <a:r>
              <a:rPr lang="hu-HU" dirty="0" smtClean="0">
                <a:latin typeface="Bookman Old Style" pitchFamily="18" charset="0"/>
              </a:rPr>
              <a:t>)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000" dirty="0">
              <a:latin typeface="Bookman Old Style" pitchFamily="18" charset="0"/>
            </a:endParaRP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>
                <a:latin typeface="Bookman Old Style" pitchFamily="18" charset="0"/>
              </a:rPr>
              <a:t>		</a:t>
            </a:r>
            <a:r>
              <a:rPr lang="hu-HU" dirty="0" smtClean="0">
                <a:latin typeface="Bookman Old Style" pitchFamily="18" charset="0"/>
              </a:rPr>
              <a:t>Minden </a:t>
            </a:r>
            <a:r>
              <a:rPr lang="hu-HU" dirty="0">
                <a:latin typeface="Bookman Old Style" pitchFamily="18" charset="0"/>
              </a:rPr>
              <a:t>emberi cselekvésnek + a 	beszédnek, írásnak is van stílusa!</a:t>
            </a:r>
          </a:p>
        </p:txBody>
      </p:sp>
      <p:sp>
        <p:nvSpPr>
          <p:cNvPr id="6148" name="AutoShape 14"/>
          <p:cNvSpPr>
            <a:spLocks noChangeArrowheads="1"/>
          </p:cNvSpPr>
          <p:nvPr/>
        </p:nvSpPr>
        <p:spPr bwMode="auto">
          <a:xfrm>
            <a:off x="330200" y="5516563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i="1">
                <a:solidFill>
                  <a:schemeClr val="tx1"/>
                </a:solidFill>
                <a:latin typeface="Bookman Old Style" panose="02050604050505020204" pitchFamily="18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Bookman Old Style" panose="02050604050505020204" pitchFamily="18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Bookman Old Style" panose="02050604050505020204" pitchFamily="18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Bookman Old Style" panose="02050604050505020204" pitchFamily="18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Bookman Old Style" panose="020506040505050202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Bookman Old Style" panose="020506040505050202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Bookman Old Style" panose="020506040505050202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Bookman Old Style" panose="020506040505050202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Bookman Old Style" panose="020506040505050202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865188"/>
          </a:xfrm>
        </p:spPr>
        <p:txBody>
          <a:bodyPr/>
          <a:lstStyle/>
          <a:p>
            <a:r>
              <a:rPr lang="hu-HU" altLang="hu-HU" sz="3200" b="1" smtClean="0"/>
              <a:t>3) A mondatok stilisztikája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873625"/>
          </a:xfrm>
        </p:spPr>
        <p:txBody>
          <a:bodyPr/>
          <a:lstStyle/>
          <a:p>
            <a:r>
              <a:rPr lang="hu-HU" altLang="hu-HU" smtClean="0">
                <a:latin typeface="Bookman Old Style" panose="02050604050505020204" pitchFamily="18" charset="0"/>
              </a:rPr>
              <a:t>szórend (általában kötetlen </a:t>
            </a:r>
            <a:r>
              <a:rPr lang="hu-HU" altLang="hu-HU" smtClean="0">
                <a:latin typeface="Bookman Old Style" panose="02050604050505020204" pitchFamily="18" charset="0"/>
                <a:cs typeface="Arial" panose="020B0604020202020204" pitchFamily="34" charset="0"/>
              </a:rPr>
              <a:t>→ a szokásostól eltérő szórendnek stílushatása van)</a:t>
            </a:r>
          </a:p>
          <a:p>
            <a:r>
              <a:rPr lang="hu-HU" altLang="hu-HU" smtClean="0">
                <a:latin typeface="Bookman Old Style" panose="02050604050505020204" pitchFamily="18" charset="0"/>
              </a:rPr>
              <a:t>modalitás (szerepe: tényszerű közlés, figyelemfelkeltés, érzelemkifejezés)</a:t>
            </a:r>
          </a:p>
          <a:p>
            <a:r>
              <a:rPr lang="hu-HU" altLang="hu-HU" smtClean="0">
                <a:latin typeface="Bookman Old Style" panose="02050604050505020204" pitchFamily="18" charset="0"/>
              </a:rPr>
              <a:t>mondatszerkezet</a:t>
            </a:r>
          </a:p>
          <a:p>
            <a:pPr lvl="1">
              <a:lnSpc>
                <a:spcPct val="90000"/>
              </a:lnSpc>
            </a:pPr>
            <a:r>
              <a:rPr lang="hu-HU" altLang="hu-HU" sz="2800" smtClean="0">
                <a:latin typeface="Bookman Old Style" panose="02050604050505020204" pitchFamily="18" charset="0"/>
              </a:rPr>
              <a:t>rövid, egyszerű mondatok </a:t>
            </a:r>
            <a:r>
              <a:rPr lang="hu-HU" altLang="hu-HU" sz="2800" smtClean="0">
                <a:latin typeface="Bookman Old Style" panose="02050604050505020204" pitchFamily="18" charset="0"/>
                <a:cs typeface="Arial" panose="020B0604020202020204" pitchFamily="34" charset="0"/>
              </a:rPr>
              <a:t>→ feszültség</a:t>
            </a:r>
          </a:p>
          <a:p>
            <a:pPr lvl="1">
              <a:lnSpc>
                <a:spcPct val="90000"/>
              </a:lnSpc>
            </a:pPr>
            <a:r>
              <a:rPr lang="hu-HU" altLang="hu-HU" sz="2800" smtClean="0">
                <a:latin typeface="Bookman Old Style" panose="02050604050505020204" pitchFamily="18" charset="0"/>
                <a:cs typeface="Arial" panose="020B0604020202020204" pitchFamily="34" charset="0"/>
              </a:rPr>
              <a:t>mellérendelés → nyugodt elbeszélés</a:t>
            </a:r>
          </a:p>
          <a:p>
            <a:pPr lvl="1">
              <a:lnSpc>
                <a:spcPct val="90000"/>
              </a:lnSpc>
            </a:pPr>
            <a:r>
              <a:rPr lang="hu-HU" altLang="hu-HU" sz="2800" smtClean="0">
                <a:latin typeface="Bookman Old Style" panose="02050604050505020204" pitchFamily="18" charset="0"/>
                <a:cs typeface="Arial" panose="020B0604020202020204" pitchFamily="34" charset="0"/>
              </a:rPr>
              <a:t>alárendelés → logikus okfejtés</a:t>
            </a:r>
          </a:p>
          <a:p>
            <a:pPr lvl="1">
              <a:lnSpc>
                <a:spcPct val="90000"/>
              </a:lnSpc>
            </a:pPr>
            <a:r>
              <a:rPr lang="hu-HU" altLang="hu-HU" sz="2800" smtClean="0">
                <a:latin typeface="Bookman Old Style" panose="02050604050505020204" pitchFamily="18" charset="0"/>
                <a:cs typeface="Arial" panose="020B0604020202020204" pitchFamily="34" charset="0"/>
              </a:rPr>
              <a:t>körmondat </a:t>
            </a:r>
            <a:r>
              <a:rPr lang="hu-HU" altLang="hu-HU" sz="2400" smtClean="0">
                <a:latin typeface="Bookman Old Style" panose="02050604050505020204" pitchFamily="18" charset="0"/>
                <a:cs typeface="Arial" panose="020B0604020202020204" pitchFamily="34" charset="0"/>
              </a:rPr>
              <a:t>(művészien megszerkesztett, többszörösen összetett mondat egy gondolat részletes kifejtésére)</a:t>
            </a:r>
          </a:p>
          <a:p>
            <a:pPr lvl="1">
              <a:lnSpc>
                <a:spcPct val="90000"/>
              </a:lnSpc>
            </a:pPr>
            <a:endParaRPr lang="hu-HU" altLang="hu-HU" sz="280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endParaRPr lang="hu-HU" altLang="hu-HU" smtClean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865188"/>
          </a:xfrm>
        </p:spPr>
        <p:txBody>
          <a:bodyPr/>
          <a:lstStyle/>
          <a:p>
            <a:r>
              <a:rPr lang="hu-HU" altLang="hu-HU" sz="2800" b="1" smtClean="0"/>
              <a:t>3) A nyelven kívüli (extralingvális) eszközök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873625"/>
          </a:xfrm>
        </p:spPr>
        <p:txBody>
          <a:bodyPr/>
          <a:lstStyle/>
          <a:p>
            <a:r>
              <a:rPr lang="hu-HU" altLang="hu-HU" smtClean="0">
                <a:latin typeface="Bookman Old Style" panose="02050604050505020204" pitchFamily="18" charset="0"/>
              </a:rPr>
              <a:t>nonverbális elemek</a:t>
            </a:r>
          </a:p>
          <a:p>
            <a:r>
              <a:rPr lang="hu-HU" altLang="hu-HU" smtClean="0">
                <a:latin typeface="Bookman Old Style" panose="02050604050505020204" pitchFamily="18" charset="0"/>
              </a:rPr>
              <a:t>íráskép / nyomdatechnikai eszközök</a:t>
            </a:r>
          </a:p>
          <a:p>
            <a:r>
              <a:rPr lang="hu-HU" altLang="hu-HU" smtClean="0">
                <a:latin typeface="Bookman Old Style" panose="02050604050505020204" pitchFamily="18" charset="0"/>
              </a:rPr>
              <a:t>képi megjelenítés eszközei (pl.: képvers)</a:t>
            </a:r>
          </a:p>
          <a:p>
            <a:pPr lvl="1">
              <a:lnSpc>
                <a:spcPct val="90000"/>
              </a:lnSpc>
            </a:pPr>
            <a:endParaRPr lang="hu-HU" altLang="hu-HU" sz="280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endParaRPr lang="hu-HU" altLang="hu-HU" smtClean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692150"/>
            <a:ext cx="8229600" cy="5721350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>
                <a:latin typeface="Bookman Old Style" pitchFamily="18" charset="0"/>
              </a:rPr>
              <a:t>Szövegalkotás: a beszédhelyzetnek, a közlés céljának megfelelő nyelvi elemek kiválasztása és elrendezése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>
                <a:latin typeface="Bookman Old Style" pitchFamily="18" charset="0"/>
              </a:rPr>
              <a:t>(A stílus mindig választás eredménye!)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1000" dirty="0">
              <a:latin typeface="Bookman Old Style" pitchFamily="18" charset="0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>
                <a:latin typeface="Bookman Old Style" pitchFamily="18" charset="0"/>
              </a:rPr>
              <a:t>A nyelvi elem akkor válik stíluselemmé, ha az adott szövegben többlettartalmat hordoz → ez a többlettartalom, jelentéstöbblet a </a:t>
            </a:r>
            <a:r>
              <a:rPr lang="hu-HU" b="1" dirty="0">
                <a:latin typeface="Bookman Old Style" pitchFamily="18" charset="0"/>
              </a:rPr>
              <a:t>stílusérték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>
                <a:latin typeface="Bookman Old Style" pitchFamily="18" charset="0"/>
              </a:rPr>
              <a:t>A stílusérték fajtái: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b="1" smtClean="0">
                <a:latin typeface="Bookman Old Style" pitchFamily="18" charset="0"/>
              </a:rPr>
              <a:t>állandósult</a:t>
            </a:r>
            <a:r>
              <a:rPr lang="hu-HU" dirty="0">
                <a:latin typeface="Bookman Old Style" pitchFamily="18" charset="0"/>
              </a:rPr>
              <a:t>: a szó jelentésének állandó velejárója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b="1" smtClean="0">
                <a:latin typeface="Bookman Old Style" pitchFamily="18" charset="0"/>
              </a:rPr>
              <a:t>alkalmi</a:t>
            </a:r>
            <a:r>
              <a:rPr lang="hu-HU" dirty="0">
                <a:latin typeface="Bookman Old Style" pitchFamily="18" charset="0"/>
              </a:rPr>
              <a:t>: az adott szövegkörnyezetben érvényesülő többletjelentés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620713"/>
            <a:ext cx="8229600" cy="56499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smtClean="0">
                <a:latin typeface="Bookman Old Style" panose="02050604050505020204" pitchFamily="18" charset="0"/>
              </a:rPr>
              <a:t>A </a:t>
            </a:r>
            <a:r>
              <a:rPr lang="hu-HU" altLang="hu-HU" i="1" smtClean="0">
                <a:latin typeface="Bookman Old Style" panose="02050604050505020204" pitchFamily="18" charset="0"/>
              </a:rPr>
              <a:t>stílus kifejezőereje, hatása (expresszivitása)</a:t>
            </a:r>
            <a:r>
              <a:rPr lang="hu-HU" altLang="hu-HU" smtClean="0">
                <a:latin typeface="Bookman Old Style" panose="02050604050505020204" pitchFamily="18" charset="0"/>
              </a:rPr>
              <a:t> attól függ, hogy a szöveg az adott gondolatokat, érzelmeket milyen mértékben képes az olvasó / hallgató felé közvetíteni.</a:t>
            </a:r>
            <a:r>
              <a:rPr lang="hu-HU" altLang="hu-HU" sz="2400" smtClean="0">
                <a:latin typeface="Bookman Old Style" panose="020506040505050202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hu-HU" altLang="hu-HU" sz="2400" i="1" smtClean="0">
              <a:latin typeface="Bookman Old Style" panose="020506040505050202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i="1" smtClean="0">
                <a:latin typeface="Bookman Old Style" panose="02050604050505020204" pitchFamily="18" charset="0"/>
              </a:rPr>
              <a:t>A helyes stílus követelményei: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hu-HU" altLang="hu-HU" sz="1200" smtClean="0">
              <a:latin typeface="Bookman Old Style" panose="020506040505050202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világosság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szabatosság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magyarosság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szemléletesség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élénkség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jóhangzás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836613"/>
            <a:ext cx="8229600" cy="57927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u-HU" altLang="hu-HU" smtClean="0">
                <a:latin typeface="Bookman Old Style" panose="02050604050505020204" pitchFamily="18" charset="0"/>
              </a:rPr>
              <a:t>A </a:t>
            </a:r>
            <a:r>
              <a:rPr lang="hu-HU" altLang="hu-HU" i="1" smtClean="0">
                <a:latin typeface="Bookman Old Style" panose="02050604050505020204" pitchFamily="18" charset="0"/>
              </a:rPr>
              <a:t>stilisztika</a:t>
            </a:r>
            <a:r>
              <a:rPr lang="hu-HU" altLang="hu-HU" smtClean="0">
                <a:latin typeface="Bookman Old Style" panose="02050604050505020204" pitchFamily="18" charset="0"/>
              </a:rPr>
              <a:t> ma már nemcsak a szépirodalmi művek stílusát vizsgálja.</a:t>
            </a:r>
            <a:endParaRPr lang="hu-HU" altLang="hu-HU" b="1" smtClean="0">
              <a:latin typeface="Bookman Old Style" panose="02050604050505020204" pitchFamily="18" charset="0"/>
            </a:endParaRPr>
          </a:p>
          <a:p>
            <a:pPr eaLnBrk="1" hangingPunct="1">
              <a:buFontTx/>
              <a:buNone/>
            </a:pPr>
            <a:endParaRPr lang="hu-HU" altLang="hu-HU" b="1" smtClean="0">
              <a:latin typeface="Bookman Old Style" panose="02050604050505020204" pitchFamily="18" charset="0"/>
            </a:endParaRPr>
          </a:p>
          <a:p>
            <a:pPr eaLnBrk="1" hangingPunct="1">
              <a:buFontTx/>
              <a:buNone/>
            </a:pPr>
            <a:r>
              <a:rPr lang="hu-HU" altLang="hu-HU" b="1" smtClean="0">
                <a:latin typeface="Bookman Old Style" panose="02050604050505020204" pitchFamily="18" charset="0"/>
              </a:rPr>
              <a:t>Stíluselemzés</a:t>
            </a:r>
            <a:r>
              <a:rPr lang="hu-HU" altLang="hu-HU" smtClean="0">
                <a:latin typeface="Bookman Old Style" panose="02050604050505020204" pitchFamily="18" charset="0"/>
              </a:rPr>
              <a:t> = a szöveg formai vizsgálata (stílusréteg, stílusárnyalatok, stíluseszközök)</a:t>
            </a:r>
          </a:p>
          <a:p>
            <a:pPr eaLnBrk="1" hangingPunct="1">
              <a:buFontTx/>
              <a:buNone/>
            </a:pPr>
            <a:endParaRPr lang="hu-HU" altLang="hu-HU" smtClean="0">
              <a:latin typeface="Bookman Old Style" panose="02050604050505020204" pitchFamily="18" charset="0"/>
            </a:endParaRPr>
          </a:p>
          <a:p>
            <a:pPr eaLnBrk="1" hangingPunct="1">
              <a:buFontTx/>
              <a:buNone/>
            </a:pPr>
            <a:r>
              <a:rPr lang="hu-HU" altLang="hu-HU" smtClean="0">
                <a:latin typeface="Bookman Old Style" panose="02050604050505020204" pitchFamily="18" charset="0"/>
              </a:rPr>
              <a:t>Stílustörténet = különböző korok stílusirányzatainak vizsgálata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z="2800" smtClean="0">
                <a:latin typeface="Bookman Old Style" panose="02050604050505020204" pitchFamily="18" charset="0"/>
              </a:rPr>
              <a:t>A stílus létrehozásában a nyelv minden eleme részt vesz: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hangok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szóelemek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szavak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szószerkezetek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mondatok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szöveg egésze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latin typeface="Bookman Old Style" panose="02050604050505020204" pitchFamily="18" charset="0"/>
              </a:rPr>
              <a:t>nyelven kívüli (extralingvális) stíluseszközök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23850" y="765175"/>
            <a:ext cx="8640763" cy="1008063"/>
          </a:xfrm>
        </p:spPr>
        <p:txBody>
          <a:bodyPr/>
          <a:lstStyle/>
          <a:p>
            <a:pPr eaLnBrk="1" hangingPunct="1"/>
            <a:r>
              <a:rPr lang="hu-HU" altLang="hu-HU" sz="3200" b="1" smtClean="0"/>
              <a:t>1) A hangtani jelenségek – a nyelv zeneisége</a:t>
            </a:r>
            <a:r>
              <a:rPr lang="hu-HU" altLang="hu-HU" smtClean="0"/>
              <a:t/>
            </a:r>
            <a:br>
              <a:rPr lang="hu-HU" altLang="hu-HU" smtClean="0"/>
            </a:br>
            <a:endParaRPr lang="hu-HU" altLang="hu-HU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60963"/>
          </a:xfrm>
        </p:spPr>
        <p:txBody>
          <a:bodyPr/>
          <a:lstStyle/>
          <a:p>
            <a:pPr eaLnBrk="1" hangingPunct="1"/>
            <a:r>
              <a:rPr lang="hu-HU" altLang="hu-HU" smtClean="0"/>
              <a:t>a hangnak nincs jelentése, de van esztétikai, zenei hatása</a:t>
            </a:r>
          </a:p>
          <a:p>
            <a:pPr eaLnBrk="1" hangingPunct="1"/>
            <a:r>
              <a:rPr lang="hu-HU" altLang="hu-HU" smtClean="0"/>
              <a:t>a hangok alkalmi stíluseszközök → művészi eszközként való felhasználásuk a </a:t>
            </a:r>
            <a:r>
              <a:rPr lang="hu-HU" altLang="hu-HU" b="1" smtClean="0"/>
              <a:t>hangszimbolika</a:t>
            </a:r>
          </a:p>
          <a:p>
            <a:pPr lvl="1" eaLnBrk="1" hangingPunct="1"/>
            <a:r>
              <a:rPr lang="hu-HU" altLang="hu-HU" smtClean="0"/>
              <a:t>mgh-k és zöngés msh-k: kellemes, zenei hangok → jóhangzás (eufónia)</a:t>
            </a:r>
          </a:p>
          <a:p>
            <a:pPr lvl="1" eaLnBrk="1" hangingPunct="1"/>
            <a:r>
              <a:rPr lang="hu-HU" altLang="hu-HU" smtClean="0"/>
              <a:t>magas és mély mgh-k váltakozása: változatos hangzás</a:t>
            </a:r>
          </a:p>
          <a:p>
            <a:pPr lvl="1" eaLnBrk="1" hangingPunct="1"/>
            <a:r>
              <a:rPr lang="hu-HU" altLang="hu-HU" smtClean="0"/>
              <a:t>magas mgh-k = világos hangok ~ vidámság, öröm</a:t>
            </a:r>
          </a:p>
          <a:p>
            <a:pPr lvl="1" eaLnBrk="1" hangingPunct="1"/>
            <a:r>
              <a:rPr lang="hu-HU" altLang="hu-HU" smtClean="0"/>
              <a:t>mély mgh-k = sötét hangok ~ bánat, fájdalom, borongós hangulat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448300"/>
          </a:xfrm>
        </p:spPr>
        <p:txBody>
          <a:bodyPr/>
          <a:lstStyle/>
          <a:p>
            <a:pPr lvl="1" eaLnBrk="1" hangingPunct="1"/>
            <a:r>
              <a:rPr lang="hu-HU" altLang="hu-HU" smtClean="0"/>
              <a:t>szóeleji msh-torlódás, sok zöngétlen msh, magánhangzók egyhangúsága (pl.: sok </a:t>
            </a:r>
            <a:r>
              <a:rPr lang="hu-HU" altLang="hu-HU" i="1" smtClean="0"/>
              <a:t>e</a:t>
            </a:r>
            <a:r>
              <a:rPr lang="hu-HU" altLang="hu-HU" smtClean="0"/>
              <a:t>)</a:t>
            </a:r>
            <a:r>
              <a:rPr lang="hu-HU" altLang="hu-HU" i="1" smtClean="0"/>
              <a:t> </a:t>
            </a:r>
            <a:r>
              <a:rPr lang="hu-HU" altLang="hu-HU" i="1" smtClean="0">
                <a:latin typeface="Bookman Old Style" panose="02050604050505020204" pitchFamily="18" charset="0"/>
              </a:rPr>
              <a:t>→ </a:t>
            </a:r>
            <a:r>
              <a:rPr lang="hu-HU" altLang="hu-HU" smtClean="0"/>
              <a:t> rosszhangzás (kakofónia)</a:t>
            </a:r>
          </a:p>
          <a:p>
            <a:pPr lvl="1" eaLnBrk="1" hangingPunct="1"/>
            <a:r>
              <a:rPr lang="hu-HU" altLang="hu-HU" smtClean="0"/>
              <a:t>hangok megnyújtása (pl.: </a:t>
            </a:r>
            <a:r>
              <a:rPr lang="hu-HU" altLang="hu-HU" i="1" smtClean="0"/>
              <a:t>hihhetetlen!</a:t>
            </a:r>
            <a:r>
              <a:rPr lang="hu-HU" altLang="hu-HU" smtClean="0"/>
              <a:t>)</a:t>
            </a:r>
          </a:p>
          <a:p>
            <a:pPr lvl="1" eaLnBrk="1" hangingPunct="1"/>
            <a:r>
              <a:rPr lang="hu-HU" altLang="hu-HU" smtClean="0"/>
              <a:t>hangok felidéző ereje: bizonyos stílusárnyalatok felidézésére (pl. tájnyelvi vagy finomkodó stílus)</a:t>
            </a:r>
          </a:p>
          <a:p>
            <a:pPr eaLnBrk="1" hangingPunct="1"/>
            <a:endParaRPr lang="hu-HU" altLang="hu-HU" smtClean="0"/>
          </a:p>
          <a:p>
            <a:pPr eaLnBrk="1" hangingPunct="1"/>
            <a:endParaRPr lang="hu-HU" altLang="hu-HU" smtClean="0"/>
          </a:p>
          <a:p>
            <a:pPr eaLnBrk="1" hangingPunct="1"/>
            <a:endParaRPr lang="hu-HU" altLang="hu-HU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142"/>
          </a:xfrm>
        </p:spPr>
        <p:txBody>
          <a:bodyPr numCol="2"/>
          <a:lstStyle/>
          <a:p>
            <a:pPr marL="566737" indent="-457200">
              <a:buFont typeface="+mj-lt"/>
              <a:buAutoNum type="alphaLcParenR"/>
            </a:pPr>
            <a:r>
              <a:rPr lang="hu-HU" sz="2000" dirty="0"/>
              <a:t>Elhull a virág, </a:t>
            </a:r>
            <a:r>
              <a:rPr lang="hu-HU" sz="2000" dirty="0" smtClean="0"/>
              <a:t>eliramlik </a:t>
            </a:r>
            <a:r>
              <a:rPr lang="hu-HU" sz="2000" dirty="0"/>
              <a:t>az élet...</a:t>
            </a:r>
            <a:endParaRPr lang="hu-HU" sz="2000" dirty="0" smtClean="0"/>
          </a:p>
          <a:p>
            <a:pPr>
              <a:buFont typeface="+mj-lt"/>
              <a:buAutoNum type="alphaLcParenR"/>
            </a:pPr>
            <a:endParaRPr lang="hu-HU" sz="1200" dirty="0" smtClean="0"/>
          </a:p>
          <a:p>
            <a:pPr marL="566737" indent="-457200">
              <a:buFont typeface="+mj-lt"/>
              <a:buAutoNum type="alphaLcParenR"/>
            </a:pPr>
            <a:r>
              <a:rPr lang="hu-HU" sz="2000" dirty="0" smtClean="0"/>
              <a:t>Őszi éjjel</a:t>
            </a:r>
            <a:br>
              <a:rPr lang="hu-HU" sz="2000" dirty="0" smtClean="0"/>
            </a:br>
            <a:r>
              <a:rPr lang="hu-HU" sz="2000" dirty="0" smtClean="0"/>
              <a:t>izzik a galagonya</a:t>
            </a:r>
            <a:br>
              <a:rPr lang="hu-HU" sz="2000" dirty="0" smtClean="0"/>
            </a:br>
            <a:r>
              <a:rPr lang="hu-HU" sz="2000" dirty="0" smtClean="0"/>
              <a:t>izzik a galagonya</a:t>
            </a:r>
            <a:br>
              <a:rPr lang="hu-HU" sz="2000" dirty="0" smtClean="0"/>
            </a:br>
            <a:r>
              <a:rPr lang="hu-HU" sz="2000" dirty="0" smtClean="0"/>
              <a:t>ruhája.</a:t>
            </a:r>
            <a:br>
              <a:rPr lang="hu-HU" sz="2000" dirty="0" smtClean="0"/>
            </a:br>
            <a:r>
              <a:rPr lang="hu-HU" sz="2000" dirty="0" smtClean="0"/>
              <a:t>Zúg a tüske</a:t>
            </a:r>
            <a:br>
              <a:rPr lang="hu-HU" sz="2000" dirty="0" smtClean="0"/>
            </a:br>
            <a:r>
              <a:rPr lang="hu-HU" sz="2000" dirty="0" smtClean="0"/>
              <a:t>szél szalad ide-oda,</a:t>
            </a:r>
            <a:br>
              <a:rPr lang="hu-HU" sz="2000" dirty="0" smtClean="0"/>
            </a:br>
            <a:r>
              <a:rPr lang="hu-HU" sz="2000" dirty="0" smtClean="0"/>
              <a:t>reszket a galagonya</a:t>
            </a:r>
            <a:br>
              <a:rPr lang="hu-HU" sz="2000" dirty="0" smtClean="0"/>
            </a:br>
            <a:r>
              <a:rPr lang="hu-HU" sz="2000" dirty="0" smtClean="0"/>
              <a:t>magába.</a:t>
            </a:r>
          </a:p>
          <a:p>
            <a:pPr>
              <a:buFont typeface="+mj-lt"/>
              <a:buAutoNum type="alphaLcParenR"/>
            </a:pPr>
            <a:endParaRPr lang="hu-HU" sz="1200" dirty="0" smtClean="0"/>
          </a:p>
          <a:p>
            <a:pPr marL="566737" indent="-457200">
              <a:buFont typeface="+mj-lt"/>
              <a:buAutoNum type="alphaLcParenR"/>
            </a:pPr>
            <a:r>
              <a:rPr lang="hu-HU" sz="2000" dirty="0" smtClean="0"/>
              <a:t>Trombita </a:t>
            </a:r>
            <a:r>
              <a:rPr lang="hu-HU" sz="2000" dirty="0"/>
              <a:t>harsog, dob pereg,</a:t>
            </a: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/>
              <a:t>Kész a csatára a sereg.</a:t>
            </a: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/>
              <a:t>Előre!</a:t>
            </a:r>
          </a:p>
          <a:p>
            <a:pPr>
              <a:buFont typeface="+mj-lt"/>
              <a:buAutoNum type="alphaLcParenR"/>
            </a:pPr>
            <a:endParaRPr lang="hu-HU" sz="1200" dirty="0" smtClean="0"/>
          </a:p>
          <a:p>
            <a:pPr marL="566737" indent="-457200">
              <a:buFont typeface="+mj-lt"/>
              <a:buAutoNum type="alphaLcParenR"/>
            </a:pPr>
            <a:r>
              <a:rPr lang="hu-HU" sz="2000" dirty="0"/>
              <a:t>Sörénye kőszőrből,</a:t>
            </a: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 smtClean="0"/>
              <a:t>bundája </a:t>
            </a:r>
            <a:r>
              <a:rPr lang="hu-HU" sz="2000" dirty="0"/>
              <a:t>kőbőrből,</a:t>
            </a: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 smtClean="0"/>
              <a:t>őrködvén </a:t>
            </a:r>
            <a:r>
              <a:rPr lang="hu-HU" sz="2000" dirty="0"/>
              <a:t>őrlődő,</a:t>
            </a: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 smtClean="0"/>
              <a:t>koronás </a:t>
            </a:r>
            <a:r>
              <a:rPr lang="hu-HU" sz="2000" dirty="0"/>
              <a:t>házőrző</a:t>
            </a:r>
            <a:r>
              <a:rPr lang="hu-HU" sz="2000" dirty="0" smtClean="0"/>
              <a:t>.</a:t>
            </a:r>
          </a:p>
          <a:p>
            <a:pPr>
              <a:buFont typeface="+mj-lt"/>
              <a:buAutoNum type="alphaLcParenR"/>
            </a:pPr>
            <a:endParaRPr lang="hu-HU" sz="1200" dirty="0" smtClean="0"/>
          </a:p>
          <a:p>
            <a:pPr marL="566737" indent="-457200">
              <a:buFont typeface="+mj-lt"/>
              <a:buAutoNum type="alphaLcParenR"/>
            </a:pPr>
            <a:r>
              <a:rPr lang="hu-HU" sz="2000" dirty="0" smtClean="0"/>
              <a:t>Ah! lágyan kél az esti szél</a:t>
            </a:r>
            <a:br>
              <a:rPr lang="hu-HU" sz="2000" dirty="0" smtClean="0"/>
            </a:br>
            <a:r>
              <a:rPr lang="hu-HU" sz="2000" dirty="0" err="1" smtClean="0"/>
              <a:t>Milford</a:t>
            </a:r>
            <a:r>
              <a:rPr lang="hu-HU" sz="2000" dirty="0" smtClean="0"/>
              <a:t>-öböl felé</a:t>
            </a:r>
          </a:p>
          <a:p>
            <a:pPr>
              <a:buFont typeface="+mj-lt"/>
              <a:buAutoNum type="alphaLcParenR"/>
            </a:pPr>
            <a:endParaRPr lang="hu-HU" sz="1200" dirty="0"/>
          </a:p>
          <a:p>
            <a:pPr marL="566737" indent="-457200">
              <a:buFont typeface="+mj-lt"/>
              <a:buAutoNum type="alphaLcParenR"/>
            </a:pPr>
            <a:r>
              <a:rPr lang="hu-HU" sz="2000" dirty="0" smtClean="0"/>
              <a:t>Ősz húrja zsong,</a:t>
            </a:r>
            <a:br>
              <a:rPr lang="hu-HU" sz="2000" dirty="0" smtClean="0"/>
            </a:br>
            <a:r>
              <a:rPr lang="hu-HU" sz="2000" dirty="0" smtClean="0"/>
              <a:t>Jajong, </a:t>
            </a:r>
            <a:r>
              <a:rPr lang="hu-HU" sz="2000" dirty="0" err="1" smtClean="0"/>
              <a:t>busong</a:t>
            </a: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 smtClean="0"/>
              <a:t>A tájon,</a:t>
            </a:r>
            <a:br>
              <a:rPr lang="hu-HU" sz="2000" dirty="0" smtClean="0"/>
            </a:br>
            <a:r>
              <a:rPr lang="hu-HU" sz="2000" dirty="0" smtClean="0"/>
              <a:t>S ont monoton</a:t>
            </a:r>
            <a:br>
              <a:rPr lang="hu-HU" sz="2000" dirty="0" smtClean="0"/>
            </a:br>
            <a:r>
              <a:rPr lang="hu-HU" sz="2000" dirty="0" smtClean="0"/>
              <a:t>Bút konokon</a:t>
            </a:r>
            <a:br>
              <a:rPr lang="hu-HU" sz="2000" dirty="0" smtClean="0"/>
            </a:br>
            <a:r>
              <a:rPr lang="hu-HU" sz="2000" dirty="0" smtClean="0"/>
              <a:t>És fájón.</a:t>
            </a:r>
          </a:p>
          <a:p>
            <a:pPr>
              <a:buFont typeface="+mj-lt"/>
              <a:buAutoNum type="alphaLcParenR"/>
            </a:pPr>
            <a:endParaRPr lang="hu-HU" sz="1200" dirty="0"/>
          </a:p>
          <a:p>
            <a:pPr marL="566737" indent="-457200">
              <a:buFont typeface="+mj-lt"/>
              <a:buAutoNum type="alphaLcParenR"/>
            </a:pPr>
            <a:r>
              <a:rPr lang="hu-HU" sz="2000" dirty="0" smtClean="0"/>
              <a:t>Nyitni </a:t>
            </a:r>
            <a:r>
              <a:rPr lang="hu-HU" sz="2000" dirty="0"/>
              <a:t>kék, fütyüli,</a:t>
            </a: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/>
              <a:t>nyitni kék,</a:t>
            </a: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/>
              <a:t>a telet bírni</a:t>
            </a: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dirty="0"/>
              <a:t>illenék!</a:t>
            </a:r>
            <a:r>
              <a:rPr lang="hu-HU" sz="2000" dirty="0" smtClean="0"/>
              <a:t/>
            </a:r>
            <a:br>
              <a:rPr lang="hu-HU" sz="2000" dirty="0" smtClean="0"/>
            </a:br>
            <a:endParaRPr lang="hu-HU" sz="1200" dirty="0" smtClean="0"/>
          </a:p>
          <a:p>
            <a:pPr marL="566737" indent="-457200">
              <a:buFont typeface="+mj-lt"/>
              <a:buAutoNum type="alphaLcParenR"/>
            </a:pPr>
            <a:r>
              <a:rPr lang="hu-HU" sz="2000" dirty="0" err="1" smtClean="0"/>
              <a:t>Ime</a:t>
            </a:r>
            <a:r>
              <a:rPr lang="hu-HU" sz="2000" dirty="0" smtClean="0"/>
              <a:t>, itt a költeményem.</a:t>
            </a:r>
            <a:br>
              <a:rPr lang="hu-HU" sz="2000" dirty="0" smtClean="0"/>
            </a:br>
            <a:r>
              <a:rPr lang="hu-HU" sz="2000" dirty="0" smtClean="0"/>
              <a:t>Ez a második sora.</a:t>
            </a:r>
            <a:br>
              <a:rPr lang="hu-HU" sz="2000" dirty="0" smtClean="0"/>
            </a:br>
            <a:r>
              <a:rPr lang="hu-HU" sz="2000" dirty="0" smtClean="0"/>
              <a:t>K betűkkel szól keményen</a:t>
            </a:r>
            <a:br>
              <a:rPr lang="hu-HU" sz="2000" dirty="0" smtClean="0"/>
            </a:br>
            <a:r>
              <a:rPr lang="hu-HU" sz="2000" dirty="0" smtClean="0"/>
              <a:t>címe: "Költőnk és Kora".</a:t>
            </a:r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44573223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863</TotalTime>
  <Words>1085</Words>
  <Application>Microsoft Office PowerPoint</Application>
  <PresentationFormat>Diavetítés a képernyőre (4:3 oldalarány)</PresentationFormat>
  <Paragraphs>147</Paragraphs>
  <Slides>21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7" baseType="lpstr">
      <vt:lpstr>Arial</vt:lpstr>
      <vt:lpstr>Bookman Old Style</vt:lpstr>
      <vt:lpstr>Georgia</vt:lpstr>
      <vt:lpstr>Trebuchet MS</vt:lpstr>
      <vt:lpstr>Wingdings 2</vt:lpstr>
      <vt:lpstr>Urban</vt:lpstr>
      <vt:lpstr>STILISZTIKA</vt:lpstr>
      <vt:lpstr>Stílus = kifejezésmód, a nyelv használatának módja (szóban és írásban)</vt:lpstr>
      <vt:lpstr>PowerPoint-bemutató</vt:lpstr>
      <vt:lpstr>PowerPoint-bemutató</vt:lpstr>
      <vt:lpstr>PowerPoint-bemutató</vt:lpstr>
      <vt:lpstr>A stílus létrehozásában a nyelv minden eleme részt vesz:</vt:lpstr>
      <vt:lpstr>1) A hangtani jelenségek – a nyelv zeneisége </vt:lpstr>
      <vt:lpstr>PowerPoint-bemutató</vt:lpstr>
      <vt:lpstr>PowerPoint-bemutató</vt:lpstr>
      <vt:lpstr>Mondat- és szövegfonetikai / szupraszegmentális eszközök (a beszéd „zenei” elemei)</vt:lpstr>
      <vt:lpstr>2) A szó- és kifejezéskészlet mint stíluseszköz</vt:lpstr>
      <vt:lpstr>PowerPoint-bemutató</vt:lpstr>
      <vt:lpstr>A szófajok stílushatása</vt:lpstr>
      <vt:lpstr>PowerPoint-bemutató</vt:lpstr>
      <vt:lpstr>PowerPoint-bemutató</vt:lpstr>
      <vt:lpstr>PowerPoint-bemutató</vt:lpstr>
      <vt:lpstr>PowerPoint-bemutató</vt:lpstr>
      <vt:lpstr>Állandósult szókapcsolatok (frazémák)</vt:lpstr>
      <vt:lpstr>PowerPoint-bemutató</vt:lpstr>
      <vt:lpstr>3) A mondatok stilisztikája</vt:lpstr>
      <vt:lpstr>3) A nyelven kívüli (extralingvális) eszközök</vt:lpstr>
    </vt:vector>
  </TitlesOfParts>
  <Company>Bástya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STILISZTIKA</dc:title>
  <dc:creator>Barteky</dc:creator>
  <cp:lastModifiedBy>Bartek Dániel</cp:lastModifiedBy>
  <cp:revision>46</cp:revision>
  <dcterms:created xsi:type="dcterms:W3CDTF">2013-09-03T20:02:48Z</dcterms:created>
  <dcterms:modified xsi:type="dcterms:W3CDTF">2023-01-23T20:05:41Z</dcterms:modified>
</cp:coreProperties>
</file>