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6" r:id="rId6"/>
    <p:sldId id="267" r:id="rId7"/>
    <p:sldId id="268" r:id="rId8"/>
    <p:sldId id="273" r:id="rId9"/>
    <p:sldId id="258" r:id="rId10"/>
    <p:sldId id="261" r:id="rId11"/>
    <p:sldId id="262" r:id="rId12"/>
    <p:sldId id="263" r:id="rId13"/>
    <p:sldId id="264" r:id="rId14"/>
    <p:sldId id="265" r:id="rId15"/>
    <p:sldId id="278" r:id="rId16"/>
    <p:sldId id="279" r:id="rId17"/>
    <p:sldId id="270" r:id="rId18"/>
    <p:sldId id="271" r:id="rId19"/>
    <p:sldId id="272" r:id="rId20"/>
    <p:sldId id="274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0A378-92BF-4CB9-9C7F-357B378E6DD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7310711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81BF5-1367-45DD-8399-3C0C844EFF7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6410329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96A15-4591-41BA-A96E-5A19407533A0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78056338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4A625-65CF-4605-966E-093A4FDE375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91337353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1AA89-71F4-4679-B015-A7F9FA4710E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6906364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8E53C-C9A4-4D1D-A300-ECF5B6F2132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9165571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3C85A-8E44-41D5-A626-488A82D2216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0348569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D04ED-ACE4-4D3F-A1D0-8627364DAEBF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096798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F26D5-3F21-4008-980A-35DC40869287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3550493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AA4CF-FE3D-4154-81D0-998AC265379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9588700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57B5C-4882-4744-B41A-5A3D5DEA2E8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4565971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D01B7-CABA-40B0-A7AD-1D635993E52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44808395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C7D52A5-65F9-4E96-89C4-AB7C7D29A2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869C27-4E68-476F-AFFB-DC27DF6F043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687E0BC-C4B7-4224-9689-7F8A6FE7B8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1A75A7FF-AF0E-453D-9439-BFA9551DCE1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b="1">
                <a:latin typeface="Bookman Old Style" panose="02050604050505020204" pitchFamily="18" charset="0"/>
              </a:rPr>
              <a:t>Retorika</a:t>
            </a:r>
            <a:br>
              <a:rPr lang="hu-HU" altLang="hu-HU" b="1">
                <a:latin typeface="Bookman Old Style" panose="02050604050505020204" pitchFamily="18" charset="0"/>
              </a:rPr>
            </a:br>
            <a:br>
              <a:rPr lang="hu-HU" altLang="hu-HU" b="1">
                <a:latin typeface="Bookman Old Style" panose="02050604050505020204" pitchFamily="18" charset="0"/>
              </a:rPr>
            </a:br>
            <a:r>
              <a:rPr lang="hu-HU" altLang="hu-HU" i="1">
                <a:latin typeface="Bookman Old Style" panose="02050604050505020204" pitchFamily="18" charset="0"/>
              </a:rPr>
              <a:t>A szónoklás művészete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hu-HU" altLang="hu-HU" sz="3200" b="1">
                <a:latin typeface="Bookman Old Style" panose="02050604050505020204" pitchFamily="18" charset="0"/>
              </a:rPr>
              <a:t>4) A szónok</a:t>
            </a:r>
          </a:p>
        </p:txBody>
      </p:sp>
      <p:sp>
        <p:nvSpPr>
          <p:cNvPr id="11267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/>
              <a:t>tulajdonságai: </a:t>
            </a:r>
          </a:p>
          <a:p>
            <a:pPr lvl="1"/>
            <a:r>
              <a:rPr lang="hu-HU" altLang="hu-HU"/>
              <a:t>hitelesség</a:t>
            </a:r>
          </a:p>
          <a:p>
            <a:pPr lvl="1"/>
            <a:r>
              <a:rPr lang="hu-HU" altLang="hu-HU"/>
              <a:t>találékonyság</a:t>
            </a:r>
          </a:p>
          <a:p>
            <a:pPr lvl="1"/>
            <a:r>
              <a:rPr lang="hu-HU" altLang="hu-HU"/>
              <a:t>szerkesztőkészség</a:t>
            </a:r>
          </a:p>
          <a:p>
            <a:pPr lvl="1"/>
            <a:r>
              <a:rPr lang="hu-HU" altLang="hu-HU"/>
              <a:t>stílusérzék</a:t>
            </a:r>
          </a:p>
          <a:p>
            <a:pPr lvl="1"/>
            <a:r>
              <a:rPr lang="hu-HU" altLang="hu-HU"/>
              <a:t>előadókészség</a:t>
            </a:r>
          </a:p>
          <a:p>
            <a:pPr lvl="1"/>
            <a:r>
              <a:rPr lang="hu-HU" altLang="hu-HU"/>
              <a:t>empátia</a:t>
            </a:r>
          </a:p>
          <a:p>
            <a:pPr lvl="1"/>
            <a:r>
              <a:rPr lang="hu-HU" altLang="hu-HU"/>
              <a:t>figyelem megosztása (saját mondanivalóra + közönség reakcióira)</a:t>
            </a:r>
          </a:p>
          <a:p>
            <a:pPr lvl="1"/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D753D609-2D22-443C-BACC-C00D0E39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250"/>
            <a:ext cx="8291264" cy="5649913"/>
          </a:xfrm>
        </p:spPr>
        <p:txBody>
          <a:bodyPr/>
          <a:lstStyle/>
          <a:p>
            <a:pPr>
              <a:defRPr/>
            </a:pPr>
            <a:r>
              <a:rPr lang="hu-HU" altLang="hu-HU" sz="2800" dirty="0"/>
              <a:t>a jó szónok ismérvei (</a:t>
            </a:r>
            <a:r>
              <a:rPr lang="hu-HU" altLang="hu-HU" sz="2800" i="1" dirty="0"/>
              <a:t>Platón</a:t>
            </a:r>
            <a:r>
              <a:rPr lang="hu-HU" altLang="hu-HU" sz="2800" dirty="0"/>
              <a:t>):</a:t>
            </a:r>
          </a:p>
          <a:p>
            <a:pPr lvl="1">
              <a:defRPr/>
            </a:pPr>
            <a:r>
              <a:rPr lang="hu-HU" altLang="hu-HU" sz="2400" dirty="0"/>
              <a:t>igazság ismerete </a:t>
            </a:r>
            <a:r>
              <a:rPr lang="hu-HU" altLang="hu-HU" sz="2400" i="1" dirty="0"/>
              <a:t>(„</a:t>
            </a:r>
            <a:r>
              <a:rPr lang="hu-HU" sz="2400" i="1" dirty="0"/>
              <a:t>aki jó szónokká akar válni, igazságosnak kell lennie, s tudnia kell, mi az igazság”)</a:t>
            </a:r>
            <a:endParaRPr lang="hu-HU" altLang="hu-HU" sz="2400" i="1" dirty="0"/>
          </a:p>
          <a:p>
            <a:pPr lvl="1">
              <a:defRPr/>
            </a:pPr>
            <a:r>
              <a:rPr lang="hu-HU" altLang="hu-HU" sz="2400" dirty="0"/>
              <a:t>a dolgok egyben látása</a:t>
            </a:r>
          </a:p>
          <a:p>
            <a:pPr lvl="1">
              <a:defRPr/>
            </a:pPr>
            <a:r>
              <a:rPr lang="hu-HU" altLang="hu-HU" sz="2400" dirty="0"/>
              <a:t>tehetség és gyakorlás</a:t>
            </a:r>
          </a:p>
          <a:p>
            <a:pPr lvl="1">
              <a:defRPr/>
            </a:pPr>
            <a:r>
              <a:rPr lang="hu-HU" altLang="hu-HU" sz="2400" dirty="0"/>
              <a:t>az emberi lélek ismerete </a:t>
            </a:r>
          </a:p>
          <a:p>
            <a:pPr>
              <a:defRPr/>
            </a:pPr>
            <a:r>
              <a:rPr lang="hu-HU" altLang="hu-HU" sz="2800" dirty="0"/>
              <a:t>a szónok célja: a hallgatóságot megnyerni, meggyőzni, cselekvésre ösztönözni</a:t>
            </a:r>
          </a:p>
          <a:p>
            <a:pPr>
              <a:defRPr/>
            </a:pPr>
            <a:r>
              <a:rPr lang="hu-HU" altLang="hu-HU" sz="2800" dirty="0"/>
              <a:t>hármas feladat (</a:t>
            </a:r>
            <a:r>
              <a:rPr lang="hu-HU" altLang="hu-HU" sz="2800" i="1" dirty="0"/>
              <a:t>Cicero</a:t>
            </a:r>
            <a:r>
              <a:rPr lang="hu-HU" altLang="hu-HU" sz="2800" dirty="0"/>
              <a:t>): tanítás, gyönyörködtetés, megindítás (érzelmekre hatás)</a:t>
            </a:r>
          </a:p>
          <a:p>
            <a:pPr>
              <a:defRPr/>
            </a:pPr>
            <a:r>
              <a:rPr lang="hu-HU" altLang="hu-HU" sz="2800" dirty="0"/>
              <a:t>a szónoklat sikere függ (</a:t>
            </a:r>
            <a:r>
              <a:rPr lang="hu-HU" altLang="hu-HU" sz="2800" i="1" dirty="0"/>
              <a:t>Arisztotelész</a:t>
            </a:r>
            <a:r>
              <a:rPr lang="hu-HU" altLang="hu-HU" sz="2800" dirty="0"/>
              <a:t>): a szónok erkölcsi tartásától (ethosz, érzelmekre hatni tudásától (</a:t>
            </a:r>
            <a:r>
              <a:rPr lang="hu-HU" altLang="hu-HU" sz="2800" dirty="0" err="1"/>
              <a:t>pathosz</a:t>
            </a:r>
            <a:r>
              <a:rPr lang="hu-HU" altLang="hu-HU" sz="2800" dirty="0"/>
              <a:t>), bölcsességétől (logosz)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5) A szónoki beszéd fajtái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D6FE7-682A-4F8E-86DB-48350D98D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u-HU" dirty="0"/>
              <a:t>ókori felosztás:</a:t>
            </a:r>
          </a:p>
          <a:p>
            <a:pPr marL="0" indent="0">
              <a:buFontTx/>
              <a:buNone/>
              <a:defRPr/>
            </a:pPr>
            <a:r>
              <a:rPr lang="hu-HU" dirty="0"/>
              <a:t>	a) </a:t>
            </a:r>
            <a:r>
              <a:rPr lang="hu-HU" b="1" dirty="0"/>
              <a:t>tanácsadó (politikai)</a:t>
            </a:r>
            <a:endParaRPr lang="hu-HU" dirty="0"/>
          </a:p>
          <a:p>
            <a:pPr marL="0" indent="0">
              <a:buFontTx/>
              <a:buNone/>
              <a:defRPr/>
            </a:pPr>
            <a:r>
              <a:rPr lang="hu-HU" dirty="0"/>
              <a:t>	b) </a:t>
            </a:r>
            <a:r>
              <a:rPr lang="hu-HU" b="1" dirty="0"/>
              <a:t>törvényszéki (jogi)</a:t>
            </a:r>
            <a:endParaRPr lang="hu-HU" dirty="0"/>
          </a:p>
          <a:p>
            <a:pPr marL="0" indent="0">
              <a:buFontTx/>
              <a:buNone/>
              <a:defRPr/>
            </a:pPr>
            <a:r>
              <a:rPr lang="hu-HU" dirty="0"/>
              <a:t>	c) </a:t>
            </a:r>
            <a:r>
              <a:rPr lang="hu-HU" b="1" dirty="0"/>
              <a:t>alkalmi (ünnepi) / bemutató</a:t>
            </a:r>
            <a:r>
              <a:rPr lang="hu-HU" dirty="0"/>
              <a:t> beszéd</a:t>
            </a:r>
          </a:p>
          <a:p>
            <a:pPr>
              <a:defRPr/>
            </a:pPr>
            <a:endParaRPr lang="hu-HU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dirty="0">
                <a:latin typeface="Bookman Old Style" panose="02050604050505020204" pitchFamily="18" charset="0"/>
              </a:rPr>
              <a:t>6) A beszéd megalkotásának lépései</a:t>
            </a:r>
          </a:p>
        </p:txBody>
      </p:sp>
      <p:sp>
        <p:nvSpPr>
          <p:cNvPr id="14339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altLang="hu-HU" sz="2800" dirty="0"/>
              <a:t>témaválasztás, feltalálás (</a:t>
            </a:r>
            <a:r>
              <a:rPr lang="hu-HU" altLang="hu-HU" sz="2800" dirty="0" err="1"/>
              <a:t>inventio</a:t>
            </a:r>
            <a:r>
              <a:rPr lang="hu-HU" altLang="hu-HU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/>
              <a:t>elrendezés (</a:t>
            </a:r>
            <a:r>
              <a:rPr lang="hu-HU" altLang="hu-HU" sz="2800" dirty="0" err="1"/>
              <a:t>dispositio</a:t>
            </a:r>
            <a:r>
              <a:rPr lang="hu-HU" altLang="hu-HU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/>
              <a:t>megfogalmazás, kifejezés (</a:t>
            </a:r>
            <a:r>
              <a:rPr lang="hu-HU" altLang="hu-HU" sz="2800" dirty="0" err="1"/>
              <a:t>elocutio</a:t>
            </a:r>
            <a:r>
              <a:rPr lang="hu-HU" altLang="hu-HU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/>
              <a:t>megtanulás (</a:t>
            </a:r>
            <a:r>
              <a:rPr lang="hu-HU" altLang="hu-HU" sz="2800" dirty="0" err="1"/>
              <a:t>memoria</a:t>
            </a:r>
            <a:r>
              <a:rPr lang="hu-HU" altLang="hu-HU" sz="28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hu-HU" altLang="hu-HU" sz="2800" dirty="0"/>
              <a:t>előadás (</a:t>
            </a:r>
            <a:r>
              <a:rPr lang="hu-HU" altLang="hu-HU" sz="2800" dirty="0" err="1"/>
              <a:t>pronuntiatio</a:t>
            </a:r>
            <a:r>
              <a:rPr lang="hu-HU" altLang="hu-HU" sz="2800" dirty="0"/>
              <a:t>)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algn="l"/>
            <a:r>
              <a:rPr lang="hu-HU" altLang="hu-HU" sz="3200" b="1" dirty="0">
                <a:latin typeface="Bookman Old Style" panose="02050604050505020204" pitchFamily="18" charset="0"/>
              </a:rPr>
              <a:t>7) A beszéd szerkezeti felépítése</a:t>
            </a:r>
          </a:p>
        </p:txBody>
      </p:sp>
      <p:sp>
        <p:nvSpPr>
          <p:cNvPr id="15363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507413" cy="4713288"/>
          </a:xfrm>
        </p:spPr>
        <p:txBody>
          <a:bodyPr/>
          <a:lstStyle/>
          <a:p>
            <a:pPr marL="514350" indent="-514350">
              <a:buFontTx/>
              <a:buAutoNum type="alphaLcParenR"/>
              <a:defRPr/>
            </a:pPr>
            <a:r>
              <a:rPr lang="hu-HU" altLang="hu-HU" sz="2800" dirty="0"/>
              <a:t>bevezetés (</a:t>
            </a:r>
            <a:r>
              <a:rPr lang="hu-HU" altLang="hu-HU" sz="2800" i="1" dirty="0" err="1"/>
              <a:t>principium</a:t>
            </a:r>
            <a:r>
              <a:rPr lang="hu-HU" altLang="hu-HU" sz="2800" i="1" dirty="0"/>
              <a:t> / </a:t>
            </a:r>
            <a:r>
              <a:rPr lang="hu-HU" altLang="hu-HU" sz="2800" i="1" dirty="0" err="1"/>
              <a:t>exordium</a:t>
            </a:r>
            <a:r>
              <a:rPr lang="hu-HU" altLang="hu-HU" sz="2800" dirty="0"/>
              <a:t>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hu-HU" altLang="hu-HU" sz="2400" dirty="0"/>
              <a:t>figyelemfelkeltés, jóindulat megnyerése, témafelvezetés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800" dirty="0"/>
              <a:t>elbeszélés (</a:t>
            </a:r>
            <a:r>
              <a:rPr lang="hu-HU" altLang="hu-HU" sz="2800" i="1" dirty="0" err="1"/>
              <a:t>narratio</a:t>
            </a:r>
            <a:r>
              <a:rPr lang="hu-HU" altLang="hu-HU" sz="2800" dirty="0"/>
              <a:t>)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800" dirty="0"/>
              <a:t>kitérés (</a:t>
            </a:r>
            <a:r>
              <a:rPr lang="hu-HU" altLang="hu-HU" sz="2800" i="1" dirty="0" err="1"/>
              <a:t>egressus</a:t>
            </a:r>
            <a:r>
              <a:rPr lang="hu-HU" altLang="hu-HU" sz="2800" i="1" dirty="0"/>
              <a:t> </a:t>
            </a:r>
            <a:r>
              <a:rPr lang="hu-HU" altLang="hu-HU" sz="2800" dirty="0"/>
              <a:t>/</a:t>
            </a:r>
            <a:r>
              <a:rPr lang="hu-HU" altLang="hu-HU" sz="2800" i="1" dirty="0"/>
              <a:t> </a:t>
            </a:r>
            <a:r>
              <a:rPr lang="hu-HU" altLang="hu-HU" sz="2800" i="1" dirty="0" err="1"/>
              <a:t>digressio</a:t>
            </a:r>
            <a:r>
              <a:rPr lang="hu-HU" altLang="hu-HU" sz="2800" dirty="0"/>
              <a:t>)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800" dirty="0"/>
              <a:t>témamegjelölés (</a:t>
            </a:r>
            <a:r>
              <a:rPr lang="hu-HU" altLang="hu-HU" sz="2800" i="1" dirty="0" err="1"/>
              <a:t>propositio</a:t>
            </a:r>
            <a:r>
              <a:rPr lang="hu-HU" altLang="hu-HU" sz="2800" dirty="0"/>
              <a:t>) 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800" dirty="0"/>
              <a:t>érvelés (</a:t>
            </a:r>
            <a:r>
              <a:rPr lang="hu-HU" altLang="hu-HU" sz="2800" i="1" dirty="0" err="1"/>
              <a:t>argumentatio</a:t>
            </a:r>
            <a:r>
              <a:rPr lang="hu-HU" altLang="hu-HU" sz="2800" dirty="0"/>
              <a:t>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hu-HU" altLang="hu-HU" sz="2400" dirty="0"/>
              <a:t>bizonyítás (</a:t>
            </a:r>
            <a:r>
              <a:rPr lang="hu-HU" altLang="hu-HU" sz="2400" i="1" dirty="0" err="1"/>
              <a:t>confirmatio</a:t>
            </a:r>
            <a:r>
              <a:rPr lang="hu-HU" altLang="hu-HU" sz="2400" dirty="0"/>
              <a:t>)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hu-HU" altLang="hu-HU" sz="2400" dirty="0"/>
              <a:t>cáfolás (</a:t>
            </a:r>
            <a:r>
              <a:rPr lang="hu-HU" altLang="hu-HU" sz="2400" i="1" dirty="0" err="1"/>
              <a:t>confutatio</a:t>
            </a:r>
            <a:r>
              <a:rPr lang="hu-HU" altLang="hu-HU" sz="2400" i="1" dirty="0"/>
              <a:t> </a:t>
            </a:r>
            <a:r>
              <a:rPr lang="hu-HU" altLang="hu-HU" sz="2400" dirty="0"/>
              <a:t>/</a:t>
            </a:r>
            <a:r>
              <a:rPr lang="hu-HU" altLang="hu-HU" sz="2400" i="1" dirty="0"/>
              <a:t> </a:t>
            </a:r>
            <a:r>
              <a:rPr lang="hu-HU" altLang="hu-HU" sz="2400" i="1" dirty="0" err="1"/>
              <a:t>refutatio</a:t>
            </a:r>
            <a:r>
              <a:rPr lang="hu-HU" altLang="hu-HU" sz="2400" dirty="0"/>
              <a:t>)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800" dirty="0"/>
              <a:t>befejezés (</a:t>
            </a:r>
            <a:r>
              <a:rPr lang="hu-HU" altLang="hu-HU" sz="2800" i="1" dirty="0" err="1"/>
              <a:t>conclusio</a:t>
            </a:r>
            <a:r>
              <a:rPr lang="hu-HU" altLang="hu-HU" sz="2800" i="1" dirty="0"/>
              <a:t> </a:t>
            </a:r>
            <a:r>
              <a:rPr lang="hu-HU" altLang="hu-HU" sz="2800" dirty="0"/>
              <a:t>/</a:t>
            </a:r>
            <a:r>
              <a:rPr lang="hu-HU" altLang="hu-HU" sz="2800" i="1" dirty="0"/>
              <a:t> </a:t>
            </a:r>
            <a:r>
              <a:rPr lang="hu-HU" altLang="hu-HU" sz="2800" i="1" dirty="0" err="1"/>
              <a:t>peroratio</a:t>
            </a:r>
            <a:r>
              <a:rPr lang="hu-HU" altLang="hu-HU" sz="2800" dirty="0"/>
              <a:t>)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hu-HU" altLang="hu-HU" sz="2400" dirty="0"/>
              <a:t>összegzés, kitekintés, érzelmi zárás</a:t>
            </a:r>
          </a:p>
          <a:p>
            <a:pPr marL="457200" lvl="1" indent="0">
              <a:buFontTx/>
              <a:buNone/>
              <a:defRPr/>
            </a:pPr>
            <a:endParaRPr lang="hu-HU" altLang="hu-HU" sz="2400" dirty="0"/>
          </a:p>
          <a:p>
            <a:pPr marL="457200" lvl="1" indent="0">
              <a:buFontTx/>
              <a:buNone/>
              <a:defRPr/>
            </a:pPr>
            <a:endParaRPr lang="hu-HU" altLang="hu-HU" sz="24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algn="l"/>
            <a:r>
              <a:rPr lang="hu-HU" altLang="hu-HU" sz="2800" b="1" i="1">
                <a:latin typeface="Bookman Old Style" panose="02050604050505020204" pitchFamily="18" charset="0"/>
              </a:rPr>
              <a:t>Minden héten háború </a:t>
            </a:r>
            <a:r>
              <a:rPr lang="hu-HU" altLang="hu-HU" sz="2800">
                <a:latin typeface="Bookman Old Style" panose="02050604050505020204" pitchFamily="18" charset="0"/>
              </a:rPr>
              <a:t>(Al Pacino)</a:t>
            </a:r>
            <a:endParaRPr lang="hu-HU" altLang="hu-HU" sz="2800" b="1" i="1">
              <a:latin typeface="Bookman Old Style" panose="020506040505050202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marL="514350" indent="-514350">
              <a:buFontTx/>
              <a:buAutoNum type="alphaLcParenR"/>
              <a:defRPr/>
            </a:pPr>
            <a:r>
              <a:rPr lang="hu-HU" altLang="hu-HU" sz="2400" dirty="0"/>
              <a:t>bevezetés: bizonytalanság toposza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„nem is tudom, mit mondjak nektek”</a:t>
            </a:r>
            <a:r>
              <a:rPr lang="hu-HU" altLang="hu-HU" sz="2200" dirty="0"/>
              <a:t>)</a:t>
            </a:r>
            <a:r>
              <a:rPr lang="hu-HU" altLang="hu-HU" sz="2400" dirty="0"/>
              <a:t> + téma jelentősége </a:t>
            </a:r>
            <a:r>
              <a:rPr lang="hu-HU" altLang="hu-HU" sz="2200" i="1" dirty="0"/>
              <a:t>(„életetek csatáját kell megvívnotok, itt dől el minden”</a:t>
            </a:r>
            <a:r>
              <a:rPr lang="hu-HU" altLang="hu-HU" sz="2200" dirty="0"/>
              <a:t>)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400" dirty="0"/>
              <a:t>elbeszélés: alternatívák </a:t>
            </a:r>
            <a:r>
              <a:rPr lang="hu-HU" altLang="hu-HU" sz="2200" dirty="0"/>
              <a:t>(</a:t>
            </a:r>
            <a:r>
              <a:rPr lang="hu-HU" altLang="hu-HU" sz="2200" i="1" dirty="0"/>
              <a:t>ha sikerül: megmaradunk mint csapat – ha nem: végünk”</a:t>
            </a:r>
            <a:r>
              <a:rPr lang="hu-HU" altLang="hu-HU" sz="2200" dirty="0"/>
              <a:t>)</a:t>
            </a:r>
            <a:r>
              <a:rPr lang="hu-HU" altLang="hu-HU" sz="2400" dirty="0"/>
              <a:t>, helyzetleírás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„ez itt a pokol”</a:t>
            </a:r>
            <a:r>
              <a:rPr lang="hu-HU" altLang="hu-HU" sz="2200" dirty="0"/>
              <a:t>)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400" dirty="0"/>
              <a:t>kitérés: személyes veszteségek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„én minden létező hibát elkövettem, amit ember elkövethet”</a:t>
            </a:r>
            <a:r>
              <a:rPr lang="hu-HU" altLang="hu-HU" sz="2200" dirty="0"/>
              <a:t>)</a:t>
            </a:r>
            <a:endParaRPr lang="hu-HU" altLang="hu-HU" sz="2200" i="1" dirty="0"/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400" dirty="0"/>
              <a:t>témamegjelölés: a küzdelem igazi tétje, tételmondat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„az élet is lépésekből áll, akár a futball”, „ne eresszétek el a pillanatot”, „győztesek voltatok vagy pedig vesztesek”</a:t>
            </a:r>
            <a:r>
              <a:rPr lang="hu-HU" altLang="hu-HU" sz="2200" dirty="0"/>
              <a:t>)  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400" dirty="0"/>
              <a:t>érvelés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„csekély a hibalehetőség”, „időzítés”, „mindig az győz, aki mindent belead”, „áldozat a csapatért”</a:t>
            </a:r>
            <a:r>
              <a:rPr lang="hu-HU" altLang="hu-HU" sz="2200" dirty="0"/>
              <a:t>)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hu-HU" altLang="hu-HU" sz="2400" dirty="0"/>
              <a:t>befejezés: alternatívák megerősítése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„vagy túléljük egy csapatként – vagy odaveszünk egyénenként”</a:t>
            </a:r>
            <a:r>
              <a:rPr lang="hu-HU" altLang="hu-HU" sz="2200" dirty="0"/>
              <a:t>)</a:t>
            </a:r>
            <a:r>
              <a:rPr lang="hu-HU" altLang="hu-HU" sz="2400" dirty="0"/>
              <a:t>, összegzés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„ez a futball”</a:t>
            </a:r>
            <a:r>
              <a:rPr lang="hu-HU" altLang="hu-HU" sz="2200" dirty="0"/>
              <a:t>)</a:t>
            </a:r>
            <a:r>
              <a:rPr lang="hu-HU" altLang="hu-HU" sz="2400" dirty="0"/>
              <a:t>, szónoki kérdés </a:t>
            </a:r>
            <a:r>
              <a:rPr lang="hu-HU" altLang="hu-HU" sz="2200" dirty="0"/>
              <a:t>(</a:t>
            </a:r>
            <a:r>
              <a:rPr lang="hu-HU" altLang="hu-HU" sz="2200" i="1" dirty="0"/>
              <a:t>„na, melyiket akarjátok?”</a:t>
            </a:r>
            <a:r>
              <a:rPr lang="hu-HU" altLang="hu-HU" sz="2200" dirty="0"/>
              <a:t>)</a:t>
            </a:r>
            <a:r>
              <a:rPr lang="hu-HU" altLang="hu-HU" sz="2200" i="1" dirty="0"/>
              <a:t> </a:t>
            </a:r>
            <a:endParaRPr lang="hu-HU" altLang="hu-HU" sz="2200" dirty="0"/>
          </a:p>
          <a:p>
            <a:pPr>
              <a:defRPr/>
            </a:pPr>
            <a:endParaRPr lang="hu-HU" sz="2400" dirty="0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/>
            <a:r>
              <a:rPr lang="hu-HU" altLang="hu-HU" sz="2800" b="1" i="1">
                <a:latin typeface="Bookman Old Style" panose="02050604050505020204" pitchFamily="18" charset="0"/>
              </a:rPr>
              <a:t>A boldogság</a:t>
            </a:r>
            <a:r>
              <a:rPr lang="hu-HU" altLang="hu-HU" sz="2800">
                <a:latin typeface="Bookman Old Style" panose="02050604050505020204" pitchFamily="18" charset="0"/>
              </a:rPr>
              <a:t> (Bárdy Péter)</a:t>
            </a:r>
            <a:endParaRPr lang="hu-HU" altLang="hu-HU" sz="2800" b="1" i="1">
              <a:latin typeface="Bookman Old Style" panose="02050604050505020204" pitchFamily="18" charset="0"/>
            </a:endParaRPr>
          </a:p>
        </p:txBody>
      </p:sp>
      <p:sp>
        <p:nvSpPr>
          <p:cNvPr id="17411" name="Tartalom helye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r>
              <a:rPr lang="hu-HU" altLang="hu-HU" sz="2400" i="1"/>
              <a:t>bevezetés</a:t>
            </a:r>
            <a:r>
              <a:rPr lang="hu-HU" altLang="hu-HU" sz="2400"/>
              <a:t>: kérdésfelvetés, források (internet, Kosztolányi – </a:t>
            </a:r>
            <a:r>
              <a:rPr lang="hu-HU" altLang="hu-HU" sz="2400" i="1"/>
              <a:t>elbeszélés</a:t>
            </a:r>
            <a:r>
              <a:rPr lang="hu-HU" altLang="hu-HU" sz="2400"/>
              <a:t>)</a:t>
            </a:r>
          </a:p>
          <a:p>
            <a:r>
              <a:rPr lang="hu-HU" altLang="hu-HU" sz="2400" i="1"/>
              <a:t>kitérés</a:t>
            </a:r>
            <a:r>
              <a:rPr lang="hu-HU" altLang="hu-HU" sz="2400"/>
              <a:t>: személyes vágyak (építész, művész, sportoló, tudós) és valóság (túl sok munka)</a:t>
            </a:r>
          </a:p>
          <a:p>
            <a:r>
              <a:rPr lang="hu-HU" altLang="hu-HU" sz="2400" i="1"/>
              <a:t>témamegjelölés</a:t>
            </a:r>
            <a:r>
              <a:rPr lang="hu-HU" altLang="hu-HU" sz="2400"/>
              <a:t>: </a:t>
            </a:r>
            <a:r>
              <a:rPr lang="hu-HU" altLang="hu-HU" sz="2000"/>
              <a:t>„Életed végén, a halálos ágyadon nem arra fogsz emlékezni, hogy milyen nagyszerű projektekben vettél részt, hanem arra, hogy kik vettek körbe, kik voltak a szeretteid, és milyen kapcsolatod volt velük.”</a:t>
            </a:r>
          </a:p>
          <a:p>
            <a:r>
              <a:rPr lang="hu-HU" altLang="hu-HU" sz="2400" i="1"/>
              <a:t>érvelés</a:t>
            </a:r>
            <a:r>
              <a:rPr lang="hu-HU" altLang="hu-HU" sz="2400"/>
              <a:t>: boldogságkutatás </a:t>
            </a:r>
            <a:r>
              <a:rPr lang="hu-HU" altLang="hu-HU" sz="240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u-HU" altLang="hu-HU" sz="2400"/>
              <a:t> a boldogság forrásai:       1. emberi kapcsolatok, 2. aktivitás,  3. az élet apró szépségeinek felismerése, 4. tanulás, 5. ajándékozás</a:t>
            </a:r>
          </a:p>
          <a:p>
            <a:r>
              <a:rPr lang="hu-HU" altLang="hu-HU" sz="2400" i="1"/>
              <a:t>befejezés</a:t>
            </a:r>
            <a:r>
              <a:rPr lang="hu-HU" altLang="hu-HU" sz="2400"/>
              <a:t>: ősi tanítások; egyszerű megérteni, de nehéz betartani; felszólítás az önreflexióra; mesei lezárás </a:t>
            </a:r>
            <a:r>
              <a:rPr lang="hu-HU" altLang="hu-HU" sz="2000"/>
              <a:t>(„Mindannyiunk meséje majd úgy fog végződni, hogy boldogan élt, míg meg nem halt.”)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8) A beszéd stílusa, kifejezésmódja (elocutio)</a:t>
            </a:r>
          </a:p>
        </p:txBody>
      </p:sp>
      <p:sp>
        <p:nvSpPr>
          <p:cNvPr id="18435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hu-HU" altLang="hu-HU" sz="2800" b="1"/>
          </a:p>
          <a:p>
            <a:r>
              <a:rPr lang="hu-HU" altLang="hu-HU" sz="2800" b="1"/>
              <a:t>Arisztotelész</a:t>
            </a:r>
            <a:endParaRPr lang="hu-HU" altLang="hu-HU" sz="2800"/>
          </a:p>
          <a:p>
            <a:pPr lvl="1"/>
            <a:r>
              <a:rPr lang="hu-HU" altLang="hu-HU" sz="2400" i="1"/>
              <a:t>világosság</a:t>
            </a:r>
            <a:r>
              <a:rPr lang="hu-HU" altLang="hu-HU" sz="2400"/>
              <a:t> és </a:t>
            </a:r>
            <a:r>
              <a:rPr lang="hu-HU" altLang="hu-HU" sz="2400" i="1"/>
              <a:t>illőség</a:t>
            </a:r>
            <a:r>
              <a:rPr lang="hu-HU" altLang="hu-HU" sz="2400"/>
              <a:t> követelménye</a:t>
            </a:r>
          </a:p>
          <a:p>
            <a:pPr lvl="1"/>
            <a:r>
              <a:rPr lang="hu-HU" altLang="hu-HU" sz="2400"/>
              <a:t>közhasználatú szavak és idegenszerű nyelvi eszközök helyes használata</a:t>
            </a:r>
          </a:p>
          <a:p>
            <a:pPr lvl="1"/>
            <a:r>
              <a:rPr lang="hu-HU" altLang="hu-HU" sz="2400"/>
              <a:t>metafora (észrevenni a hasonlóságot különböző dolgok között)</a:t>
            </a:r>
          </a:p>
          <a:p>
            <a:pPr lvl="1"/>
            <a:r>
              <a:rPr lang="hu-HU" altLang="hu-HU" sz="2400"/>
              <a:t>a szövegnek legyen ritmusa, tükrözze a valóság mozgalmasságát</a:t>
            </a:r>
          </a:p>
          <a:p>
            <a:pPr lvl="1"/>
            <a:r>
              <a:rPr lang="hu-HU" altLang="hu-HU" sz="2400"/>
              <a:t>beszédfajták szerinti különbségek</a:t>
            </a:r>
          </a:p>
          <a:p>
            <a:endParaRPr lang="hu-HU" altLang="hu-HU"/>
          </a:p>
          <a:p>
            <a:pPr lvl="1"/>
            <a:endParaRPr lang="hu-HU" altLang="hu-HU"/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C266A-F80C-4723-A349-7CA722CDC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>
              <a:defRPr/>
            </a:pPr>
            <a:r>
              <a:rPr lang="hu-HU" sz="2800" b="1" dirty="0"/>
              <a:t>Cornificius</a:t>
            </a:r>
          </a:p>
          <a:p>
            <a:pPr lvl="1">
              <a:defRPr/>
            </a:pPr>
            <a:r>
              <a:rPr lang="hu-HU" sz="2400" dirty="0"/>
              <a:t>3 stílusnem: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hu-HU" dirty="0"/>
              <a:t> fennkölt (de nem dagályos)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hu-HU" dirty="0"/>
              <a:t> közepes (de nem széteső)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hu-HU" dirty="0"/>
              <a:t> egyszerű (de nem száraz)</a:t>
            </a:r>
          </a:p>
          <a:p>
            <a:pPr lvl="1">
              <a:defRPr/>
            </a:pPr>
            <a:endParaRPr lang="hu-HU" sz="2400" dirty="0"/>
          </a:p>
          <a:p>
            <a:pPr lvl="1">
              <a:defRPr/>
            </a:pPr>
            <a:r>
              <a:rPr lang="hu-HU" sz="2400" dirty="0"/>
              <a:t>a tökéletes stílus erényei: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hu-HU" dirty="0"/>
              <a:t> választékosság (</a:t>
            </a:r>
            <a:r>
              <a:rPr lang="hu-HU" i="1" dirty="0"/>
              <a:t>nyelvhelyesség</a:t>
            </a:r>
            <a:r>
              <a:rPr lang="hu-HU" dirty="0"/>
              <a:t> és </a:t>
            </a:r>
            <a:r>
              <a:rPr lang="hu-HU" i="1" dirty="0"/>
              <a:t>világosság</a:t>
            </a:r>
            <a:r>
              <a:rPr lang="hu-HU" dirty="0"/>
              <a:t>)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hu-HU" dirty="0"/>
              <a:t> szerkesztettség (csiszolt szófűzés)</a:t>
            </a:r>
          </a:p>
          <a:p>
            <a:pPr lvl="2">
              <a:buFont typeface="Wingdings" pitchFamily="2" charset="2"/>
              <a:buChar char="Ø"/>
              <a:defRPr/>
            </a:pPr>
            <a:r>
              <a:rPr lang="hu-HU" dirty="0"/>
              <a:t> fenség (</a:t>
            </a:r>
            <a:r>
              <a:rPr lang="hu-HU" i="1" dirty="0"/>
              <a:t>ékesség</a:t>
            </a:r>
            <a:r>
              <a:rPr lang="hu-HU" dirty="0"/>
              <a:t>)</a:t>
            </a:r>
          </a:p>
          <a:p>
            <a:pPr marL="914400" lvl="2" indent="0">
              <a:buFontTx/>
              <a:buNone/>
              <a:defRPr/>
            </a:pPr>
            <a:endParaRPr lang="hu-HU" sz="2800" dirty="0"/>
          </a:p>
          <a:p>
            <a:pPr lvl="2">
              <a:buFont typeface="Wingdings" pitchFamily="2" charset="2"/>
              <a:buChar char="Ø"/>
              <a:defRPr/>
            </a:pPr>
            <a:endParaRPr lang="hu-HU" dirty="0"/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defRPr/>
            </a:pPr>
            <a:r>
              <a:rPr lang="hu-HU" altLang="hu-HU" sz="2800" b="1" dirty="0"/>
              <a:t>Cicero</a:t>
            </a:r>
          </a:p>
          <a:p>
            <a:pPr lvl="1">
              <a:defRPr/>
            </a:pPr>
            <a:r>
              <a:rPr lang="hu-HU" altLang="hu-HU" sz="2400" dirty="0"/>
              <a:t>szónoki feladatok és stílusnemek összekapcsolása: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hu-HU" altLang="hu-HU" dirty="0"/>
              <a:t> egyszerű: tanít, bizonyít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hu-HU" altLang="hu-HU" dirty="0"/>
              <a:t> közepes: gyönyörködtet, megnyer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hu-HU" altLang="hu-HU" dirty="0"/>
              <a:t> fennkölt: megindít, magával ragad</a:t>
            </a:r>
          </a:p>
          <a:p>
            <a:pPr marL="0" indent="0" algn="ctr">
              <a:buFontTx/>
              <a:buNone/>
              <a:defRPr/>
            </a:pPr>
            <a:r>
              <a:rPr lang="hu-HU" sz="2400" i="1" dirty="0"/>
              <a:t>„Mert az ékesen szóló kis ügyekben egyszerűen, nagy ügyekben méltósággal, középszerűekben mértéktartóan képes beszélni.”</a:t>
            </a:r>
          </a:p>
          <a:p>
            <a:pPr marL="0" indent="0" algn="just">
              <a:buFontTx/>
              <a:buNone/>
              <a:defRPr/>
            </a:pPr>
            <a:endParaRPr lang="hu-HU" sz="2000" i="1" dirty="0"/>
          </a:p>
          <a:p>
            <a:pPr>
              <a:defRPr/>
            </a:pPr>
            <a:r>
              <a:rPr lang="hu-HU" altLang="hu-HU" sz="2800" b="1" dirty="0"/>
              <a:t>Quintilianus</a:t>
            </a:r>
            <a:endParaRPr lang="hu-HU" altLang="hu-HU" sz="2400" b="1" dirty="0"/>
          </a:p>
          <a:p>
            <a:pPr lvl="1">
              <a:defRPr/>
            </a:pPr>
            <a:r>
              <a:rPr lang="hu-HU" altLang="hu-HU" sz="2400" dirty="0"/>
              <a:t>stíluseszközök felosztása: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hu-HU" altLang="hu-HU" dirty="0"/>
              <a:t> alakzatok</a:t>
            </a:r>
          </a:p>
          <a:p>
            <a:pPr lvl="2">
              <a:buFont typeface="Wingdings" panose="05000000000000000000" pitchFamily="2" charset="2"/>
              <a:buChar char="Ø"/>
              <a:defRPr/>
            </a:pPr>
            <a:r>
              <a:rPr lang="hu-HU" altLang="hu-HU" dirty="0"/>
              <a:t> szóképek</a:t>
            </a:r>
          </a:p>
          <a:p>
            <a:pPr marL="0" indent="0" algn="ctr">
              <a:buFontTx/>
              <a:buNone/>
              <a:defRPr/>
            </a:pPr>
            <a:r>
              <a:rPr lang="hu-HU" sz="2400" i="1" dirty="0"/>
              <a:t>„Az igazi szépség sohasem választható el a hasznosságtól.”</a:t>
            </a:r>
            <a:endParaRPr lang="hu-HU" altLang="hu-HU" sz="2400" b="1" i="1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1) A retorika fogalma és története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9E862-B039-4C86-A6B2-91270E959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defRPr/>
            </a:pPr>
            <a:r>
              <a:rPr lang="hu-HU" sz="2800" b="1" dirty="0"/>
              <a:t>retorika </a:t>
            </a:r>
            <a:r>
              <a:rPr lang="hu-HU" sz="2800" dirty="0"/>
              <a:t>= szónoklattan, az ékesszólás tudománya, a szónoki beszéd elmélete </a:t>
            </a:r>
          </a:p>
          <a:p>
            <a:pPr>
              <a:defRPr/>
            </a:pPr>
            <a:r>
              <a:rPr lang="hu-HU" sz="2800" b="1" dirty="0"/>
              <a:t>rétor </a:t>
            </a:r>
            <a:r>
              <a:rPr lang="hu-HU" sz="2800" dirty="0"/>
              <a:t>= szónok</a:t>
            </a:r>
          </a:p>
          <a:p>
            <a:pPr>
              <a:defRPr/>
            </a:pPr>
            <a:r>
              <a:rPr lang="hu-HU" sz="2800" dirty="0"/>
              <a:t>retorika bölcsője: ókori </a:t>
            </a:r>
            <a:r>
              <a:rPr lang="hu-HU" sz="2800" b="1" dirty="0"/>
              <a:t>Hellász</a:t>
            </a:r>
          </a:p>
          <a:p>
            <a:pPr lvl="1">
              <a:defRPr/>
            </a:pPr>
            <a:r>
              <a:rPr lang="hu-HU" sz="2400" dirty="0" err="1"/>
              <a:t>szürakuszai</a:t>
            </a:r>
            <a:r>
              <a:rPr lang="hu-HU" sz="2400" dirty="0"/>
              <a:t> perek (Szicília): </a:t>
            </a:r>
            <a:r>
              <a:rPr lang="hu-HU" sz="2400" dirty="0" err="1"/>
              <a:t>Korax</a:t>
            </a:r>
            <a:r>
              <a:rPr lang="hu-HU" sz="2400" dirty="0"/>
              <a:t>, </a:t>
            </a:r>
            <a:r>
              <a:rPr lang="hu-HU" sz="2400" dirty="0" err="1"/>
              <a:t>Empedoklész</a:t>
            </a:r>
            <a:endParaRPr lang="hu-HU" sz="2400" dirty="0"/>
          </a:p>
          <a:p>
            <a:pPr lvl="1">
              <a:defRPr/>
            </a:pPr>
            <a:r>
              <a:rPr lang="hu-HU" sz="2400" dirty="0"/>
              <a:t>szofisták: </a:t>
            </a:r>
            <a:r>
              <a:rPr lang="hu-HU" sz="2400" dirty="0" err="1"/>
              <a:t>Gorgiasz</a:t>
            </a:r>
            <a:r>
              <a:rPr lang="hu-HU" sz="2400" dirty="0"/>
              <a:t>, </a:t>
            </a:r>
            <a:r>
              <a:rPr lang="hu-HU" sz="2400" dirty="0" err="1"/>
              <a:t>Prótagorasz</a:t>
            </a:r>
            <a:endParaRPr lang="hu-HU" sz="2400" dirty="0"/>
          </a:p>
          <a:p>
            <a:pPr lvl="1">
              <a:defRPr/>
            </a:pPr>
            <a:r>
              <a:rPr lang="hu-HU" sz="2400" dirty="0"/>
              <a:t>első retorikai iskola: </a:t>
            </a:r>
            <a:r>
              <a:rPr lang="hu-HU" sz="2400" dirty="0" err="1"/>
              <a:t>Iszokratész</a:t>
            </a:r>
            <a:endParaRPr lang="hu-HU" sz="2400" dirty="0"/>
          </a:p>
          <a:p>
            <a:pPr lvl="1">
              <a:defRPr/>
            </a:pPr>
            <a:r>
              <a:rPr lang="hu-HU" sz="2400" dirty="0"/>
              <a:t>Platón (</a:t>
            </a:r>
            <a:r>
              <a:rPr lang="hu-HU" sz="2400" i="1" dirty="0" err="1"/>
              <a:t>Phaidrosz</a:t>
            </a:r>
            <a:r>
              <a:rPr lang="hu-HU" sz="2400" dirty="0"/>
              <a:t>), Arisztotelész (</a:t>
            </a:r>
            <a:r>
              <a:rPr lang="hu-HU" sz="2400" i="1" dirty="0" err="1"/>
              <a:t>Rétorika</a:t>
            </a:r>
            <a:r>
              <a:rPr lang="hu-HU" sz="2400" dirty="0"/>
              <a:t>)</a:t>
            </a:r>
          </a:p>
          <a:p>
            <a:pPr lvl="1">
              <a:defRPr/>
            </a:pPr>
            <a:r>
              <a:rPr lang="hu-HU" sz="2400" dirty="0"/>
              <a:t>Démoszthenész (</a:t>
            </a:r>
            <a:r>
              <a:rPr lang="hu-HU" sz="2400" i="1" dirty="0" err="1"/>
              <a:t>philippikák</a:t>
            </a:r>
            <a:r>
              <a:rPr lang="hu-HU" sz="2400" dirty="0"/>
              <a:t>)</a:t>
            </a:r>
          </a:p>
          <a:p>
            <a:pPr>
              <a:defRPr/>
            </a:pPr>
            <a:r>
              <a:rPr lang="hu-HU" sz="2800" b="1" dirty="0"/>
              <a:t>Róma</a:t>
            </a:r>
          </a:p>
          <a:p>
            <a:pPr lvl="1">
              <a:defRPr/>
            </a:pPr>
            <a:r>
              <a:rPr lang="hu-HU" sz="2400" dirty="0" err="1"/>
              <a:t>Cornificius</a:t>
            </a:r>
            <a:r>
              <a:rPr lang="hu-HU" sz="2400" dirty="0"/>
              <a:t> (</a:t>
            </a:r>
            <a:r>
              <a:rPr lang="hu-HU" sz="2400" i="1" dirty="0" err="1"/>
              <a:t>Herenniushoz</a:t>
            </a:r>
            <a:r>
              <a:rPr lang="hu-HU" sz="2400" i="1" dirty="0"/>
              <a:t> írt retorika</a:t>
            </a:r>
            <a:r>
              <a:rPr lang="hu-HU" sz="2400" dirty="0"/>
              <a:t>), Cicero (</a:t>
            </a:r>
            <a:r>
              <a:rPr lang="hu-HU" sz="2400" i="1" dirty="0"/>
              <a:t>A szónok</a:t>
            </a:r>
            <a:r>
              <a:rPr lang="hu-HU" sz="2400" dirty="0"/>
              <a:t>), Quintilianus (</a:t>
            </a:r>
            <a:r>
              <a:rPr lang="hu-HU" sz="2400" i="1" dirty="0"/>
              <a:t>Szónoklattan</a:t>
            </a:r>
            <a:r>
              <a:rPr lang="hu-HU" sz="2400" dirty="0"/>
              <a:t>)</a:t>
            </a:r>
          </a:p>
          <a:p>
            <a:pPr>
              <a:defRPr/>
            </a:pPr>
            <a:endParaRPr lang="hu-HU" sz="2800" dirty="0"/>
          </a:p>
          <a:p>
            <a:pPr marL="0" indent="0">
              <a:buFontTx/>
              <a:buNone/>
              <a:defRPr/>
            </a:pPr>
            <a:endParaRPr lang="hu-HU" sz="2800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600" b="1">
                <a:latin typeface="Bookman Old Style" panose="02050604050505020204" pitchFamily="18" charset="0"/>
              </a:rPr>
              <a:t>Az érvelés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A50E2FF-FDC0-4068-AC95-9F4225155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u-HU" sz="2800" b="1" dirty="0"/>
              <a:t>Érv</a:t>
            </a:r>
            <a:r>
              <a:rPr lang="hu-HU" sz="2800" dirty="0"/>
              <a:t> (argumentum) = meggyőződésünk bizonyítására, illetve mások megállapításainak cáfolására felhasznált tény, bizonyíték</a:t>
            </a:r>
          </a:p>
          <a:p>
            <a:pPr>
              <a:defRPr/>
            </a:pPr>
            <a:r>
              <a:rPr lang="hu-HU" sz="2800" b="1" dirty="0"/>
              <a:t>Érvelés</a:t>
            </a:r>
            <a:r>
              <a:rPr lang="hu-HU" sz="2800" dirty="0"/>
              <a:t> (argumentáció) = érvek felhasználása igazunk bizonyítására</a:t>
            </a:r>
          </a:p>
          <a:p>
            <a:pPr marL="0" indent="0">
              <a:buFontTx/>
              <a:buNone/>
              <a:defRPr/>
            </a:pPr>
            <a:endParaRPr lang="hu-HU" sz="2000" u="sng" dirty="0"/>
          </a:p>
          <a:p>
            <a:pPr marL="0" indent="0">
              <a:buFontTx/>
              <a:buNone/>
              <a:defRPr/>
            </a:pPr>
            <a:r>
              <a:rPr lang="hu-HU" sz="2800" u="sng" dirty="0"/>
              <a:t>Az érv felépítése</a:t>
            </a:r>
            <a:endParaRPr lang="hu-HU" sz="2800" dirty="0"/>
          </a:p>
          <a:p>
            <a:pPr>
              <a:defRPr/>
            </a:pPr>
            <a:r>
              <a:rPr lang="hu-HU" sz="2800" dirty="0"/>
              <a:t>a) kifejtett (háromtagú) érv = tétel + bizonyíték + összekötő elem</a:t>
            </a:r>
          </a:p>
          <a:p>
            <a:pPr>
              <a:defRPr/>
            </a:pPr>
            <a:r>
              <a:rPr lang="hu-HU" sz="2800" dirty="0"/>
              <a:t>b) rövidített (kéttagú) érv = tétel + bizonyíték</a:t>
            </a:r>
          </a:p>
          <a:p>
            <a:pPr>
              <a:defRPr/>
            </a:pPr>
            <a:endParaRPr lang="hu-HU" sz="2800" dirty="0"/>
          </a:p>
          <a:p>
            <a:pPr>
              <a:defRPr/>
            </a:pPr>
            <a:endParaRPr lang="hu-HU" sz="2800" dirty="0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artalom helye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hu-HU" altLang="hu-HU" sz="2800" u="sng"/>
              <a:t>Az érvek fajtái</a:t>
            </a:r>
            <a:endParaRPr lang="hu-HU" altLang="hu-HU" sz="2800"/>
          </a:p>
          <a:p>
            <a:pPr marL="0" indent="0">
              <a:buFontTx/>
              <a:buAutoNum type="arabicParenR"/>
            </a:pPr>
            <a:r>
              <a:rPr lang="hu-HU" altLang="hu-HU" sz="2800"/>
              <a:t> definícióból (meghatározásból) levezetett érv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ok-okozati összefüggésből származó érv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körülményekből levezetett érv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összehasonlításon alapuló érv (szemléletesebb)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ellentéten alapuló érv (az ellenkezőjét bizonyítjuk)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általános-egyes elvén alapuló érv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valószínűségen alapuló érv</a:t>
            </a:r>
          </a:p>
          <a:p>
            <a:pPr marL="0" indent="0">
              <a:buFontTx/>
              <a:buAutoNum type="arabicParenR"/>
            </a:pPr>
            <a:r>
              <a:rPr lang="hu-HU" altLang="hu-HU" sz="2800"/>
              <a:t> bizonyítékokból származtatott érv 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24831BCD-A7BE-4034-8AB4-1E25B3AD5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9275"/>
            <a:ext cx="8291513" cy="557688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u-HU" sz="2800" u="sng" dirty="0"/>
              <a:t>Az érvelés módszerei</a:t>
            </a:r>
            <a:endParaRPr lang="hu-HU" sz="2800" dirty="0"/>
          </a:p>
          <a:p>
            <a:pPr>
              <a:defRPr/>
            </a:pPr>
            <a:r>
              <a:rPr lang="hu-HU" sz="2800" b="1" dirty="0"/>
              <a:t>indukció</a:t>
            </a:r>
            <a:r>
              <a:rPr lang="hu-HU" sz="2800" dirty="0"/>
              <a:t>: az egyedi tényekből, jelenségekből kiindulva vonjuk le az általános következtetést</a:t>
            </a:r>
          </a:p>
          <a:p>
            <a:pPr>
              <a:defRPr/>
            </a:pPr>
            <a:r>
              <a:rPr lang="hu-HU" sz="2800" b="1" dirty="0"/>
              <a:t>dedukció</a:t>
            </a:r>
            <a:r>
              <a:rPr lang="hu-HU" sz="2800" dirty="0"/>
              <a:t>: az általános tételből vonunk le következtetéseket az egyedi esetekre vonatkozóan</a:t>
            </a:r>
          </a:p>
          <a:p>
            <a:pPr>
              <a:defRPr/>
            </a:pPr>
            <a:endParaRPr lang="hu-HU" sz="2800" dirty="0"/>
          </a:p>
          <a:p>
            <a:pPr>
              <a:defRPr/>
            </a:pPr>
            <a:r>
              <a:rPr lang="hu-HU" sz="2800" b="1" dirty="0"/>
              <a:t>fokozásos</a:t>
            </a:r>
            <a:r>
              <a:rPr lang="hu-HU" sz="2800" dirty="0"/>
              <a:t> érvelés: gyenge → erős érvek</a:t>
            </a:r>
          </a:p>
          <a:p>
            <a:pPr>
              <a:defRPr/>
            </a:pPr>
            <a:r>
              <a:rPr lang="hu-HU" sz="2800" b="1" dirty="0"/>
              <a:t>lejtéses</a:t>
            </a:r>
            <a:r>
              <a:rPr lang="hu-HU" sz="2800" dirty="0"/>
              <a:t> érvelés: erős → gyenge érvek</a:t>
            </a:r>
          </a:p>
          <a:p>
            <a:pPr marL="0" indent="0">
              <a:buFontTx/>
              <a:buNone/>
              <a:defRPr/>
            </a:pPr>
            <a:r>
              <a:rPr lang="hu-HU" sz="2000" dirty="0"/>
              <a:t> </a:t>
            </a:r>
          </a:p>
          <a:p>
            <a:pPr>
              <a:defRPr/>
            </a:pPr>
            <a:endParaRPr lang="hu-HU" sz="2800" dirty="0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69F61E01-EC18-4E0A-8006-74EEF219B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u-HU" u="sng" dirty="0"/>
              <a:t>A cáfolat</a:t>
            </a:r>
            <a:endParaRPr lang="hu-HU" dirty="0"/>
          </a:p>
          <a:p>
            <a:pPr>
              <a:defRPr/>
            </a:pPr>
            <a:r>
              <a:rPr lang="hu-HU" sz="2800" dirty="0"/>
              <a:t>a másik véleményének megértése, az ellenérvek felsorakoztatása és a cáfolat is az érvelés része</a:t>
            </a:r>
          </a:p>
          <a:p>
            <a:pPr>
              <a:defRPr/>
            </a:pPr>
            <a:r>
              <a:rPr lang="hu-HU" sz="2800" dirty="0"/>
              <a:t>csak az érveket szabad bírálni, nem a személyt </a:t>
            </a:r>
          </a:p>
          <a:p>
            <a:pPr>
              <a:defRPr/>
            </a:pPr>
            <a:r>
              <a:rPr lang="hu-HU" sz="2800" dirty="0"/>
              <a:t>példák hibás érvelésre:</a:t>
            </a:r>
          </a:p>
          <a:p>
            <a:pPr lvl="1">
              <a:defRPr/>
            </a:pPr>
            <a:r>
              <a:rPr lang="hu-HU" sz="2400" dirty="0"/>
              <a:t>megbízhatatlan forrásra hivatkozás</a:t>
            </a:r>
          </a:p>
          <a:p>
            <a:pPr lvl="1">
              <a:defRPr/>
            </a:pPr>
            <a:r>
              <a:rPr lang="hu-HU" sz="2400" dirty="0"/>
              <a:t>önmagába visszatérő érv (tautológia)</a:t>
            </a:r>
          </a:p>
          <a:p>
            <a:pPr lvl="1">
              <a:defRPr/>
            </a:pPr>
            <a:r>
              <a:rPr lang="hu-HU" sz="2400" dirty="0"/>
              <a:t>egyoldalú megközelítés</a:t>
            </a:r>
          </a:p>
          <a:p>
            <a:pPr lvl="1">
              <a:defRPr/>
            </a:pPr>
            <a:r>
              <a:rPr lang="hu-HU" sz="2400" dirty="0"/>
              <a:t>hamis analógia</a:t>
            </a:r>
          </a:p>
          <a:p>
            <a:pPr lvl="1">
              <a:defRPr/>
            </a:pPr>
            <a:r>
              <a:rPr lang="hu-HU" sz="2400" dirty="0"/>
              <a:t>hamis okoskodás (téves ok-okozati kapcsolatok)</a:t>
            </a:r>
          </a:p>
          <a:p>
            <a:pPr lvl="1">
              <a:defRPr/>
            </a:pPr>
            <a:r>
              <a:rPr lang="hu-HU" sz="2400" dirty="0"/>
              <a:t>személyeskedés</a:t>
            </a:r>
            <a:r>
              <a:rPr lang="hu-HU" dirty="0"/>
              <a:t> 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" descr="http://www.myartprints.com/kunst/roman/bust_marcus_fabius_quintilian_h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670300"/>
            <a:ext cx="2286000" cy="3205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2" descr="https://upload.wikimedia.org/wikipedia/commons/thumb/d/da/Plato_Pio-Clemetino_Inv305.jpg/245px-Plato_Pio-Clemetino_Inv3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6350"/>
            <a:ext cx="2146300" cy="326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http://www.biografiasyvidas.com/biografia/p/fotos/platon_aristotel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484313"/>
            <a:ext cx="38100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8" descr="Arisztotelész – Wikipéd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0"/>
            <a:ext cx="2286000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0" descr="Cicero - Sel Yayıncılı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625"/>
            <a:ext cx="2149475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artalom helye 2"/>
          <p:cNvSpPr>
            <a:spLocks noGrp="1" noChangeArrowheads="1"/>
          </p:cNvSpPr>
          <p:nvPr>
            <p:ph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r>
              <a:rPr lang="hu-HU" altLang="hu-HU" sz="2800"/>
              <a:t>középkor: a „hét szabad művészet” egyike</a:t>
            </a:r>
          </a:p>
          <a:p>
            <a:r>
              <a:rPr lang="hu-HU" altLang="hu-HU" sz="2800"/>
              <a:t>reneszánsz: Scaliger</a:t>
            </a:r>
          </a:p>
          <a:p>
            <a:pPr lvl="1"/>
            <a:r>
              <a:rPr lang="hu-HU" altLang="hu-HU" sz="2400"/>
              <a:t>filozófusok: igaz beszéd</a:t>
            </a:r>
          </a:p>
          <a:p>
            <a:pPr lvl="1"/>
            <a:r>
              <a:rPr lang="hu-HU" altLang="hu-HU" sz="2400"/>
              <a:t>színészek: gyönyörködtető beszéd</a:t>
            </a:r>
          </a:p>
          <a:p>
            <a:pPr lvl="1"/>
            <a:r>
              <a:rPr lang="hu-HU" altLang="hu-HU" sz="2400"/>
              <a:t>polgárok: hasznos beszéd  </a:t>
            </a:r>
          </a:p>
          <a:p>
            <a:r>
              <a:rPr lang="hu-HU" altLang="hu-HU" sz="2800"/>
              <a:t>barokk: „kecses” mesterség, mely főleg az érzelmekre hat</a:t>
            </a:r>
          </a:p>
          <a:p>
            <a:r>
              <a:rPr lang="hu-HU" altLang="hu-HU" sz="2800"/>
              <a:t>klasszicizmus: H. Blair (megértés és megértetés); T. Sheridan (előadásmód)</a:t>
            </a:r>
          </a:p>
          <a:p>
            <a:r>
              <a:rPr lang="hu-HU" altLang="hu-HU" sz="2800"/>
              <a:t>romantika: V. Hugo (a szónok megítélésének alapja a nemzethez és hazához való viszonya)</a:t>
            </a:r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2C82D9E-59E3-4290-9A09-C2C65CF91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613"/>
            <a:ext cx="8229600" cy="5289550"/>
          </a:xfrm>
        </p:spPr>
        <p:txBody>
          <a:bodyPr/>
          <a:lstStyle/>
          <a:p>
            <a:pPr>
              <a:defRPr/>
            </a:pPr>
            <a:r>
              <a:rPr lang="hu-HU" sz="2800" dirty="0"/>
              <a:t>20. sz.: J. L. Austin (beszédaktus-elmélet)</a:t>
            </a:r>
          </a:p>
          <a:p>
            <a:pPr>
              <a:defRPr/>
            </a:pPr>
            <a:r>
              <a:rPr lang="hu-HU" sz="2800" dirty="0"/>
              <a:t>napjainkban ismét megnő a jelentősége</a:t>
            </a:r>
          </a:p>
          <a:p>
            <a:pPr>
              <a:defRPr/>
            </a:pPr>
            <a:r>
              <a:rPr lang="hu-HU" sz="2800" dirty="0"/>
              <a:t>modern felfogásban: a hatásos beszéd és írás, a kulturált érvelés, vitatkozás tudománya </a:t>
            </a:r>
          </a:p>
          <a:p>
            <a:pPr>
              <a:defRPr/>
            </a:pPr>
            <a:r>
              <a:rPr lang="hu-HU" sz="2800" dirty="0"/>
              <a:t>a nyilvános megszólalás műfajai</a:t>
            </a:r>
          </a:p>
          <a:p>
            <a:pPr marL="0" indent="0">
              <a:buFontTx/>
              <a:buNone/>
              <a:defRPr/>
            </a:pPr>
            <a:r>
              <a:rPr lang="hu-HU" sz="2800" dirty="0"/>
              <a:t>(értekezés, előadás, beszámoló, ismertetés, felszólalás, hozzászólás, médiaműfajok stb.)</a:t>
            </a:r>
          </a:p>
          <a:p>
            <a:pPr>
              <a:defRPr/>
            </a:pPr>
            <a:endParaRPr lang="hu-HU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ím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2) A magyar retorika története</a:t>
            </a:r>
          </a:p>
        </p:txBody>
      </p:sp>
      <p:sp>
        <p:nvSpPr>
          <p:cNvPr id="7171" name="Tartalom helye 2"/>
          <p:cNvSpPr>
            <a:spLocks noGrp="1" noChangeArrowheads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r>
              <a:rPr lang="hu-HU" altLang="hu-HU" sz="2800" i="1"/>
              <a:t>Halotti beszéd </a:t>
            </a:r>
            <a:r>
              <a:rPr lang="hu-HU" altLang="hu-HU" sz="2800"/>
              <a:t>(1200 k.)</a:t>
            </a:r>
          </a:p>
          <a:p>
            <a:r>
              <a:rPr lang="hu-HU" altLang="hu-HU" sz="2800"/>
              <a:t>prédikációirodalom (15-17. sz.):</a:t>
            </a:r>
          </a:p>
          <a:p>
            <a:pPr lvl="1"/>
            <a:r>
              <a:rPr lang="hu-HU" altLang="hu-HU"/>
              <a:t>Temesvári Pelbárt</a:t>
            </a:r>
          </a:p>
          <a:p>
            <a:pPr lvl="1"/>
            <a:r>
              <a:rPr lang="hu-HU" altLang="hu-HU"/>
              <a:t>Karthauzi Névtelen</a:t>
            </a:r>
          </a:p>
          <a:p>
            <a:pPr lvl="1"/>
            <a:r>
              <a:rPr lang="hu-HU" altLang="hu-HU" b="1"/>
              <a:t>Pázmány Péter</a:t>
            </a:r>
          </a:p>
          <a:p>
            <a:r>
              <a:rPr lang="hu-HU" altLang="hu-HU" sz="2800"/>
              <a:t>debreceni kollégium és pozsonyi líceum szerepe a retorikaoktatásban</a:t>
            </a:r>
          </a:p>
          <a:p>
            <a:r>
              <a:rPr lang="hu-HU" altLang="hu-HU" sz="2800"/>
              <a:t>felvilágosodás kora:</a:t>
            </a:r>
          </a:p>
          <a:p>
            <a:pPr lvl="1"/>
            <a:r>
              <a:rPr lang="hu-HU" altLang="hu-HU"/>
              <a:t>Péczeli József és Szenthe Pál tankönyvei</a:t>
            </a:r>
          </a:p>
          <a:p>
            <a:pPr lvl="1"/>
            <a:r>
              <a:rPr lang="hu-HU" altLang="hu-HU" b="1"/>
              <a:t>Kazinczy Ferenc </a:t>
            </a:r>
            <a:r>
              <a:rPr lang="hu-HU" altLang="hu-HU"/>
              <a:t>és Verseghy Ferenc szerepe</a:t>
            </a:r>
          </a:p>
          <a:p>
            <a:pPr lvl="1"/>
            <a:endParaRPr lang="hu-HU" altLang="hu-HU"/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ED22CEC4-E8BA-48C0-B68D-516BB9E75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defRPr/>
            </a:pPr>
            <a:r>
              <a:rPr lang="hu-HU" sz="2800" dirty="0"/>
              <a:t>reformkori szónoklatok:</a:t>
            </a:r>
          </a:p>
          <a:p>
            <a:pPr lvl="1">
              <a:defRPr/>
            </a:pPr>
            <a:r>
              <a:rPr lang="hu-HU" b="1" dirty="0"/>
              <a:t>Kölcsey Ferenc</a:t>
            </a:r>
          </a:p>
          <a:p>
            <a:pPr lvl="1">
              <a:defRPr/>
            </a:pPr>
            <a:r>
              <a:rPr lang="hu-HU" b="1" dirty="0"/>
              <a:t>Széchenyi István</a:t>
            </a:r>
          </a:p>
          <a:p>
            <a:pPr lvl="1">
              <a:defRPr/>
            </a:pPr>
            <a:r>
              <a:rPr lang="hu-HU" b="1" dirty="0"/>
              <a:t>Kossuth Lajos</a:t>
            </a:r>
          </a:p>
          <a:p>
            <a:pPr>
              <a:defRPr/>
            </a:pPr>
            <a:r>
              <a:rPr lang="hu-HU" sz="2800" dirty="0"/>
              <a:t>1849 utáni változás: prózai művek elmélete</a:t>
            </a:r>
          </a:p>
          <a:p>
            <a:pPr lvl="1">
              <a:defRPr/>
            </a:pPr>
            <a:r>
              <a:rPr lang="hu-HU" b="1" dirty="0"/>
              <a:t>Deák Ferenc </a:t>
            </a:r>
            <a:r>
              <a:rPr lang="hu-HU" dirty="0"/>
              <a:t>beszédei</a:t>
            </a:r>
          </a:p>
          <a:p>
            <a:pPr>
              <a:defRPr/>
            </a:pPr>
            <a:r>
              <a:rPr lang="hu-HU" sz="2800" dirty="0"/>
              <a:t>20. sz.: beszédtanítás jelentősége ismét nő</a:t>
            </a:r>
          </a:p>
          <a:p>
            <a:pPr lvl="1">
              <a:defRPr/>
            </a:pPr>
            <a:r>
              <a:rPr lang="hu-HU" dirty="0"/>
              <a:t>Gombocz Zoltán</a:t>
            </a:r>
          </a:p>
          <a:p>
            <a:pPr lvl="1">
              <a:defRPr/>
            </a:pPr>
            <a:r>
              <a:rPr lang="hu-HU" dirty="0"/>
              <a:t>Kodály Zoltán</a:t>
            </a:r>
          </a:p>
          <a:p>
            <a:pPr lvl="1">
              <a:defRPr/>
            </a:pPr>
            <a:r>
              <a:rPr lang="hu-HU" dirty="0" err="1"/>
              <a:t>Péchy</a:t>
            </a:r>
            <a:r>
              <a:rPr lang="hu-HU" dirty="0"/>
              <a:t> Blanka</a:t>
            </a:r>
          </a:p>
          <a:p>
            <a:pPr lvl="1">
              <a:defRPr/>
            </a:pPr>
            <a:r>
              <a:rPr lang="hu-HU" dirty="0" err="1"/>
              <a:t>Grétsy</a:t>
            </a:r>
            <a:r>
              <a:rPr lang="hu-HU" dirty="0"/>
              <a:t> László, </a:t>
            </a:r>
            <a:r>
              <a:rPr lang="hu-HU" dirty="0" err="1"/>
              <a:t>Montágh</a:t>
            </a:r>
            <a:r>
              <a:rPr lang="hu-HU" dirty="0"/>
              <a:t> Imre, </a:t>
            </a:r>
            <a:r>
              <a:rPr lang="hu-HU" dirty="0" err="1"/>
              <a:t>Wacha</a:t>
            </a:r>
            <a:r>
              <a:rPr lang="hu-HU" dirty="0"/>
              <a:t> </a:t>
            </a:r>
            <a:r>
              <a:rPr lang="hu-HU" dirty="0" err="1"/>
              <a:t>Imre</a:t>
            </a:r>
            <a:r>
              <a:rPr lang="hu-HU" dirty="0"/>
              <a:t> </a:t>
            </a:r>
          </a:p>
          <a:p>
            <a:pPr marL="457200" lvl="1" indent="0">
              <a:buFontTx/>
              <a:buNone/>
              <a:defRPr/>
            </a:pPr>
            <a:endParaRPr lang="hu-HU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éptalálat a következőre: „kodály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659188"/>
            <a:ext cx="4033838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4" descr="Képtalálat a következőre: „grétsy lászló”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13" y="3659188"/>
            <a:ext cx="19050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6" descr="Képtalálat a következőre: „montágh imre”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484188"/>
            <a:ext cx="3600450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8" descr="Képtalálat a következőre: „péchy blanka”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404813"/>
            <a:ext cx="2117725" cy="281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0" descr="Képtalálat a következőre: „gombocz zoltán”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2113" y="515938"/>
            <a:ext cx="1905000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3) Retorika és kommunikáció</a:t>
            </a:r>
          </a:p>
        </p:txBody>
      </p:sp>
      <p:sp>
        <p:nvSpPr>
          <p:cNvPr id="10243" name="Content Placeholder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/>
              <a:t>kommunikációs funkciók (tájékoztatás, felhívás, érzelemkifejezés, kapcsolatteremtés, -tartás és  -zárás)</a:t>
            </a:r>
          </a:p>
          <a:p>
            <a:r>
              <a:rPr lang="hu-HU" altLang="hu-HU" sz="2800"/>
              <a:t>kommunikációs tényezők (szónok, hallgatóság, retorikai helyzet, valóság)</a:t>
            </a:r>
          </a:p>
          <a:p>
            <a:r>
              <a:rPr lang="hu-HU" altLang="hu-HU" sz="2800"/>
              <a:t>kommunikációs forma: általában közvetlen és egyirányú, de lehet közvetett és kétirányú is</a:t>
            </a:r>
          </a:p>
          <a:p>
            <a:r>
              <a:rPr lang="hu-HU" altLang="hu-HU" sz="2800"/>
              <a:t>függ az adott kommunikációs helyzetben betöltött szereptől (szülő, tanár, politikus stb.)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1234</Words>
  <Application>Microsoft Office PowerPoint</Application>
  <PresentationFormat>Diavetítés a képernyőre (4:3 oldalarány)</PresentationFormat>
  <Paragraphs>167</Paragraphs>
  <Slides>23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8" baseType="lpstr">
      <vt:lpstr>Arial</vt:lpstr>
      <vt:lpstr>Bookman Old Style</vt:lpstr>
      <vt:lpstr>Times New Roman</vt:lpstr>
      <vt:lpstr>Wingdings</vt:lpstr>
      <vt:lpstr>Alapértelmezett terv</vt:lpstr>
      <vt:lpstr>Retorika  A szónoklás művészete</vt:lpstr>
      <vt:lpstr>1) A retorika fogalma és története</vt:lpstr>
      <vt:lpstr>PowerPoint-bemutató</vt:lpstr>
      <vt:lpstr>PowerPoint-bemutató</vt:lpstr>
      <vt:lpstr>PowerPoint-bemutató</vt:lpstr>
      <vt:lpstr>2) A magyar retorika története</vt:lpstr>
      <vt:lpstr>PowerPoint-bemutató</vt:lpstr>
      <vt:lpstr>PowerPoint-bemutató</vt:lpstr>
      <vt:lpstr>3) Retorika és kommunikáció</vt:lpstr>
      <vt:lpstr>4) A szónok</vt:lpstr>
      <vt:lpstr>PowerPoint-bemutató</vt:lpstr>
      <vt:lpstr>5) A szónoki beszéd fajtái</vt:lpstr>
      <vt:lpstr>6) A beszéd megalkotásának lépései</vt:lpstr>
      <vt:lpstr>7) A beszéd szerkezeti felépítése</vt:lpstr>
      <vt:lpstr>Minden héten háború (Al Pacino)</vt:lpstr>
      <vt:lpstr>A boldogság (Bárdy Péter)</vt:lpstr>
      <vt:lpstr>8) A beszéd stílusa, kifejezésmódja (elocutio)</vt:lpstr>
      <vt:lpstr>PowerPoint-bemutató</vt:lpstr>
      <vt:lpstr>PowerPoint-bemutató</vt:lpstr>
      <vt:lpstr>Az érvelés</vt:lpstr>
      <vt:lpstr>PowerPoint-bemutató</vt:lpstr>
      <vt:lpstr>PowerPoint-bemutató</vt:lpstr>
      <vt:lpstr>PowerPoint-bemutató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nyelvi stíluseszközök</dc:title>
  <dc:creator>Barteky</dc:creator>
  <cp:lastModifiedBy>Dani</cp:lastModifiedBy>
  <cp:revision>150</cp:revision>
  <dcterms:created xsi:type="dcterms:W3CDTF">2013-10-09T19:13:33Z</dcterms:created>
  <dcterms:modified xsi:type="dcterms:W3CDTF">2025-06-03T19:34:27Z</dcterms:modified>
</cp:coreProperties>
</file>