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2" r:id="rId8"/>
    <p:sldId id="264" r:id="rId9"/>
    <p:sldId id="263" r:id="rId10"/>
    <p:sldId id="265" r:id="rId11"/>
    <p:sldId id="268" r:id="rId12"/>
    <p:sldId id="260" r:id="rId13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EA4E44-FC9B-79B1-F37C-76955F488F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263669-D515-B7AE-483F-DCD3C503C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005D01-2A78-A4F9-F49C-4D3E16229F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FBBAF-A205-4FDB-8559-0CB8EAE5992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8485231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AF516D-70C9-EFBE-EBDA-86D412E31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4B92B5-3338-B272-0137-799D6302E8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1722CF-501D-EE5A-5AF6-810EA2FDF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F2112-EB53-473A-8D26-901DD67BCFD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1087124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471805-CA76-B90E-55DD-A76ECC4878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CA3D82-0062-0BC9-2059-C481D727C0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CBA25F-8EA7-6774-04FF-23FB33F25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0C21-1290-4DE2-AFC3-E028DE0E763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1235657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53F0327-2696-F4E8-06AA-7501A183C0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97B843-AA98-DADF-FD1C-B7A28FD4AB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DBB2A8-1421-AE89-EA43-B327770951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6E334-33FB-49EB-8E79-5CEC2646D2A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091826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013FD8-A05C-BEA5-A1BC-123AA860CD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613945-1B49-C277-10D6-BE42DE11B0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302611-1ACE-5A25-6D99-CFEC974E4A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8FBEA-ACD1-4EBD-8CCB-8BA6F7D517C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8256568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1CE478-4513-88B9-B385-49CD18FC63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44D508-AB2B-3E96-8AB7-631755E81B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553731-D1F3-7C4C-8A90-02A1208E3F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69C4B-5947-4104-9A82-3D346B1E7FF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1527620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17E51F-6FBE-7749-E2F1-B32244E638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3CBB06-5256-2C0A-818D-DBF48F7A1A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A3143-19EB-A387-8EB7-30DFC7C682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9884E-89C1-4286-88B9-452143A74B0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0142302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174C5E-E956-062A-5518-E0086DF754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7A36B7-5C5D-C0DE-DC07-9FE7E6EFC9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5075DA3-FFC5-6ABE-59E0-A0FF5FA15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17722-FC92-4B82-8DB9-EF0E8F490A2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8663559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8A4F691-39BD-587B-B4DE-03E593FDBC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7F7236-8EBD-B20E-0E1F-82C6B7C4C7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0BB3C4-8E6E-7574-FB5F-07C8025BF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A2325-03FD-4114-B6BA-F9A1D76A091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6252900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477266-0A56-93D6-1E69-F47ECB9824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1322B81-8D07-5A37-79D5-59BDA3C52B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3E20D9-1820-B34F-9EA6-1D347C2EE6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D2D8C-386D-4C55-8FB7-2B9A24B6CD7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1077243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D914C5-DD05-3D63-93D9-F000F85131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68AFCA-AF48-2CDF-16B0-116ADF5261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2E36B2-A94E-58C5-6FD0-30F103F88C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A33E6-BC97-4EF8-8E2D-832C0101D32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97857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F954A9-57C9-F781-22EB-898FD73CF8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0A4832-EEF5-611B-3E7F-4ECDE2F4B9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5C5FF0-B832-E8C2-7537-05D5D3DC4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B1CA6-187C-4565-8C97-B5BC737A6F5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5144650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3EFEA60-94B9-81DC-DD8A-E56BA22EB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AC4AE3-EA3F-BEC4-7D56-7DC754542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483F5B-F042-48CD-9275-33FDF72FF6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CEEF504-EE95-430E-8629-AD71B7295B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E0C55AD-79ED-42E2-8C1C-71C8448EE2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4A986310-F8C9-4218-8475-7E776BBC4630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0E2019E-50AC-2A91-1123-3DD63A61B3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altLang="hu-HU" b="1">
                <a:latin typeface="Bookman Old Style" panose="02050604050505020204" pitchFamily="18" charset="0"/>
              </a:rPr>
              <a:t>A magyar nyelv rétegződése</a:t>
            </a:r>
            <a:br>
              <a:rPr lang="hu-HU" altLang="hu-HU" b="1">
                <a:latin typeface="Bookman Old Style" panose="02050604050505020204" pitchFamily="18" charset="0"/>
              </a:rPr>
            </a:br>
            <a:br>
              <a:rPr lang="hu-HU" altLang="hu-HU" b="1">
                <a:latin typeface="Bookman Old Style" panose="02050604050505020204" pitchFamily="18" charset="0"/>
              </a:rPr>
            </a:br>
            <a:r>
              <a:rPr lang="hu-HU" altLang="hu-HU" i="1">
                <a:latin typeface="Bookman Old Style" panose="02050604050505020204" pitchFamily="18" charset="0"/>
              </a:rPr>
              <a:t>A főbb nyelvváltozatok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>
            <a:extLst>
              <a:ext uri="{FF2B5EF4-FFF2-40B4-BE49-F238E27FC236}">
                <a16:creationId xmlns:a16="http://schemas.microsoft.com/office/drawing/2014/main" id="{AE7B33F8-289C-A526-DE4D-8AD4441CE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>
                <a:latin typeface="Bookman Old Style" panose="02050604050505020204" pitchFamily="18" charset="0"/>
              </a:rPr>
              <a:t>Hanganyag</a:t>
            </a:r>
          </a:p>
        </p:txBody>
      </p:sp>
      <p:sp>
        <p:nvSpPr>
          <p:cNvPr id="9219" name="Tartalom helye 2">
            <a:extLst>
              <a:ext uri="{FF2B5EF4-FFF2-40B4-BE49-F238E27FC236}">
                <a16:creationId xmlns:a16="http://schemas.microsoft.com/office/drawing/2014/main" id="{EB31A6AF-AFE9-652B-D1D0-E557471AB7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800" i="1"/>
              <a:t>Milyen szórakozási lehetőségek voltak az adatközlő fiatalkorában?</a:t>
            </a:r>
          </a:p>
          <a:p>
            <a:r>
              <a:rPr lang="hu-HU" altLang="hu-HU" sz="2800" i="1"/>
              <a:t>Milyen – köznyelvitől eltérő – alaktani sajátosságok figyelhetőek meg?</a:t>
            </a:r>
          </a:p>
          <a:p>
            <a:r>
              <a:rPr lang="hu-HU" altLang="hu-HU" sz="2800" i="1"/>
              <a:t>Mely tájszavak hangzanak el, és mi lehet a jelentésük?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8" name="Picture 44" descr="ÉRTÉKEINK ~~~~~~~~~~ VITNYÉDI CSIPKEHARISNYA Vitnyéd Magyarország  északnyugati részén, Győr–Moson-Sopron megyében, Kapuvártól 4 km-re  található település. A csipkeharisnya a vitnyédi népviselet értékes és  elmaradhatatlan tartozéka. Ez a típusú harisnya ...">
            <a:extLst>
              <a:ext uri="{FF2B5EF4-FFF2-40B4-BE49-F238E27FC236}">
                <a16:creationId xmlns:a16="http://schemas.microsoft.com/office/drawing/2014/main" id="{545D1286-B47D-0AAF-FD9B-6441855DD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b="9054"/>
          <a:stretch>
            <a:fillRect/>
          </a:stretch>
        </p:blipFill>
        <p:spPr bwMode="auto">
          <a:xfrm>
            <a:off x="5407185" y="4405058"/>
            <a:ext cx="164543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B92C658-7AC2-E86B-E1EF-DDBD3DA99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95" y="0"/>
            <a:ext cx="1938910" cy="249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ájbi elölről és hátulról | Digitális melléklet Zakariás Erzsébet &lt;i&gt;Képek  könyve. Táj- és kultúrtörténet képekben&lt;/i&gt; című könyvéhez">
            <a:extLst>
              <a:ext uri="{FF2B5EF4-FFF2-40B4-BE49-F238E27FC236}">
                <a16:creationId xmlns:a16="http://schemas.microsoft.com/office/drawing/2014/main" id="{E7985F0B-1C63-42CE-B82F-5BD496ED6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29"/>
          <a:stretch>
            <a:fillRect/>
          </a:stretch>
        </p:blipFill>
        <p:spPr bwMode="auto">
          <a:xfrm>
            <a:off x="7218247" y="0"/>
            <a:ext cx="1922271" cy="249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endely | Magyar néprajzi lexikon | Kézikönyvtár">
            <a:extLst>
              <a:ext uri="{FF2B5EF4-FFF2-40B4-BE49-F238E27FC236}">
                <a16:creationId xmlns:a16="http://schemas.microsoft.com/office/drawing/2014/main" id="{AC6AFBFA-BB05-2788-75D7-F37173D5D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790" y="2617989"/>
            <a:ext cx="2025667" cy="23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 suba története, készítése, fajtái A suba a cifraszűr mellett a magyar  népviselet „szakrális” öltözéke. A hosszúfürtű magyar juh szőrös bőréből  készül, palástszerű, bokáig ér. A suba öregnek tekintélyt, fiatalnak erőt,  férfiasságot,">
            <a:extLst>
              <a:ext uri="{FF2B5EF4-FFF2-40B4-BE49-F238E27FC236}">
                <a16:creationId xmlns:a16="http://schemas.microsoft.com/office/drawing/2014/main" id="{5D1794A3-DA20-B692-F451-8951B45E8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" b="2862"/>
          <a:stretch>
            <a:fillRect/>
          </a:stretch>
        </p:blipFill>
        <p:spPr bwMode="auto">
          <a:xfrm>
            <a:off x="2708329" y="0"/>
            <a:ext cx="1724025" cy="249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Magyar Néprajzi Lexikon /">
            <a:extLst>
              <a:ext uri="{FF2B5EF4-FFF2-40B4-BE49-F238E27FC236}">
                <a16:creationId xmlns:a16="http://schemas.microsoft.com/office/drawing/2014/main" id="{0A41BA6B-8F40-06BE-C89C-62ED1A5837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15"/>
          <a:stretch>
            <a:fillRect/>
          </a:stretch>
        </p:blipFill>
        <p:spPr bwMode="auto">
          <a:xfrm>
            <a:off x="393295" y="2283656"/>
            <a:ext cx="1816770" cy="230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Szűr :: Bihari Múzeum :: MúzeumDigitár">
            <a:extLst>
              <a:ext uri="{FF2B5EF4-FFF2-40B4-BE49-F238E27FC236}">
                <a16:creationId xmlns:a16="http://schemas.microsoft.com/office/drawing/2014/main" id="{086E3FE2-87C6-9C80-A34A-6800CFD93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784" cy="215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ruszlik - Felvidék - 1868 fotó: Magyar Néprajzi Múzeum">
            <a:extLst>
              <a:ext uri="{FF2B5EF4-FFF2-40B4-BE49-F238E27FC236}">
                <a16:creationId xmlns:a16="http://schemas.microsoft.com/office/drawing/2014/main" id="{3896D21E-EA42-4766-539A-4ADEF2AED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b="4794"/>
          <a:stretch>
            <a:fillRect/>
          </a:stretch>
        </p:blipFill>
        <p:spPr bwMode="auto">
          <a:xfrm>
            <a:off x="2727190" y="2617989"/>
            <a:ext cx="1727216" cy="204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Kalocsai riselt mellény,kötény,ingváll | Vegyélhazait">
            <a:extLst>
              <a:ext uri="{FF2B5EF4-FFF2-40B4-BE49-F238E27FC236}">
                <a16:creationId xmlns:a16="http://schemas.microsoft.com/office/drawing/2014/main" id="{31409EFB-B5A8-8B53-8BC6-A764E08EA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 r="8616" b="21195"/>
          <a:stretch>
            <a:fillRect/>
          </a:stretch>
        </p:blipFill>
        <p:spPr bwMode="auto">
          <a:xfrm>
            <a:off x="2727190" y="4918792"/>
            <a:ext cx="2348866" cy="178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főkötő | Magyar néprajzi lexikon | Kézikönyvtár">
            <a:extLst>
              <a:ext uri="{FF2B5EF4-FFF2-40B4-BE49-F238E27FC236}">
                <a16:creationId xmlns:a16="http://schemas.microsoft.com/office/drawing/2014/main" id="{69C3F347-0C9D-6AA5-F7BD-7E6FEBD0F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94"/>
          <a:stretch>
            <a:fillRect/>
          </a:stretch>
        </p:blipFill>
        <p:spPr bwMode="auto">
          <a:xfrm>
            <a:off x="202387" y="4709203"/>
            <a:ext cx="2198586" cy="215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Csog Jolán — Szőttes">
            <a:extLst>
              <a:ext uri="{FF2B5EF4-FFF2-40B4-BE49-F238E27FC236}">
                <a16:creationId xmlns:a16="http://schemas.microsoft.com/office/drawing/2014/main" id="{99114814-85AF-E8BF-7288-957774B5E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844" y="3471605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65147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E821BF0-A1B0-0519-689D-872BB80ED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hu-HU" altLang="hu-HU" sz="3200" b="1" dirty="0">
                <a:latin typeface="Bookman Old Style" panose="02050604050505020204" pitchFamily="18" charset="0"/>
              </a:rPr>
              <a:t>3) Társadalmi nyelvváltozatok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B1B6B-B871-4219-A3AC-7A6D19856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u-HU" sz="2800" dirty="0"/>
              <a:t>Társadalmi (függőleges) tagolódás szerint: </a:t>
            </a:r>
            <a:r>
              <a:rPr lang="hu-HU" sz="2800" b="1" dirty="0"/>
              <a:t>csoportnyelvek</a:t>
            </a:r>
            <a:r>
              <a:rPr lang="hu-HU" sz="2800" dirty="0"/>
              <a:t> (</a:t>
            </a:r>
            <a:r>
              <a:rPr lang="hu-HU" sz="2800" dirty="0" err="1"/>
              <a:t>szociolektusok</a:t>
            </a:r>
            <a:r>
              <a:rPr lang="hu-HU" sz="2800" dirty="0"/>
              <a:t>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800" b="1" dirty="0"/>
              <a:t>szaknyelvek</a:t>
            </a:r>
            <a:r>
              <a:rPr lang="hu-HU" sz="2800" dirty="0"/>
              <a:t> és </a:t>
            </a:r>
            <a:r>
              <a:rPr lang="hu-HU" sz="2800" b="1" dirty="0"/>
              <a:t>hobbinyelvek</a:t>
            </a:r>
          </a:p>
          <a:p>
            <a:pPr>
              <a:defRPr/>
            </a:pPr>
            <a:r>
              <a:rPr lang="hu-HU" sz="2800" b="1" dirty="0"/>
              <a:t>életkori nyelvváltozatok				   </a:t>
            </a:r>
            <a:r>
              <a:rPr lang="hu-HU" sz="2800" dirty="0"/>
              <a:t>(pl.: gyermeknyelv, diák- és ifjúsági nyelv)</a:t>
            </a:r>
          </a:p>
          <a:p>
            <a:pPr>
              <a:defRPr/>
            </a:pPr>
            <a:r>
              <a:rPr lang="hu-HU" sz="2800" b="1" dirty="0"/>
              <a:t>szleng</a:t>
            </a:r>
            <a:r>
              <a:rPr lang="hu-HU" sz="2800" dirty="0"/>
              <a:t> (régen: argó / tolvajnyelv / jassznyelv)</a:t>
            </a:r>
          </a:p>
          <a:p>
            <a:pPr>
              <a:defRPr/>
            </a:pPr>
            <a:r>
              <a:rPr lang="hu-HU" sz="2800" b="1" dirty="0"/>
              <a:t>familiáris</a:t>
            </a:r>
            <a:r>
              <a:rPr lang="hu-HU" sz="2800" dirty="0"/>
              <a:t> és </a:t>
            </a:r>
            <a:r>
              <a:rPr lang="hu-HU" sz="2800" b="1" dirty="0"/>
              <a:t>egyéni</a:t>
            </a:r>
            <a:r>
              <a:rPr lang="hu-HU" sz="2800" dirty="0"/>
              <a:t> (</a:t>
            </a:r>
            <a:r>
              <a:rPr lang="hu-HU" sz="2800" dirty="0" err="1"/>
              <a:t>idiolektus</a:t>
            </a:r>
            <a:r>
              <a:rPr lang="hu-HU" sz="2800" dirty="0"/>
              <a:t>) nyelvhasználat</a:t>
            </a:r>
          </a:p>
          <a:p>
            <a:pPr marL="0" indent="0">
              <a:buNone/>
              <a:defRPr/>
            </a:pPr>
            <a:r>
              <a:rPr lang="hu-HU" sz="2800" dirty="0"/>
              <a:t>→  főleg szókészletükben különböznek egymástól</a:t>
            </a:r>
            <a:endParaRPr lang="hu-HU" sz="2800" b="1" dirty="0"/>
          </a:p>
          <a:p>
            <a:pPr marL="0" indent="0">
              <a:buFontTx/>
              <a:buNone/>
              <a:defRPr/>
            </a:pPr>
            <a:r>
              <a:rPr lang="hu-HU" sz="2800" dirty="0"/>
              <a:t>→ a nyelvrétegek nem különülnek el mereven, hatnak egymásra, az egyéni nyelvhasználatban összefonódnak</a:t>
            </a:r>
          </a:p>
          <a:p>
            <a:pPr>
              <a:buFont typeface="Arial" pitchFamily="34" charset="0"/>
              <a:buChar char="•"/>
              <a:defRPr/>
            </a:pPr>
            <a:endParaRPr lang="hu-HU" sz="28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E7994E7F-CFF3-27B1-55F7-7BAB4C2E8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>
                <a:latin typeface="Bookman Old Style" panose="02050604050505020204" pitchFamily="18" charset="0"/>
              </a:rPr>
              <a:t>1) Normatív nyelvváltozatok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A17A9-D637-44E9-83FA-1EE2B27F9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hu-HU" sz="2800" dirty="0"/>
              <a:t>19. sz.: egységes nemzeti nyelv kialakulása</a:t>
            </a:r>
          </a:p>
          <a:p>
            <a:pPr>
              <a:defRPr/>
            </a:pPr>
            <a:r>
              <a:rPr lang="hu-HU" sz="2800" b="1" dirty="0"/>
              <a:t>köznyelv, sztenderd </a:t>
            </a:r>
            <a:r>
              <a:rPr lang="hu-HU" sz="2800" dirty="0"/>
              <a:t>(beszélt változat)</a:t>
            </a:r>
          </a:p>
          <a:p>
            <a:pPr>
              <a:defRPr/>
            </a:pPr>
            <a:r>
              <a:rPr lang="hu-HU" sz="2800" b="1" dirty="0"/>
              <a:t>irodalmi nyelv </a:t>
            </a:r>
            <a:r>
              <a:rPr lang="hu-HU" sz="2800" dirty="0"/>
              <a:t>(írott változat)</a:t>
            </a:r>
          </a:p>
          <a:p>
            <a:pPr marL="0" indent="0">
              <a:buFontTx/>
              <a:buNone/>
              <a:defRPr/>
            </a:pPr>
            <a:endParaRPr lang="hu-HU" sz="28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C891F1F-1D02-0B93-3267-D3E3C9A0C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3200" b="1" dirty="0">
                <a:latin typeface="Bookman Old Style" panose="02050604050505020204" pitchFamily="18" charset="0"/>
              </a:rPr>
              <a:t>2) Területi nyelvváltozatok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211D9-381F-4D03-BA96-D96E069C2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hu-HU" sz="2800" dirty="0"/>
              <a:t>Területi megoszlás (vízszintes tagolódás) szerint: </a:t>
            </a:r>
            <a:r>
              <a:rPr lang="hu-HU" sz="2800" b="1" dirty="0"/>
              <a:t>nyelvjárások</a:t>
            </a:r>
            <a:r>
              <a:rPr lang="hu-HU" sz="2800" dirty="0"/>
              <a:t> (dialektusok)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800" dirty="0"/>
              <a:t>a beszélt nyelv helyi változatai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800" dirty="0"/>
              <a:t>nincs írott változatuk, de fonetikus átírással lejegyezhetőek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800" dirty="0"/>
              <a:t>nyelvjárási területek: nyugat-, közép- és dél-dunántúli, déli, tiszai, északi (palóc), északkeleti, mezőségi, székely, moldvai (csángó)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800" dirty="0"/>
              <a:t>a magyar nyelvjárások között viszonylag kis különbségek vannak (hangzókészletben, szókincsben)</a:t>
            </a:r>
            <a:endParaRPr lang="hu-HU" sz="24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id="{50481350-B8E9-DCB6-1636-E6867937F8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r>
              <a:rPr lang="hu-HU" altLang="hu-HU" sz="2800"/>
              <a:t>nyelvjárásszigetek:</a:t>
            </a:r>
          </a:p>
          <a:p>
            <a:pPr marL="971550" lvl="1" indent="-514350">
              <a:buFontTx/>
              <a:buAutoNum type="alphaLcParenR"/>
            </a:pPr>
            <a:r>
              <a:rPr lang="hu-HU" altLang="hu-HU"/>
              <a:t>külső ~: az egy nyelvet beszélők köré idegen nép telepedik, amely elzárja őket a nyelvterület többi részétől (pl.: erdélyi, csángó nyelvjárások)</a:t>
            </a:r>
          </a:p>
          <a:p>
            <a:pPr marL="971550" lvl="1" indent="-514350">
              <a:buFontTx/>
              <a:buAutoNum type="alphaLcParenR"/>
            </a:pPr>
            <a:r>
              <a:rPr lang="hu-HU" altLang="hu-HU"/>
              <a:t>belső ~: a nyelvterületen belül települnek át kisebb csoportok</a:t>
            </a:r>
          </a:p>
          <a:p>
            <a:endParaRPr lang="hu-HU" altLang="hu-HU" sz="1200"/>
          </a:p>
          <a:p>
            <a:r>
              <a:rPr lang="hu-HU" altLang="hu-HU" sz="2800" b="1"/>
              <a:t>izoglossza</a:t>
            </a:r>
            <a:r>
              <a:rPr lang="hu-HU" altLang="hu-HU" sz="2800"/>
              <a:t> (jelenséghatár): egy-egy nyelvjárási jelenség elterjedési köre</a:t>
            </a:r>
          </a:p>
          <a:p>
            <a:endParaRPr lang="hu-HU" altLang="hu-HU" sz="1200"/>
          </a:p>
          <a:p>
            <a:r>
              <a:rPr lang="hu-HU" altLang="hu-HU" sz="2800" b="1"/>
              <a:t>regionális köznyelv</a:t>
            </a:r>
            <a:r>
              <a:rPr lang="hu-HU" altLang="hu-HU" sz="2800"/>
              <a:t>: a köznyelvnek a nyelvjárási viszonyok hatására kialakult helyi változata (pl.: vidéki városokban)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1C51D7-98F5-4649-9A6A-6B45068C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b="1" dirty="0">
                <a:latin typeface="Bookman Old Style" panose="02050604050505020204" pitchFamily="18" charset="0"/>
              </a:rPr>
              <a:t>Hangtani (fonetikai) jelenségek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F36DCB-12E6-5331-715E-A88CB76B3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/>
              <a:t>gazdagabb magánhangzórendszer	 	   pl.: zárt </a:t>
            </a:r>
            <a:r>
              <a:rPr lang="hu-HU" sz="2800" i="1" dirty="0"/>
              <a:t>ë</a:t>
            </a:r>
            <a:r>
              <a:rPr lang="hu-HU" sz="2800" dirty="0"/>
              <a:t>, illabiális </a:t>
            </a:r>
            <a:r>
              <a:rPr lang="hu-HU" sz="2800" i="1" dirty="0"/>
              <a:t>â</a:t>
            </a:r>
          </a:p>
          <a:p>
            <a:r>
              <a:rPr lang="hu-HU" sz="2800" dirty="0"/>
              <a:t>nyitódó / záródó kettőshangzók (diftongusok)  pl.: </a:t>
            </a:r>
            <a:r>
              <a:rPr lang="hu-HU" sz="28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i͜ë</a:t>
            </a:r>
            <a:r>
              <a:rPr lang="hu-HU" sz="2800" dirty="0"/>
              <a:t>, </a:t>
            </a:r>
            <a:r>
              <a:rPr lang="hu-HU" sz="28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o͜u</a:t>
            </a:r>
            <a:endParaRPr lang="hu-HU" sz="2800" dirty="0"/>
          </a:p>
          <a:p>
            <a:r>
              <a:rPr lang="hu-HU" sz="2800" i="1" dirty="0"/>
              <a:t>í</a:t>
            </a:r>
            <a:r>
              <a:rPr lang="hu-HU" sz="2800" dirty="0"/>
              <a:t>-zés, </a:t>
            </a:r>
            <a:r>
              <a:rPr lang="hu-HU" sz="2800" i="1" dirty="0"/>
              <a:t>ö</a:t>
            </a:r>
            <a:r>
              <a:rPr lang="hu-HU" sz="2800" dirty="0"/>
              <a:t>-zés						   pl.: </a:t>
            </a:r>
            <a:r>
              <a:rPr lang="hu-HU" sz="2800" i="1" dirty="0" err="1"/>
              <a:t>szíp</a:t>
            </a:r>
            <a:r>
              <a:rPr lang="hu-HU" sz="2800" dirty="0"/>
              <a:t>, </a:t>
            </a:r>
            <a:r>
              <a:rPr lang="hu-HU" sz="2800" i="1" dirty="0" err="1"/>
              <a:t>embör</a:t>
            </a:r>
            <a:endParaRPr lang="hu-HU" sz="2800" i="1" dirty="0"/>
          </a:p>
          <a:p>
            <a:r>
              <a:rPr lang="hu-HU" sz="2800" i="1" dirty="0" err="1"/>
              <a:t>ly</a:t>
            </a:r>
            <a:r>
              <a:rPr lang="hu-HU" sz="2800" dirty="0" err="1"/>
              <a:t>-ezés</a:t>
            </a:r>
            <a:r>
              <a:rPr lang="hu-HU" sz="2800" dirty="0"/>
              <a:t> / </a:t>
            </a:r>
            <a:r>
              <a:rPr lang="hu-HU" sz="2800" i="1" dirty="0" err="1"/>
              <a:t>ly</a:t>
            </a:r>
            <a:r>
              <a:rPr lang="hu-HU" sz="2800" dirty="0"/>
              <a:t> helyett </a:t>
            </a:r>
            <a:r>
              <a:rPr lang="hu-HU" sz="2800" i="1" dirty="0"/>
              <a:t>l</a:t>
            </a:r>
            <a:r>
              <a:rPr lang="hu-HU" sz="2800" dirty="0"/>
              <a:t>					     pl.: </a:t>
            </a:r>
            <a:r>
              <a:rPr lang="hu-HU" sz="2800" b="0" i="1" dirty="0" err="1">
                <a:solidFill>
                  <a:srgbClr val="202122"/>
                </a:solidFill>
                <a:effectLst/>
              </a:rPr>
              <a:t>fol</a:t>
            </a:r>
            <a:r>
              <a:rPr lang="hu-HU" sz="2800" b="0" i="1" dirty="0">
                <a:solidFill>
                  <a:srgbClr val="202122"/>
                </a:solidFill>
                <a:effectLst/>
              </a:rPr>
              <a:t>(j)ó</a:t>
            </a:r>
            <a:r>
              <a:rPr lang="hu-HU" sz="2800" b="0" dirty="0">
                <a:solidFill>
                  <a:srgbClr val="202122"/>
                </a:solidFill>
                <a:effectLst/>
              </a:rPr>
              <a:t>,</a:t>
            </a:r>
            <a:r>
              <a:rPr lang="hu-HU" sz="2800" b="0" i="1" dirty="0">
                <a:solidFill>
                  <a:srgbClr val="202122"/>
                </a:solidFill>
                <a:effectLst/>
              </a:rPr>
              <a:t> </a:t>
            </a:r>
            <a:r>
              <a:rPr lang="hu-HU" sz="2800" b="0" i="1" dirty="0" err="1">
                <a:solidFill>
                  <a:srgbClr val="202122"/>
                </a:solidFill>
                <a:effectLst/>
              </a:rPr>
              <a:t>folik</a:t>
            </a:r>
            <a:r>
              <a:rPr lang="hu-H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045761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6ED485-A49F-E4B6-372A-235184CE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u-HU" sz="2800" b="1" dirty="0">
                <a:latin typeface="Bookman Old Style" panose="02050604050505020204" pitchFamily="18" charset="0"/>
              </a:rPr>
              <a:t>Alaktani (morfológiai) jelenségek</a:t>
            </a:r>
            <a:endParaRPr lang="hu-HU" sz="2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99AD8B-4D25-BF25-B043-78CB7805C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i="1" dirty="0"/>
              <a:t>-</a:t>
            </a:r>
            <a:r>
              <a:rPr lang="hu-HU" sz="2800" i="1" dirty="0" err="1"/>
              <a:t>nyi</a:t>
            </a:r>
            <a:r>
              <a:rPr lang="hu-HU" sz="2800" dirty="0"/>
              <a:t> / </a:t>
            </a:r>
            <a:r>
              <a:rPr lang="hu-HU" sz="2800" i="1" dirty="0"/>
              <a:t>-</a:t>
            </a:r>
            <a:r>
              <a:rPr lang="hu-HU" sz="2800" i="1" dirty="0" err="1"/>
              <a:t>nya</a:t>
            </a:r>
            <a:r>
              <a:rPr lang="hu-HU" sz="2800" dirty="0"/>
              <a:t> főnévi igenévképző, pl.: </a:t>
            </a:r>
            <a:r>
              <a:rPr lang="hu-HU" sz="2800" i="1" dirty="0"/>
              <a:t>várnyi</a:t>
            </a:r>
            <a:r>
              <a:rPr lang="hu-HU" sz="2800" dirty="0"/>
              <a:t>, </a:t>
            </a:r>
            <a:r>
              <a:rPr lang="hu-HU" sz="2800" i="1" dirty="0" err="1"/>
              <a:t>innya</a:t>
            </a:r>
            <a:endParaRPr lang="hu-HU" sz="2800" i="1" dirty="0"/>
          </a:p>
          <a:p>
            <a:r>
              <a:rPr lang="hu-HU" sz="2800" dirty="0"/>
              <a:t>eltérő igeragozás: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 archaikus </a:t>
            </a:r>
            <a:r>
              <a:rPr lang="hu-HU" i="1" dirty="0"/>
              <a:t>-en</a:t>
            </a:r>
            <a:r>
              <a:rPr lang="hu-HU" dirty="0"/>
              <a:t> rag (E/3. sz.), pl.: </a:t>
            </a:r>
            <a:r>
              <a:rPr lang="hu-HU" i="1" dirty="0" err="1"/>
              <a:t>megyen</a:t>
            </a:r>
            <a:endParaRPr lang="hu-HU" i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 </a:t>
            </a:r>
            <a:r>
              <a:rPr lang="hu-HU" dirty="0" err="1"/>
              <a:t>suksükölés</a:t>
            </a:r>
            <a:r>
              <a:rPr lang="hu-HU" dirty="0"/>
              <a:t> (</a:t>
            </a:r>
            <a:r>
              <a:rPr lang="hu-HU" dirty="0" err="1"/>
              <a:t>kij</a:t>
            </a:r>
            <a:r>
              <a:rPr lang="hu-HU" dirty="0"/>
              <a:t>. mód), pl.: </a:t>
            </a:r>
            <a:r>
              <a:rPr lang="hu-HU" i="1" dirty="0"/>
              <a:t>meglássuk</a:t>
            </a:r>
            <a:r>
              <a:rPr lang="hu-HU" dirty="0"/>
              <a:t> </a:t>
            </a:r>
            <a:endParaRPr lang="hu-HU" i="1" dirty="0"/>
          </a:p>
          <a:p>
            <a:r>
              <a:rPr lang="hu-HU" sz="2800" i="1" dirty="0"/>
              <a:t>-</a:t>
            </a:r>
            <a:r>
              <a:rPr lang="hu-HU" sz="2800" i="1" dirty="0" err="1"/>
              <a:t>val</a:t>
            </a:r>
            <a:r>
              <a:rPr lang="hu-HU" sz="2800" i="1" dirty="0"/>
              <a:t>/-vel</a:t>
            </a:r>
            <a:r>
              <a:rPr lang="hu-HU" sz="2800" dirty="0"/>
              <a:t> nem hasonul, pl.: </a:t>
            </a:r>
            <a:r>
              <a:rPr lang="hu-HU" sz="2800" i="1" dirty="0" err="1"/>
              <a:t>lábval</a:t>
            </a:r>
            <a:endParaRPr lang="hu-HU" sz="2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248496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>
            <a:extLst>
              <a:ext uri="{FF2B5EF4-FFF2-40B4-BE49-F238E27FC236}">
                <a16:creationId xmlns:a16="http://schemas.microsoft.com/office/drawing/2014/main" id="{9125598A-05AE-2619-A152-AEDAB9DD6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2800" b="1" dirty="0" err="1">
                <a:latin typeface="Bookman Old Style" panose="02050604050505020204" pitchFamily="18" charset="0"/>
              </a:rPr>
              <a:t>Szókincsbeli</a:t>
            </a:r>
            <a:r>
              <a:rPr lang="hu-HU" altLang="hu-HU" sz="2800" b="1" dirty="0">
                <a:latin typeface="Bookman Old Style" panose="02050604050505020204" pitchFamily="18" charset="0"/>
              </a:rPr>
              <a:t> (lexikális) sajátosságok</a:t>
            </a:r>
            <a:br>
              <a:rPr lang="hu-HU" altLang="hu-HU" sz="2800" b="1" dirty="0">
                <a:latin typeface="Bookman Old Style" panose="02050604050505020204" pitchFamily="18" charset="0"/>
              </a:rPr>
            </a:br>
            <a:r>
              <a:rPr lang="hu-HU" altLang="hu-HU" sz="2800" b="1" dirty="0">
                <a:latin typeface="Bookman Old Style" panose="02050604050505020204" pitchFamily="18" charset="0"/>
              </a:rPr>
              <a:t>Nyelvjárási szavak típusai</a:t>
            </a:r>
          </a:p>
        </p:txBody>
      </p:sp>
      <p:sp>
        <p:nvSpPr>
          <p:cNvPr id="6147" name="Tartalom helye 2">
            <a:extLst>
              <a:ext uri="{FF2B5EF4-FFF2-40B4-BE49-F238E27FC236}">
                <a16:creationId xmlns:a16="http://schemas.microsoft.com/office/drawing/2014/main" id="{E9DB2C7F-71BA-D7A8-89A3-8612F632E5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arenR"/>
            </a:pPr>
            <a:r>
              <a:rPr lang="hu-HU" altLang="hu-HU" sz="2800" b="1" dirty="0"/>
              <a:t>alaki tájszó</a:t>
            </a:r>
            <a:r>
              <a:rPr lang="hu-HU" altLang="hu-HU" sz="2800" dirty="0"/>
              <a:t>: csak kiejtésében tér el a köznyelvi alaktól (pl.: disznó ~ </a:t>
            </a:r>
            <a:r>
              <a:rPr lang="hu-HU" altLang="hu-HU" sz="2800" i="1" dirty="0" err="1"/>
              <a:t>gyisznó</a:t>
            </a:r>
            <a:r>
              <a:rPr lang="hu-HU" altLang="hu-HU" sz="2800" dirty="0"/>
              <a:t>)</a:t>
            </a:r>
          </a:p>
          <a:p>
            <a:pPr marL="514350" indent="-514350">
              <a:buFontTx/>
              <a:buAutoNum type="alphaLcParenR"/>
            </a:pPr>
            <a:r>
              <a:rPr lang="hu-HU" altLang="hu-HU" sz="2800" b="1" dirty="0"/>
              <a:t>valódi tájszó</a:t>
            </a:r>
            <a:r>
              <a:rPr lang="hu-HU" altLang="hu-HU" sz="2800" dirty="0"/>
              <a:t>: a köznyelvben is meglévő dolgot, fogalmat jelöl egyedi hangsorral (pl.: burgonya ~ </a:t>
            </a:r>
            <a:r>
              <a:rPr lang="hu-HU" altLang="hu-HU" sz="2800" i="1" dirty="0"/>
              <a:t>pityóka</a:t>
            </a:r>
            <a:r>
              <a:rPr lang="hu-HU" altLang="hu-HU" sz="2800" dirty="0"/>
              <a:t>); vagy olyan dolgot, fogalmat nevez meg, amelyre a köznyelvben nincs külön szó (pl.: </a:t>
            </a:r>
            <a:r>
              <a:rPr lang="hu-HU" altLang="hu-HU" sz="2800" i="1" dirty="0" err="1"/>
              <a:t>kópic</a:t>
            </a:r>
            <a:r>
              <a:rPr lang="hu-HU" altLang="hu-HU" sz="2800" dirty="0"/>
              <a:t>  ’vesszőből font öblös tárolóedény’)</a:t>
            </a:r>
          </a:p>
          <a:p>
            <a:pPr marL="514350" indent="-514350">
              <a:buFontTx/>
              <a:buAutoNum type="alphaLcParenR"/>
            </a:pPr>
            <a:r>
              <a:rPr lang="hu-HU" altLang="hu-HU" sz="2800" b="1" dirty="0"/>
              <a:t>jelentésbeli tájszó</a:t>
            </a:r>
            <a:r>
              <a:rPr lang="hu-HU" altLang="hu-HU" sz="2800" dirty="0"/>
              <a:t>: a köznyelvben meglévő szó eltérő jelentésben való használata (pl.: </a:t>
            </a:r>
            <a:r>
              <a:rPr lang="hu-HU" altLang="hu-HU" sz="2800" i="1" dirty="0"/>
              <a:t>bogár</a:t>
            </a:r>
            <a:r>
              <a:rPr lang="hu-HU" altLang="hu-HU" sz="2800" dirty="0"/>
              <a:t> ’légy’)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Magyar nyelv | Sulinet Tudásbázis">
            <a:extLst>
              <a:ext uri="{FF2B5EF4-FFF2-40B4-BE49-F238E27FC236}">
                <a16:creationId xmlns:a16="http://schemas.microsoft.com/office/drawing/2014/main" id="{2AC1E78F-25AE-FD86-052A-4E3190385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36613"/>
            <a:ext cx="714375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34457D7B-21A0-7E5B-149A-1EBF993D9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hu-HU" sz="2800" b="1" i="1">
                <a:latin typeface="Bookman Old Style" panose="02050604050505020204" pitchFamily="18" charset="0"/>
              </a:rPr>
              <a:t>Mit jelentenek az alábbi tájszavak?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7597F8F8-708E-43FA-BEF9-AA767BE14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 numCol="2"/>
          <a:lstStyle/>
          <a:p>
            <a:pPr marL="514350" indent="-514350">
              <a:buFont typeface="+mj-lt"/>
              <a:buAutoNum type="arabicPeriod"/>
              <a:defRPr/>
            </a:pPr>
            <a:r>
              <a:rPr lang="hu-HU" sz="2800" i="1" dirty="0"/>
              <a:t>boszoró	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2800" i="1" dirty="0"/>
              <a:t>bufa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2800" i="1" dirty="0"/>
              <a:t>elvarr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2800" i="1" dirty="0"/>
              <a:t>elvádol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2800" i="1" dirty="0"/>
              <a:t>guzgán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2800" i="1" dirty="0"/>
              <a:t>honcsok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2800" i="1" dirty="0"/>
              <a:t>hoporcsos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2800" i="1" dirty="0"/>
              <a:t>makuka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2800" i="1" dirty="0"/>
              <a:t>pinnyog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u-HU" sz="2800" i="1" dirty="0"/>
              <a:t> traktél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hu-HU" sz="2800" i="1" dirty="0"/>
          </a:p>
          <a:p>
            <a:pPr marL="514350" indent="-514350">
              <a:buFont typeface="+mj-lt"/>
              <a:buAutoNum type="arabicPeriod"/>
              <a:defRPr/>
            </a:pPr>
            <a:endParaRPr lang="hu-HU" sz="2800" i="1" dirty="0"/>
          </a:p>
          <a:p>
            <a:pPr marL="514350" indent="-514350">
              <a:buFont typeface="+mj-lt"/>
              <a:buAutoNum type="alphaLcParenR"/>
              <a:defRPr/>
            </a:pPr>
            <a:r>
              <a:rPr lang="hu-HU" sz="2800" dirty="0"/>
              <a:t>eloson, odébb áll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hu-HU" sz="2800" dirty="0"/>
              <a:t>elvállal, elfogad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hu-HU" sz="2800" dirty="0"/>
              <a:t>férfiboszorkány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hu-HU" sz="2800" dirty="0"/>
              <a:t>fogadó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hu-HU" sz="2800" dirty="0"/>
              <a:t>göröngyös; faragatlan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hu-HU" sz="2800" dirty="0"/>
              <a:t>napraforgó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hu-HU" sz="2800" dirty="0"/>
              <a:t>patkány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hu-HU" sz="2800" dirty="0"/>
              <a:t>pislog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hu-HU" sz="2800" dirty="0"/>
              <a:t>pofa; pufók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hu-HU" sz="2800" dirty="0"/>
              <a:t>vakond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hu-HU" sz="2800" i="1" dirty="0"/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517</Words>
  <Application>Microsoft Office PowerPoint</Application>
  <PresentationFormat>Diavetítés a képernyőre (4:3 oldalarány)</PresentationFormat>
  <Paragraphs>68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Bookman Old Style</vt:lpstr>
      <vt:lpstr>Wingdings</vt:lpstr>
      <vt:lpstr>Alapértelmezett terv</vt:lpstr>
      <vt:lpstr>A magyar nyelv rétegződése  A főbb nyelvváltozatok</vt:lpstr>
      <vt:lpstr>1) Normatív nyelvváltozatok</vt:lpstr>
      <vt:lpstr>2) Területi nyelvváltozatok</vt:lpstr>
      <vt:lpstr>PowerPoint-bemutató</vt:lpstr>
      <vt:lpstr>Hangtani (fonetikai) jelenségek</vt:lpstr>
      <vt:lpstr>Alaktani (morfológiai) jelenségek</vt:lpstr>
      <vt:lpstr>Szókincsbeli (lexikális) sajátosságok Nyelvjárási szavak típusai</vt:lpstr>
      <vt:lpstr>PowerPoint-bemutató</vt:lpstr>
      <vt:lpstr>Mit jelentenek az alábbi tájszavak?</vt:lpstr>
      <vt:lpstr>Hanganyag</vt:lpstr>
      <vt:lpstr>PowerPoint-bemutató</vt:lpstr>
      <vt:lpstr>3) Társadalmi nyelvváltozatok</vt:lpstr>
    </vt:vector>
  </TitlesOfParts>
  <Company>Bástya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 nyelvi stíluseszközök</dc:title>
  <dc:creator>Barteky</dc:creator>
  <cp:lastModifiedBy>Dani</cp:lastModifiedBy>
  <cp:revision>123</cp:revision>
  <dcterms:created xsi:type="dcterms:W3CDTF">2013-10-09T19:13:33Z</dcterms:created>
  <dcterms:modified xsi:type="dcterms:W3CDTF">2026-02-11T21:41:39Z</dcterms:modified>
</cp:coreProperties>
</file>