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0" r:id="rId5"/>
    <p:sldId id="261" r:id="rId6"/>
    <p:sldId id="264" r:id="rId7"/>
    <p:sldId id="262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FD09A-B35C-4668-8066-76D7165684F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73131985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BA361E-0976-4A43-AAB1-49FF49878F5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3292940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154BE2-8315-44CD-BDBA-6DF82D2F290E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165787806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B93E4-8582-40E4-A87A-D7B4EB659C7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1759021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87A77-F512-4E53-B00B-37A9EDD777D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4943458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01828F-3F6B-4E75-AE59-2DB8B610C46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8308025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3DE655-29AA-4973-ADE4-803A055C064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3561023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8A8AA-8D46-4B9D-9FD6-D31515EAB90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56061361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DB38D-D6B8-4989-BF9D-63A751B14FF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1460179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680E-D104-454D-AA67-751BD53E890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355232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0B3466-1335-4320-AFBF-14F06E632CF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0806055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CAB472-11C4-42C2-8E06-1BF1AA946467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79349589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487CAD85-D3CA-4ACE-A8DF-8D6191C137D2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kp.hu/feladat/megjelenites/154936494" TargetMode="External"/><Relationship Id="rId2" Type="http://schemas.openxmlformats.org/officeDocument/2006/relationships/hyperlink" Target="https://www.nkp.hu/feladat/megjelenites/5642252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b="1">
                <a:latin typeface="Bookman Old Style" panose="02050604050505020204" pitchFamily="18" charset="0"/>
              </a:rPr>
              <a:t>Nyelvtörténet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9769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u-HU" altLang="hu-HU" sz="2600" b="1" dirty="0">
                <a:latin typeface="Bookman Old Style" panose="02050604050505020204" pitchFamily="18" charset="0"/>
              </a:rPr>
              <a:t>4)</a:t>
            </a:r>
            <a:r>
              <a:rPr lang="hu-HU" altLang="hu-HU" sz="2600" dirty="0">
                <a:latin typeface="Bookman Old Style" panose="02050604050505020204" pitchFamily="18" charset="0"/>
              </a:rPr>
              <a:t> </a:t>
            </a:r>
            <a:r>
              <a:rPr lang="hu-HU" altLang="hu-HU" sz="2600" b="1" dirty="0">
                <a:latin typeface="Bookman Old Style" panose="02050604050505020204" pitchFamily="18" charset="0"/>
              </a:rPr>
              <a:t>Gyulafehérvári Sorok</a:t>
            </a:r>
            <a:r>
              <a:rPr lang="hu-HU" altLang="hu-HU" sz="2600" dirty="0">
                <a:latin typeface="Bookman Old Style" panose="02050604050505020204" pitchFamily="18" charset="0"/>
              </a:rPr>
              <a:t> (14. sz. eleje)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prédikációvázlat 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1200" dirty="0"/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600" b="1" dirty="0">
                <a:latin typeface="Bookman Old Style" panose="02050604050505020204" pitchFamily="18" charset="0"/>
              </a:rPr>
              <a:t>5)</a:t>
            </a:r>
            <a:r>
              <a:rPr lang="hu-HU" altLang="hu-HU" sz="2600" dirty="0">
                <a:latin typeface="Bookman Old Style" panose="02050604050505020204" pitchFamily="18" charset="0"/>
              </a:rPr>
              <a:t> </a:t>
            </a:r>
            <a:r>
              <a:rPr lang="hu-HU" altLang="hu-HU" sz="2600" b="1" dirty="0" err="1">
                <a:latin typeface="Bookman Old Style" panose="02050604050505020204" pitchFamily="18" charset="0"/>
              </a:rPr>
              <a:t>Königsbergi</a:t>
            </a:r>
            <a:r>
              <a:rPr lang="hu-HU" altLang="hu-HU" sz="2600" b="1" dirty="0">
                <a:latin typeface="Bookman Old Style" panose="02050604050505020204" pitchFamily="18" charset="0"/>
              </a:rPr>
              <a:t> Töredék és Szalagjai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400" dirty="0">
                <a:latin typeface="Bookman Old Style" panose="02050604050505020204" pitchFamily="18" charset="0"/>
              </a:rPr>
              <a:t>	</a:t>
            </a:r>
            <a:r>
              <a:rPr lang="hu-HU" altLang="hu-HU" sz="2600" dirty="0">
                <a:latin typeface="Bookman Old Style" panose="02050604050505020204" pitchFamily="18" charset="0"/>
              </a:rPr>
              <a:t>(14. sz. közepe)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egy </a:t>
            </a:r>
            <a:r>
              <a:rPr lang="hu-HU" altLang="hu-HU" sz="2400" dirty="0" err="1"/>
              <a:t>boroszlói</a:t>
            </a:r>
            <a:r>
              <a:rPr lang="hu-HU" altLang="hu-HU" sz="2400" dirty="0"/>
              <a:t> könyvkötő szabdalta szét, és más könyvek bekötésére használta fel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ma a </a:t>
            </a:r>
            <a:r>
              <a:rPr lang="hu-HU" altLang="hu-HU" sz="2400" dirty="0" err="1"/>
              <a:t>königsbergi</a:t>
            </a:r>
            <a:r>
              <a:rPr lang="hu-HU" altLang="hu-HU" sz="2400" dirty="0"/>
              <a:t> (kalinyingrádi) könyvtárban található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Mária-ének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1200" dirty="0"/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600" b="1" dirty="0">
                <a:latin typeface="Bookman Old Style" panose="02050604050505020204" pitchFamily="18" charset="0"/>
              </a:rPr>
              <a:t>6)</a:t>
            </a:r>
            <a:r>
              <a:rPr lang="hu-HU" altLang="hu-HU" sz="2600" dirty="0">
                <a:latin typeface="Bookman Old Style" panose="02050604050505020204" pitchFamily="18" charset="0"/>
              </a:rPr>
              <a:t> </a:t>
            </a:r>
            <a:r>
              <a:rPr lang="hu-HU" altLang="hu-HU" sz="2600" b="1" dirty="0" err="1">
                <a:latin typeface="Bookman Old Style" panose="02050604050505020204" pitchFamily="18" charset="0"/>
              </a:rPr>
              <a:t>Schlägli</a:t>
            </a:r>
            <a:r>
              <a:rPr lang="hu-HU" altLang="hu-HU" sz="2600" b="1" dirty="0">
                <a:latin typeface="Bookman Old Style" panose="02050604050505020204" pitchFamily="18" charset="0"/>
              </a:rPr>
              <a:t> Szójegyzék</a:t>
            </a:r>
            <a:r>
              <a:rPr lang="hu-HU" altLang="hu-HU" sz="2600" dirty="0">
                <a:latin typeface="Bookman Old Style" panose="02050604050505020204" pitchFamily="18" charset="0"/>
              </a:rPr>
              <a:t> (15. sz. eleje)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 több mint 2000 magyar szó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1200" dirty="0"/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600" b="1" dirty="0">
                <a:latin typeface="Bookman Old Style" panose="02050604050505020204" pitchFamily="18" charset="0"/>
              </a:rPr>
              <a:t>7) Jókai-kódex </a:t>
            </a:r>
            <a:r>
              <a:rPr lang="hu-HU" altLang="hu-HU" sz="2600" dirty="0">
                <a:latin typeface="Bookman Old Style" panose="02050604050505020204" pitchFamily="18" charset="0"/>
              </a:rPr>
              <a:t>(14-15. sz.)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első magyar nyelvű könyv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Szent Ferenc életéről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Hangváltozások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79296" cy="51847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u-HU" altLang="hu-HU" sz="2400" dirty="0"/>
              <a:t>a) szórványos hangváltozások (pl.: </a:t>
            </a:r>
            <a:r>
              <a:rPr lang="hu-HU" altLang="hu-HU" sz="2400" i="1" dirty="0"/>
              <a:t>hiszem</a:t>
            </a:r>
            <a:r>
              <a:rPr lang="hu-HU" altLang="hu-HU" sz="2400" dirty="0"/>
              <a:t> </a:t>
            </a:r>
            <a:r>
              <a:rPr lang="hu-HU" altLang="hu-HU" sz="2400" dirty="0">
                <a:cs typeface="Arial" panose="020B0604020202020204" pitchFamily="34" charset="0"/>
              </a:rPr>
              <a:t>→ </a:t>
            </a:r>
            <a:r>
              <a:rPr lang="hu-HU" altLang="hu-HU" sz="2400" i="1" dirty="0">
                <a:cs typeface="Arial" panose="020B0604020202020204" pitchFamily="34" charset="0"/>
              </a:rPr>
              <a:t>hiszen</a:t>
            </a:r>
            <a:r>
              <a:rPr lang="hu-HU" altLang="hu-HU" sz="2400" dirty="0"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400" dirty="0">
                <a:cs typeface="Arial" panose="020B0604020202020204" pitchFamily="34" charset="0"/>
              </a:rPr>
              <a:t>b) szabályos hangfejlődési tendenciák (pl.: </a:t>
            </a:r>
            <a:r>
              <a:rPr lang="hu-HU" altLang="hu-HU" sz="2400" i="1" dirty="0" err="1">
                <a:cs typeface="Arial" panose="020B0604020202020204" pitchFamily="34" charset="0"/>
              </a:rPr>
              <a:t>ly</a:t>
            </a:r>
            <a:r>
              <a:rPr lang="hu-HU" altLang="hu-HU" sz="2400" dirty="0">
                <a:cs typeface="Arial" panose="020B0604020202020204" pitchFamily="34" charset="0"/>
              </a:rPr>
              <a:t> → </a:t>
            </a:r>
            <a:r>
              <a:rPr lang="hu-HU" altLang="hu-HU" sz="2400" i="1" dirty="0">
                <a:cs typeface="Arial" panose="020B0604020202020204" pitchFamily="34" charset="0"/>
              </a:rPr>
              <a:t>j</a:t>
            </a:r>
            <a:r>
              <a:rPr lang="hu-HU" altLang="hu-HU" sz="2400" dirty="0"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endParaRPr lang="hu-HU" altLang="hu-HU" sz="2400" dirty="0"/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800" u="sng" dirty="0"/>
              <a:t>Magánhangzók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új hangok (</a:t>
            </a:r>
            <a:r>
              <a:rPr lang="hu-HU" altLang="hu-HU" sz="2400" i="1" dirty="0"/>
              <a:t>ó, ö, ő, ű</a:t>
            </a:r>
            <a:r>
              <a:rPr lang="hu-HU" altLang="hu-HU" sz="2400" dirty="0"/>
              <a:t>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hosszú magánhangzók megjelenése </a:t>
            </a:r>
            <a:r>
              <a:rPr lang="hu-HU" altLang="hu-HU" sz="2400" dirty="0">
                <a:cs typeface="Arial" panose="020B0604020202020204" pitchFamily="34" charset="0"/>
              </a:rPr>
              <a:t>→</a:t>
            </a:r>
            <a:r>
              <a:rPr lang="hu-HU" altLang="hu-HU" sz="2400" dirty="0"/>
              <a:t> rövid és hosszú magánhangzók szembenállása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magánhangzók nyíltabbá válása (pl.: </a:t>
            </a:r>
            <a:r>
              <a:rPr lang="hu-HU" altLang="hu-HU" sz="2400" i="1" dirty="0" err="1"/>
              <a:t>pur</a:t>
            </a:r>
            <a:r>
              <a:rPr lang="hu-HU" altLang="hu-HU" sz="2400" dirty="0"/>
              <a:t> </a:t>
            </a:r>
            <a:r>
              <a:rPr lang="hu-HU" altLang="hu-HU" sz="2400" dirty="0">
                <a:cs typeface="Arial" panose="020B0604020202020204" pitchFamily="34" charset="0"/>
              </a:rPr>
              <a:t>→</a:t>
            </a:r>
            <a:r>
              <a:rPr lang="hu-HU" altLang="hu-HU" sz="2400" dirty="0"/>
              <a:t> </a:t>
            </a:r>
            <a:r>
              <a:rPr lang="hu-HU" altLang="hu-HU" sz="2400" i="1" dirty="0"/>
              <a:t>por</a:t>
            </a:r>
            <a:r>
              <a:rPr lang="hu-HU" altLang="hu-HU" sz="2400" dirty="0"/>
              <a:t>)</a:t>
            </a:r>
          </a:p>
          <a:p>
            <a:pPr>
              <a:lnSpc>
                <a:spcPct val="90000"/>
              </a:lnSpc>
            </a:pPr>
            <a:r>
              <a:rPr lang="hu-HU" altLang="hu-HU" sz="2400" dirty="0"/>
              <a:t>tővéghangzók (szóvégi magánhangzók) eltűnése + pótlónyúlás (pl.: </a:t>
            </a:r>
            <a:r>
              <a:rPr lang="hu-HU" altLang="hu-HU" sz="2400" i="1" dirty="0" err="1"/>
              <a:t>utu</a:t>
            </a:r>
            <a:r>
              <a:rPr lang="hu-HU" altLang="hu-HU" sz="2400" dirty="0"/>
              <a:t> </a:t>
            </a:r>
            <a:r>
              <a:rPr lang="hu-HU" altLang="hu-HU" sz="2400" dirty="0">
                <a:cs typeface="Arial" panose="020B0604020202020204" pitchFamily="34" charset="0"/>
              </a:rPr>
              <a:t>→ </a:t>
            </a:r>
            <a:r>
              <a:rPr lang="hu-HU" altLang="hu-HU" sz="2400" i="1" dirty="0">
                <a:cs typeface="Arial" panose="020B0604020202020204" pitchFamily="34" charset="0"/>
              </a:rPr>
              <a:t>út</a:t>
            </a:r>
            <a:r>
              <a:rPr lang="hu-HU" altLang="hu-HU" sz="2400" dirty="0">
                <a:cs typeface="Arial" panose="020B0604020202020204" pitchFamily="34" charset="0"/>
              </a:rPr>
              <a:t>, </a:t>
            </a:r>
            <a:r>
              <a:rPr lang="hu-HU" altLang="hu-HU" sz="2400" i="1" dirty="0" err="1">
                <a:cs typeface="Arial" panose="020B0604020202020204" pitchFamily="34" charset="0"/>
              </a:rPr>
              <a:t>varu</a:t>
            </a:r>
            <a:r>
              <a:rPr lang="hu-HU" altLang="hu-HU" sz="2400" dirty="0">
                <a:cs typeface="Arial" panose="020B0604020202020204" pitchFamily="34" charset="0"/>
              </a:rPr>
              <a:t> → </a:t>
            </a:r>
            <a:r>
              <a:rPr lang="hu-HU" altLang="hu-HU" sz="2400" i="1" dirty="0">
                <a:cs typeface="Arial" panose="020B0604020202020204" pitchFamily="34" charset="0"/>
              </a:rPr>
              <a:t>vár</a:t>
            </a:r>
            <a:r>
              <a:rPr lang="hu-HU" altLang="hu-HU" sz="2400" dirty="0">
                <a:cs typeface="Arial" panose="020B0604020202020204" pitchFamily="34" charset="0"/>
              </a:rPr>
              <a:t>)</a:t>
            </a:r>
            <a:r>
              <a:rPr lang="hu-HU" altLang="hu-HU" sz="2400" dirty="0"/>
              <a:t> </a:t>
            </a:r>
          </a:p>
          <a:p>
            <a:r>
              <a:rPr lang="hu-HU" altLang="hu-HU" sz="2400" dirty="0"/>
              <a:t>kettőshangzók egyszerűsödése (</a:t>
            </a:r>
            <a:r>
              <a:rPr lang="hu-HU" altLang="hu-HU" sz="2400" i="1" dirty="0" err="1"/>
              <a:t>keü</a:t>
            </a:r>
            <a:r>
              <a:rPr lang="hu-HU" altLang="hu-HU" sz="2400" dirty="0"/>
              <a:t> </a:t>
            </a:r>
            <a:r>
              <a:rPr lang="hu-HU" altLang="hu-HU" sz="2400" dirty="0">
                <a:cs typeface="Arial" panose="020B0604020202020204" pitchFamily="34" charset="0"/>
              </a:rPr>
              <a:t>→ </a:t>
            </a:r>
            <a:r>
              <a:rPr lang="hu-HU" altLang="hu-HU" sz="2400" i="1" dirty="0">
                <a:cs typeface="Arial" panose="020B0604020202020204" pitchFamily="34" charset="0"/>
              </a:rPr>
              <a:t>kő</a:t>
            </a:r>
            <a:r>
              <a:rPr lang="hu-HU" altLang="hu-HU" sz="2400" dirty="0">
                <a:cs typeface="Arial" panose="020B0604020202020204" pitchFamily="34" charset="0"/>
              </a:rPr>
              <a:t>)</a:t>
            </a:r>
            <a:endParaRPr lang="hu-HU" altLang="hu-HU" sz="2400" dirty="0"/>
          </a:p>
          <a:p>
            <a:r>
              <a:rPr lang="hu-HU" altLang="hu-HU" sz="2400" dirty="0"/>
              <a:t>„kétnyíltszótagos tendencia”: három v. több szótagú szavak 2-3. magánhangzójának kiesése (pl.: </a:t>
            </a:r>
            <a:r>
              <a:rPr lang="hu-HU" altLang="hu-HU" sz="2400" i="1" dirty="0" err="1"/>
              <a:t>uruszág</a:t>
            </a:r>
            <a:r>
              <a:rPr lang="hu-HU" altLang="hu-HU" sz="2400" dirty="0"/>
              <a:t> </a:t>
            </a:r>
            <a:r>
              <a:rPr lang="hu-HU" altLang="hu-HU" sz="2400" dirty="0">
                <a:cs typeface="Arial" panose="020B0604020202020204" pitchFamily="34" charset="0"/>
              </a:rPr>
              <a:t>→ </a:t>
            </a:r>
            <a:r>
              <a:rPr lang="hu-HU" altLang="hu-HU" sz="2400" i="1" dirty="0">
                <a:cs typeface="Arial" panose="020B0604020202020204" pitchFamily="34" charset="0"/>
              </a:rPr>
              <a:t>ország</a:t>
            </a:r>
            <a:r>
              <a:rPr lang="hu-HU" altLang="hu-HU" sz="2400" dirty="0">
                <a:cs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hu-HU" altLang="hu-HU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800" u="sng" dirty="0">
                <a:cs typeface="Arial" panose="020B0604020202020204" pitchFamily="34" charset="0"/>
              </a:rPr>
              <a:t>Mássalhangzók</a:t>
            </a:r>
          </a:p>
          <a:p>
            <a:r>
              <a:rPr lang="hu-HU" altLang="hu-HU" sz="2400" dirty="0">
                <a:cs typeface="Arial" panose="020B0604020202020204" pitchFamily="34" charset="0"/>
              </a:rPr>
              <a:t>új hangok (pl.: </a:t>
            </a:r>
            <a:r>
              <a:rPr lang="hu-HU" altLang="hu-HU" sz="2400" i="1" dirty="0"/>
              <a:t>c, </a:t>
            </a:r>
            <a:r>
              <a:rPr lang="hu-HU" altLang="hu-HU" sz="2400" i="1" dirty="0" err="1"/>
              <a:t>dz</a:t>
            </a:r>
            <a:r>
              <a:rPr lang="hu-HU" altLang="hu-HU" sz="2400" i="1" dirty="0"/>
              <a:t>, </a:t>
            </a:r>
            <a:r>
              <a:rPr lang="hu-HU" altLang="hu-HU" sz="2400" i="1" dirty="0" err="1"/>
              <a:t>dzs</a:t>
            </a:r>
            <a:r>
              <a:rPr lang="hu-HU" altLang="hu-HU" sz="2400" i="1" dirty="0"/>
              <a:t>, </a:t>
            </a:r>
            <a:r>
              <a:rPr lang="hu-HU" altLang="hu-HU" sz="2400" i="1" dirty="0" err="1"/>
              <a:t>gy</a:t>
            </a:r>
            <a:r>
              <a:rPr lang="hu-HU" altLang="hu-HU" sz="2400" i="1" dirty="0"/>
              <a:t>, v, </a:t>
            </a:r>
            <a:r>
              <a:rPr lang="hu-HU" altLang="hu-HU" sz="2400" i="1" dirty="0" err="1"/>
              <a:t>zs</a:t>
            </a:r>
            <a:r>
              <a:rPr lang="hu-HU" altLang="hu-HU" sz="2400" dirty="0"/>
              <a:t>)</a:t>
            </a:r>
            <a:endParaRPr lang="hu-HU" altLang="hu-HU" sz="2400" dirty="0">
              <a:cs typeface="Arial" panose="020B0604020202020204" pitchFamily="34" charset="0"/>
            </a:endParaRPr>
          </a:p>
          <a:p>
            <a:r>
              <a:rPr lang="hu-HU" altLang="hu-HU" sz="2400" dirty="0">
                <a:cs typeface="Arial" panose="020B0604020202020204" pitchFamily="34" charset="0"/>
              </a:rPr>
              <a:t>rövid és hosszú, zöngés és zöngétlen mássalhangzók szembenállása</a:t>
            </a:r>
          </a:p>
          <a:p>
            <a:r>
              <a:rPr lang="hu-HU" altLang="hu-HU" sz="2400" dirty="0">
                <a:cs typeface="Arial" panose="020B0604020202020204" pitchFamily="34" charset="0"/>
              </a:rPr>
              <a:t>mássalhangzók nyúlása (pl.: középfok, múlt idő jele)</a:t>
            </a:r>
          </a:p>
          <a:p>
            <a:endParaRPr lang="hu-HU" altLang="hu-HU" sz="28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szókészlet változásai</a:t>
            </a:r>
          </a:p>
        </p:txBody>
      </p:sp>
      <p:sp>
        <p:nvSpPr>
          <p:cNvPr id="14339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/>
              <a:t>a változás fő iránya a folytonos </a:t>
            </a:r>
            <a:r>
              <a:rPr lang="hu-HU" altLang="hu-HU" sz="2800" b="1"/>
              <a:t>gyarapodás</a:t>
            </a:r>
            <a:r>
              <a:rPr lang="hu-HU" altLang="hu-HU" sz="2800"/>
              <a:t> (bár a szavak egy része elavul, kiszorul)</a:t>
            </a:r>
          </a:p>
          <a:p>
            <a:r>
              <a:rPr lang="hu-HU" altLang="hu-HU" sz="2800"/>
              <a:t>függ az adott nép életmódjától, műveltségétől, a gazdasági, társadalmi, művelődési, politikai változásoktól</a:t>
            </a:r>
          </a:p>
          <a:p>
            <a:pPr>
              <a:buFontTx/>
              <a:buNone/>
            </a:pPr>
            <a:r>
              <a:rPr lang="hu-HU" altLang="hu-HU" sz="2800"/>
              <a:t> </a:t>
            </a:r>
          </a:p>
          <a:p>
            <a:pPr>
              <a:buFontTx/>
              <a:buNone/>
            </a:pPr>
            <a:r>
              <a:rPr lang="hu-HU" altLang="hu-HU" sz="2800"/>
              <a:t>A magyar szókészlet csoportjai, rétegei:</a:t>
            </a:r>
          </a:p>
          <a:p>
            <a:pPr>
              <a:buFontTx/>
              <a:buNone/>
            </a:pPr>
            <a:r>
              <a:rPr lang="hu-HU" altLang="hu-HU" sz="2800"/>
              <a:t>	1) ősi, </a:t>
            </a:r>
            <a:r>
              <a:rPr lang="hu-HU" altLang="hu-HU" sz="2800" b="1"/>
              <a:t>finnugor</a:t>
            </a:r>
            <a:r>
              <a:rPr lang="hu-HU" altLang="hu-HU" sz="2800"/>
              <a:t> eredetű elemek</a:t>
            </a:r>
          </a:p>
          <a:p>
            <a:pPr>
              <a:buFontTx/>
              <a:buNone/>
            </a:pPr>
            <a:r>
              <a:rPr lang="hu-HU" altLang="hu-HU" sz="2800"/>
              <a:t>	2) </a:t>
            </a:r>
            <a:r>
              <a:rPr lang="hu-HU" altLang="hu-HU" sz="2800" b="1"/>
              <a:t>idegen nyelvekből átvett</a:t>
            </a:r>
            <a:r>
              <a:rPr lang="hu-HU" altLang="hu-HU" sz="2800"/>
              <a:t> elemek</a:t>
            </a:r>
          </a:p>
          <a:p>
            <a:pPr>
              <a:buFontTx/>
              <a:buNone/>
            </a:pPr>
            <a:r>
              <a:rPr lang="hu-HU" altLang="hu-HU" sz="2800"/>
              <a:t>	3) </a:t>
            </a:r>
            <a:r>
              <a:rPr lang="hu-HU" altLang="hu-HU" sz="2800" b="1"/>
              <a:t>belső keletkezésű</a:t>
            </a:r>
            <a:r>
              <a:rPr lang="hu-HU" altLang="hu-HU" sz="2800"/>
              <a:t> elemek</a:t>
            </a:r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2800" b="1">
                <a:latin typeface="Bookman Old Style" panose="02050604050505020204" pitchFamily="18" charset="0"/>
              </a:rPr>
              <a:t>1) Finnugor alapszókincs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hu-HU" altLang="hu-HU" sz="2800"/>
              <a:t>kb. 1000 szó (1-2 szótagosak)</a:t>
            </a:r>
          </a:p>
          <a:p>
            <a:pPr>
              <a:buFontTx/>
              <a:buChar char="-"/>
            </a:pPr>
            <a:r>
              <a:rPr lang="hu-HU" altLang="hu-HU" sz="2800"/>
              <a:t>mai szókincsünk 80-90%-ban finnugor eredetű!</a:t>
            </a:r>
          </a:p>
          <a:p>
            <a:r>
              <a:rPr lang="hu-HU" altLang="hu-HU" sz="2800"/>
              <a:t>testrészek</a:t>
            </a:r>
          </a:p>
          <a:p>
            <a:r>
              <a:rPr lang="hu-HU" altLang="hu-HU" sz="2800"/>
              <a:t>rokonságjelölő szavak</a:t>
            </a:r>
          </a:p>
          <a:p>
            <a:r>
              <a:rPr lang="hu-HU" altLang="hu-HU" sz="2800"/>
              <a:t>természeti jelenségek</a:t>
            </a:r>
          </a:p>
          <a:p>
            <a:r>
              <a:rPr lang="hu-HU" altLang="hu-HU" sz="2800"/>
              <a:t>alapvető cselekvések</a:t>
            </a:r>
          </a:p>
          <a:p>
            <a:r>
              <a:rPr lang="hu-HU" altLang="hu-HU" sz="2800"/>
              <a:t>tulajdonságok</a:t>
            </a:r>
          </a:p>
          <a:p>
            <a:r>
              <a:rPr lang="hu-HU" altLang="hu-HU" sz="2800"/>
              <a:t>névmások</a:t>
            </a:r>
          </a:p>
          <a:p>
            <a:pPr>
              <a:buFontTx/>
              <a:buNone/>
            </a:pPr>
            <a:endParaRPr lang="hu-HU" altLang="hu-HU" sz="2800"/>
          </a:p>
          <a:p>
            <a:pPr>
              <a:buFontTx/>
              <a:buNone/>
            </a:pPr>
            <a:r>
              <a:rPr lang="hu-HU" altLang="hu-HU" sz="2800"/>
              <a:t> 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pPr algn="l"/>
            <a:r>
              <a:rPr lang="hu-HU" altLang="hu-HU" sz="2800" b="1">
                <a:latin typeface="Bookman Old Style" panose="02050604050505020204" pitchFamily="18" charset="0"/>
              </a:rPr>
              <a:t>2) Idegen eredetű szókészlet</a:t>
            </a:r>
          </a:p>
        </p:txBody>
      </p:sp>
      <p:sp>
        <p:nvSpPr>
          <p:cNvPr id="16387" name="Tartalom helye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r>
              <a:rPr lang="hu-HU" altLang="hu-HU" sz="2800"/>
              <a:t>más népekkel való érintkezés nyomait őrzi</a:t>
            </a:r>
          </a:p>
          <a:p>
            <a:r>
              <a:rPr lang="hu-HU" altLang="hu-HU" sz="2800" b="1"/>
              <a:t>jövevényszó</a:t>
            </a:r>
            <a:r>
              <a:rPr lang="hu-HU" altLang="hu-HU" sz="2800"/>
              <a:t> = beilleszkedett, meghonosodott nyelvünkben</a:t>
            </a:r>
          </a:p>
          <a:p>
            <a:pPr>
              <a:buFontTx/>
              <a:buNone/>
            </a:pPr>
            <a:r>
              <a:rPr lang="hu-HU" altLang="hu-HU" sz="2800"/>
              <a:t>	a) vándorlások kora: iráni (aláni, perzsa), ótörök</a:t>
            </a:r>
          </a:p>
          <a:p>
            <a:pPr>
              <a:buFontTx/>
              <a:buNone/>
            </a:pPr>
            <a:r>
              <a:rPr lang="hu-HU" altLang="hu-HU" sz="2800"/>
              <a:t>	b) honfoglalás után: szláv, német, latin hatás</a:t>
            </a:r>
          </a:p>
          <a:p>
            <a:r>
              <a:rPr lang="hu-HU" altLang="hu-HU" sz="2800" b="1"/>
              <a:t>idegen szó</a:t>
            </a:r>
            <a:r>
              <a:rPr lang="hu-HU" altLang="hu-HU" sz="2800"/>
              <a:t> = nyelvérzékünk számára még idegennek tűnik</a:t>
            </a:r>
          </a:p>
          <a:p>
            <a:r>
              <a:rPr lang="hu-HU" altLang="hu-HU" sz="2800"/>
              <a:t>nemzetközi műveltségszó (vándorszó) = több nyelvben is meghonosodik</a:t>
            </a:r>
          </a:p>
          <a:p>
            <a:r>
              <a:rPr lang="hu-HU" altLang="hu-HU" sz="2800"/>
              <a:t>tükörszó = az idegen (többnyire összetett) szó pontos „lefordítása” (átmenet az idegen és belső keletkezésű szó között)</a:t>
            </a:r>
          </a:p>
          <a:p>
            <a:endParaRPr lang="hu-HU" altLang="hu-HU"/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2800" b="1">
                <a:latin typeface="Bookman Old Style" panose="02050604050505020204" pitchFamily="18" charset="0"/>
              </a:rPr>
              <a:t>3) Belső keletkezésű szókészlet</a:t>
            </a:r>
          </a:p>
        </p:txBody>
      </p:sp>
      <p:sp>
        <p:nvSpPr>
          <p:cNvPr id="17411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sz="2800"/>
              <a:t>legnagyobb csoport</a:t>
            </a:r>
          </a:p>
          <a:p>
            <a:r>
              <a:rPr lang="hu-HU" altLang="hu-HU" sz="2800"/>
              <a:t>a magyar nyelv önálló élete során keletkeztek</a:t>
            </a:r>
          </a:p>
          <a:p>
            <a:pPr>
              <a:buFontTx/>
              <a:buNone/>
            </a:pPr>
            <a:endParaRPr lang="hu-HU" altLang="hu-HU" sz="2800"/>
          </a:p>
          <a:p>
            <a:pPr>
              <a:buFontTx/>
              <a:buNone/>
            </a:pPr>
            <a:r>
              <a:rPr lang="hu-HU" altLang="hu-HU" sz="2800"/>
              <a:t>a) </a:t>
            </a:r>
            <a:r>
              <a:rPr lang="hu-HU" altLang="hu-HU" sz="2800" b="1"/>
              <a:t>szóteremtés</a:t>
            </a:r>
            <a:r>
              <a:rPr lang="hu-HU" altLang="hu-HU" sz="2800"/>
              <a:t>sel</a:t>
            </a:r>
          </a:p>
          <a:p>
            <a:pPr>
              <a:buFontTx/>
              <a:buNone/>
            </a:pPr>
            <a:r>
              <a:rPr lang="hu-HU" altLang="hu-HU" sz="2800"/>
              <a:t>	- indulatszavak</a:t>
            </a:r>
          </a:p>
          <a:p>
            <a:pPr>
              <a:buFontTx/>
              <a:buNone/>
            </a:pPr>
            <a:r>
              <a:rPr lang="hu-HU" altLang="hu-HU" sz="2800"/>
              <a:t>	- hangutánzó, hangulatfestő szavak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artalom helye 2"/>
          <p:cNvSpPr>
            <a:spLocks noGrp="1"/>
          </p:cNvSpPr>
          <p:nvPr>
            <p:ph idx="1"/>
          </p:nvPr>
        </p:nvSpPr>
        <p:spPr>
          <a:xfrm>
            <a:off x="457200" y="785813"/>
            <a:ext cx="8229600" cy="534035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800"/>
              <a:t>b) </a:t>
            </a:r>
            <a:r>
              <a:rPr lang="hu-HU" altLang="hu-HU" sz="2800" b="1"/>
              <a:t>szóalkotás</a:t>
            </a:r>
            <a:r>
              <a:rPr lang="hu-HU" altLang="hu-HU" sz="2800"/>
              <a:t>sal (a nyelv már meglévő elemeiből)</a:t>
            </a:r>
          </a:p>
          <a:p>
            <a:pPr>
              <a:buFontTx/>
              <a:buNone/>
            </a:pPr>
            <a:r>
              <a:rPr lang="hu-HU" altLang="hu-HU" sz="2800"/>
              <a:t>	 • spontán, természetes vagy mesterséges, tudatos szóalkotás</a:t>
            </a:r>
          </a:p>
          <a:p>
            <a:pPr>
              <a:buFontTx/>
              <a:buNone/>
            </a:pPr>
            <a:r>
              <a:rPr lang="hu-HU" altLang="hu-HU" sz="2800"/>
              <a:t>	- szóképzés (régen gyakoribb) → képzőbokrok</a:t>
            </a:r>
          </a:p>
          <a:p>
            <a:pPr>
              <a:buFontTx/>
              <a:buNone/>
            </a:pPr>
            <a:r>
              <a:rPr lang="hu-HU" altLang="hu-HU" sz="2800"/>
              <a:t>	- szóösszetétel (napjainkban gyakoribb)</a:t>
            </a:r>
          </a:p>
          <a:p>
            <a:pPr>
              <a:buFontTx/>
              <a:buNone/>
            </a:pPr>
            <a:r>
              <a:rPr lang="hu-HU" altLang="hu-HU" sz="2800"/>
              <a:t>	- ragszilárdulás (határozószók, pl.: </a:t>
            </a:r>
            <a:r>
              <a:rPr lang="hu-HU" altLang="hu-HU" sz="2800" i="1"/>
              <a:t>itt</a:t>
            </a:r>
            <a:r>
              <a:rPr lang="hu-HU" altLang="hu-HU" sz="2800"/>
              <a:t>, </a:t>
            </a:r>
            <a:r>
              <a:rPr lang="hu-HU" altLang="hu-HU" sz="2800" i="1"/>
              <a:t>túl</a:t>
            </a:r>
            <a:r>
              <a:rPr lang="hu-HU" altLang="hu-HU" sz="2800"/>
              <a:t>)</a:t>
            </a:r>
          </a:p>
          <a:p>
            <a:pPr>
              <a:buFontTx/>
              <a:buNone/>
            </a:pPr>
            <a:r>
              <a:rPr lang="hu-HU" altLang="hu-HU" sz="2800"/>
              <a:t>	- elvonás (pl.: </a:t>
            </a:r>
            <a:r>
              <a:rPr lang="hu-HU" altLang="hu-HU" sz="2800" i="1"/>
              <a:t>kapál</a:t>
            </a:r>
            <a:r>
              <a:rPr lang="hu-HU" altLang="hu-HU" sz="2800"/>
              <a:t> &gt; </a:t>
            </a:r>
            <a:r>
              <a:rPr lang="hu-HU" altLang="hu-HU" sz="2800" i="1"/>
              <a:t>kapa</a:t>
            </a:r>
            <a:r>
              <a:rPr lang="hu-HU" altLang="hu-HU" sz="2800"/>
              <a:t>)</a:t>
            </a:r>
          </a:p>
          <a:p>
            <a:pPr>
              <a:buFontTx/>
              <a:buNone/>
            </a:pPr>
            <a:r>
              <a:rPr lang="hu-HU" altLang="hu-HU" sz="2800"/>
              <a:t>	- szórövidülés</a:t>
            </a:r>
          </a:p>
          <a:p>
            <a:pPr>
              <a:buFontTx/>
              <a:buNone/>
            </a:pPr>
            <a:r>
              <a:rPr lang="hu-HU" altLang="hu-HU" sz="2800"/>
              <a:t>	- szóhasadás (pl.: </a:t>
            </a:r>
            <a:r>
              <a:rPr lang="hu-HU" altLang="hu-HU" sz="2800" i="1"/>
              <a:t>család ~</a:t>
            </a:r>
            <a:r>
              <a:rPr lang="hu-HU" altLang="hu-HU" sz="2800"/>
              <a:t> </a:t>
            </a:r>
            <a:r>
              <a:rPr lang="hu-HU" altLang="hu-HU" sz="2800" i="1"/>
              <a:t>cseléd</a:t>
            </a:r>
            <a:r>
              <a:rPr lang="hu-HU" altLang="hu-HU" sz="2800"/>
              <a:t>)</a:t>
            </a:r>
          </a:p>
          <a:p>
            <a:pPr>
              <a:buFontTx/>
              <a:buNone/>
            </a:pPr>
            <a:r>
              <a:rPr lang="hu-HU" altLang="hu-HU" sz="2800"/>
              <a:t>	- mozaikszó-alkotás</a:t>
            </a:r>
          </a:p>
          <a:p>
            <a:endParaRPr lang="hu-HU" altLang="hu-HU" sz="2800"/>
          </a:p>
          <a:p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nyelvtani rendszer változásai</a:t>
            </a:r>
            <a:endParaRPr lang="hu-HU" altLang="hu-HU" sz="3200">
              <a:latin typeface="Bookman Old Style" panose="02050604050505020204" pitchFamily="18" charset="0"/>
            </a:endParaRPr>
          </a:p>
        </p:txBody>
      </p:sp>
      <p:sp>
        <p:nvSpPr>
          <p:cNvPr id="19459" name="Tartalom helye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400"/>
              <a:t>→ finnugor jellegű</a:t>
            </a:r>
          </a:p>
          <a:p>
            <a:r>
              <a:rPr lang="hu-HU" altLang="hu-HU" sz="2400"/>
              <a:t>jelöletlen kapcsolatok jelöltekké válása (pl.: tárgy, birtokviszony birtokos személyjelekkel)</a:t>
            </a:r>
          </a:p>
          <a:p>
            <a:r>
              <a:rPr lang="hu-HU" altLang="hu-HU" sz="2400"/>
              <a:t>igeneves szerkezetek (latin hatásra)</a:t>
            </a:r>
          </a:p>
          <a:p>
            <a:r>
              <a:rPr lang="hu-HU" altLang="hu-HU" sz="2400"/>
              <a:t>névmások (pl.: vontakozó ~), határozószók gyarapodása</a:t>
            </a:r>
          </a:p>
          <a:p>
            <a:r>
              <a:rPr lang="hu-HU" altLang="hu-HU" sz="2400"/>
              <a:t>viszonyszók (névelők, névutók, kötőszók, igekötők) és toldalékok köre bővül (pl.: névutókból, önálló szavakból ragok lesznek)</a:t>
            </a:r>
          </a:p>
          <a:p>
            <a:r>
              <a:rPr lang="hu-HU" altLang="hu-HU" sz="2400"/>
              <a:t>igeragozás rendszere kialakul (legtöbb igeragunk személyes névmásból jött létre), sokféle igeidő</a:t>
            </a:r>
          </a:p>
          <a:p>
            <a:r>
              <a:rPr lang="hu-HU" altLang="hu-HU" sz="2400"/>
              <a:t>bonyolultabb, árnyaltabb mondatszerkesztés (mellérendelő → alárendelő → többszörösen összetett mondatok)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nyelvjárásoktól az egységes nemzeti nyelv felé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altLang="hu-HU" sz="2800"/>
              <a:t>a magyar nyelv története a 16. század végéig – az irodalmi nyelv kialakulásáig – nyelvjárások története</a:t>
            </a:r>
          </a:p>
          <a:p>
            <a:r>
              <a:rPr lang="hu-HU" altLang="hu-HU" sz="2800"/>
              <a:t>középkor: a) kancellária, b) kolostorok → írott nyelv egységesülése (de eltávolodik az élőbeszédtől)</a:t>
            </a:r>
          </a:p>
          <a:p>
            <a:r>
              <a:rPr lang="hu-HU" altLang="hu-HU" sz="2800"/>
              <a:t>újkor: humanizmus, könyvnyomtatás, reformáció és ellenreformáció → nemzeti nyelvek felértékelődése, nyelvi öntudat kibontakozása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Nyelvi szinkrónia és diakrónia</a:t>
            </a:r>
            <a:endParaRPr lang="hu-HU" altLang="hu-HU" sz="3200" dirty="0">
              <a:latin typeface="Bookman Old Style" panose="020506040505050202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5026024"/>
          </a:xfrm>
        </p:spPr>
        <p:txBody>
          <a:bodyPr/>
          <a:lstStyle/>
          <a:p>
            <a:r>
              <a:rPr lang="hu-HU" altLang="hu-HU" sz="2400" dirty="0"/>
              <a:t>A nyelvtudomány két vizsgálati módszere:</a:t>
            </a:r>
          </a:p>
          <a:p>
            <a:pPr>
              <a:buFontTx/>
              <a:buNone/>
            </a:pPr>
            <a:r>
              <a:rPr lang="hu-HU" altLang="hu-HU" sz="2400" dirty="0"/>
              <a:t>	leíró (szinkrón) és történeti (</a:t>
            </a:r>
            <a:r>
              <a:rPr lang="hu-HU" altLang="hu-HU" sz="2400" dirty="0" err="1"/>
              <a:t>diakrón</a:t>
            </a:r>
            <a:r>
              <a:rPr lang="hu-HU" altLang="hu-HU" sz="2400" dirty="0"/>
              <a:t>) szempont</a:t>
            </a:r>
          </a:p>
          <a:p>
            <a:pPr>
              <a:buFontTx/>
              <a:buNone/>
            </a:pPr>
            <a:endParaRPr lang="hu-HU" altLang="hu-HU" sz="2400" dirty="0"/>
          </a:p>
          <a:p>
            <a:pPr>
              <a:buFontTx/>
              <a:buNone/>
            </a:pPr>
            <a:r>
              <a:rPr lang="hu-HU" altLang="hu-HU" sz="2400" dirty="0"/>
              <a:t>	a) </a:t>
            </a:r>
            <a:r>
              <a:rPr lang="hu-HU" altLang="hu-HU" sz="2400" b="1" dirty="0"/>
              <a:t>szinkrónia</a:t>
            </a:r>
            <a:r>
              <a:rPr lang="hu-HU" altLang="hu-HU" sz="2400" dirty="0"/>
              <a:t>: a nyelv időbeli egysége, egy bizonyos időpontban érvényes rendszere, egy adott korszak nyelvállapota → </a:t>
            </a:r>
            <a:r>
              <a:rPr lang="hu-HU" altLang="hu-HU" sz="2400" b="1" dirty="0"/>
              <a:t>leíró nyelvtan</a:t>
            </a:r>
            <a:r>
              <a:rPr lang="hu-HU" altLang="hu-HU" sz="2400" dirty="0"/>
              <a:t>, értelmező szótárak</a:t>
            </a:r>
          </a:p>
          <a:p>
            <a:pPr>
              <a:buFontTx/>
              <a:buNone/>
            </a:pPr>
            <a:endParaRPr lang="hu-HU" altLang="hu-HU" sz="2400" dirty="0"/>
          </a:p>
          <a:p>
            <a:pPr>
              <a:buFontTx/>
              <a:buNone/>
            </a:pPr>
            <a:r>
              <a:rPr lang="hu-HU" altLang="hu-HU" sz="2400" dirty="0"/>
              <a:t>	b) </a:t>
            </a:r>
            <a:r>
              <a:rPr lang="hu-HU" altLang="hu-HU" sz="2400" b="1" dirty="0"/>
              <a:t>diakrónia</a:t>
            </a:r>
            <a:r>
              <a:rPr lang="hu-HU" altLang="hu-HU" sz="2400" dirty="0"/>
              <a:t>: a nyelv történeti fejlődése, a nyelv időbeli változása, a nyelvi változások időbeli egymásutánja → </a:t>
            </a:r>
            <a:r>
              <a:rPr lang="hu-HU" altLang="hu-HU" sz="2400" b="1" dirty="0"/>
              <a:t>nyelvtörténet</a:t>
            </a:r>
            <a:endParaRPr lang="hu-HU" altLang="hu-HU" sz="2400" dirty="0"/>
          </a:p>
          <a:p>
            <a:endParaRPr lang="hu-HU" altLang="hu-HU" dirty="0">
              <a:cs typeface="Arial" panose="020B0604020202020204" pitchFamily="34" charset="0"/>
            </a:endParaRPr>
          </a:p>
          <a:p>
            <a:endParaRPr lang="hu-HU" altLang="hu-HU" dirty="0"/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altLang="hu-HU" sz="2800"/>
              <a:t>egyházi irodalom (bibliafordítások, Pázmány)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világi szépirodalom (Balassi, Zrínyi)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tudományos irodalom (Apáczai Csere János)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800"/>
              <a:t>→ a magyar nyelv tudományos vizsgálata: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szótárak</a:t>
            </a:r>
          </a:p>
          <a:p>
            <a:pPr>
              <a:lnSpc>
                <a:spcPct val="90000"/>
              </a:lnSpc>
            </a:pPr>
            <a:r>
              <a:rPr lang="hu-HU" altLang="hu-HU" sz="2800"/>
              <a:t>első nyelvtankönyvek:</a:t>
            </a:r>
          </a:p>
          <a:p>
            <a:pPr lvl="1">
              <a:lnSpc>
                <a:spcPct val="90000"/>
              </a:lnSpc>
            </a:pPr>
            <a:r>
              <a:rPr lang="hu-HU" altLang="hu-HU" sz="2400" b="1"/>
              <a:t>Sylvester János</a:t>
            </a:r>
            <a:r>
              <a:rPr lang="hu-HU" altLang="hu-HU" sz="2400"/>
              <a:t> (1539): latin nyelvtankönyv</a:t>
            </a:r>
          </a:p>
          <a:p>
            <a:pPr lvl="1">
              <a:lnSpc>
                <a:spcPct val="90000"/>
              </a:lnSpc>
            </a:pPr>
            <a:r>
              <a:rPr lang="hu-HU" altLang="hu-HU" sz="2400" b="1"/>
              <a:t>Dévai Bíró Mátyás</a:t>
            </a:r>
            <a:r>
              <a:rPr lang="hu-HU" altLang="hu-HU" sz="2400"/>
              <a:t> (1549): helyesírási tankönyv</a:t>
            </a:r>
          </a:p>
          <a:p>
            <a:pPr lvl="1">
              <a:lnSpc>
                <a:spcPct val="90000"/>
              </a:lnSpc>
            </a:pPr>
            <a:r>
              <a:rPr lang="hu-HU" altLang="hu-HU" sz="2400" b="1"/>
              <a:t>Szenczi Molnár Albert</a:t>
            </a:r>
            <a:r>
              <a:rPr lang="hu-HU" altLang="hu-HU" sz="2400"/>
              <a:t> (1610): az első igazi magyar nyelvtan (latinul); szerinte a „nyelvtan a helyes beszéd tudománya”</a:t>
            </a:r>
          </a:p>
          <a:p>
            <a:pPr lvl="1">
              <a:lnSpc>
                <a:spcPct val="90000"/>
              </a:lnSpc>
            </a:pPr>
            <a:r>
              <a:rPr lang="hu-HU" altLang="hu-HU" sz="2400" b="1"/>
              <a:t>Geleji Katona István</a:t>
            </a:r>
            <a:r>
              <a:rPr lang="hu-HU" altLang="hu-HU" sz="2400"/>
              <a:t> (Magyar Grammatikatska, 1645): az első magyar nyelvű helyesírási és nyelvhelyességi könyv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u-HU" altLang="hu-HU" sz="2400"/>
              <a:t>→ megjelenik egy egységes írott nyelvváltozat igénye</a:t>
            </a:r>
            <a:endParaRPr lang="hu-HU" altLang="hu-HU" sz="2400">
              <a:hlinkClick r:id="" action="ppaction://noaction"/>
            </a:endParaRPr>
          </a:p>
          <a:p>
            <a:pPr>
              <a:lnSpc>
                <a:spcPct val="90000"/>
              </a:lnSpc>
            </a:pPr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nyelvújítási harc és eredményei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/>
              <a:t>nyelvújítás kora: Bessenyei fellépésétől (1772) a </a:t>
            </a:r>
            <a:r>
              <a:rPr lang="hu-HU" altLang="hu-HU" sz="2800" i="1"/>
              <a:t>Magyar Nyelvőr </a:t>
            </a:r>
            <a:r>
              <a:rPr lang="hu-HU" altLang="hu-HU" sz="2800"/>
              <a:t>megjelenéséig (1872)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a nemzeti függetlenség, a társadalmi haladás és a magyar nyelv ügye összekapcsolódik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kettős célkitűzés: magyar nyelv fejlesztése, kiművelése + egyenjogúsítása</a:t>
            </a:r>
          </a:p>
          <a:p>
            <a:pPr>
              <a:lnSpc>
                <a:spcPct val="80000"/>
              </a:lnSpc>
            </a:pPr>
            <a:r>
              <a:rPr lang="hu-HU" altLang="hu-HU" sz="2800" b="1"/>
              <a:t>Bessenyei György</a:t>
            </a:r>
            <a:r>
              <a:rPr lang="hu-HU" altLang="hu-HU" sz="2800"/>
              <a:t>: anyanyelv fejlesztésének, „pallérozásának” szükségessége („Minden nemzet a maga nyelvén lett tudós, de idegenen sohasem.”) → tudós társaság megalapítását sürgeti </a:t>
            </a:r>
            <a:br>
              <a:rPr lang="hu-HU" altLang="hu-HU" sz="2800"/>
            </a:br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91513" cy="5721350"/>
          </a:xfrm>
        </p:spPr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hu-HU" altLang="hu-HU" sz="2800"/>
              <a:t>a műveltség fejlesztése nemzeti programmá válik → a magyar nyelvet alkalmassá kell tenni → irodalmi és tudományos szókincs gyarapítása</a:t>
            </a:r>
          </a:p>
          <a:p>
            <a:pPr marL="457200" indent="-457200">
              <a:lnSpc>
                <a:spcPct val="90000"/>
              </a:lnSpc>
            </a:pPr>
            <a:r>
              <a:rPr lang="hu-HU" altLang="hu-HU" sz="2800" b="1"/>
              <a:t>Kazinczy Ferenc</a:t>
            </a:r>
            <a:r>
              <a:rPr lang="hu-HU" altLang="hu-HU" sz="2800"/>
              <a:t>: az irodalmi élet irányítója (Széphalom), a nyelvújítási harc kirobbantója</a:t>
            </a:r>
          </a:p>
          <a:p>
            <a:pPr marL="838200" lvl="1" indent="-381000">
              <a:lnSpc>
                <a:spcPct val="90000"/>
              </a:lnSpc>
              <a:buFontTx/>
              <a:buAutoNum type="alphaLcParenR"/>
            </a:pPr>
            <a:r>
              <a:rPr lang="hu-HU" altLang="hu-HU"/>
              <a:t>neológusok (újítók), pl.: Kölcsey, Szemere Pál</a:t>
            </a:r>
          </a:p>
          <a:p>
            <a:pPr marL="838200" lvl="1" indent="-381000">
              <a:lnSpc>
                <a:spcPct val="90000"/>
              </a:lnSpc>
              <a:buFontTx/>
              <a:buAutoNum type="alphaLcParenR"/>
            </a:pPr>
            <a:r>
              <a:rPr lang="hu-HU" altLang="hu-HU"/>
              <a:t>ortológusok (hagyományőrzők, maradiak), pl.: Batsányi János, Verseghy Ferenc 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altLang="hu-HU" sz="2800"/>
              <a:t>	- </a:t>
            </a:r>
            <a:r>
              <a:rPr lang="hu-HU" altLang="hu-HU" sz="2800" i="1"/>
              <a:t>Mondolat</a:t>
            </a:r>
            <a:r>
              <a:rPr lang="hu-HU" altLang="hu-HU" sz="2800"/>
              <a:t> (1813) c. gúnyirat (pamflet) megjelenése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altLang="hu-HU" sz="2800"/>
              <a:t>	- </a:t>
            </a:r>
            <a:r>
              <a:rPr lang="hu-HU" altLang="hu-HU" sz="2800" i="1"/>
              <a:t>Felelet a Mondolatra</a:t>
            </a:r>
            <a:r>
              <a:rPr lang="hu-HU" altLang="hu-HU" sz="2800"/>
              <a:t> (</a:t>
            </a:r>
            <a:r>
              <a:rPr lang="hu-HU" altLang="hu-HU" sz="2800" b="1"/>
              <a:t>Kölcsey</a:t>
            </a:r>
            <a:r>
              <a:rPr lang="hu-HU" altLang="hu-HU" sz="2800"/>
              <a:t> és </a:t>
            </a:r>
            <a:r>
              <a:rPr lang="hu-HU" altLang="hu-HU" sz="2800" b="1"/>
              <a:t>Szemere</a:t>
            </a:r>
            <a:r>
              <a:rPr lang="hu-HU" altLang="hu-HU" sz="2800"/>
              <a:t>, 1815)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hu-HU" altLang="hu-HU" sz="2800"/>
              <a:t>	→ Kazinczy írása: </a:t>
            </a:r>
            <a:r>
              <a:rPr lang="hu-HU" altLang="hu-HU" sz="2800" i="1"/>
              <a:t>Ortológus és neológus nálunk és más nemzeteknél</a:t>
            </a:r>
            <a:r>
              <a:rPr lang="hu-HU" altLang="hu-HU" sz="2800"/>
              <a:t> (1819) → a harc lezárása </a:t>
            </a:r>
            <a:br>
              <a:rPr lang="hu-HU" altLang="hu-HU" sz="2800"/>
            </a:br>
            <a:endParaRPr lang="hu-HU" altLang="hu-HU" sz="2800"/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algn="ctr">
              <a:buFontTx/>
              <a:buNone/>
            </a:pPr>
            <a:r>
              <a:rPr lang="hu-HU" altLang="hu-HU"/>
              <a:t>	</a:t>
            </a:r>
          </a:p>
          <a:p>
            <a:pPr algn="ctr">
              <a:buFontTx/>
              <a:buNone/>
            </a:pPr>
            <a:endParaRPr lang="hu-HU" altLang="hu-HU"/>
          </a:p>
          <a:p>
            <a:pPr algn="ctr">
              <a:buFontTx/>
              <a:buNone/>
            </a:pPr>
            <a:r>
              <a:rPr lang="hu-HU" altLang="hu-HU"/>
              <a:t>„Jól és szépen az ír, aki tüzes ortológus és tüzes neológus egyszersmind, s így egyességben és ellenkezésben van önmagával.” </a:t>
            </a:r>
          </a:p>
          <a:p>
            <a:pPr algn="r">
              <a:buFontTx/>
              <a:buNone/>
            </a:pPr>
            <a:r>
              <a:rPr lang="hu-HU" altLang="hu-HU"/>
              <a:t>(Kazinczy)</a:t>
            </a: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975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sz="2800" b="1"/>
              <a:t>Verseghy Ferenc</a:t>
            </a:r>
            <a:r>
              <a:rPr lang="hu-HU" altLang="hu-HU" sz="2800"/>
              <a:t> és </a:t>
            </a:r>
            <a:r>
              <a:rPr lang="hu-HU" altLang="hu-HU" sz="2800" b="1"/>
              <a:t>Révai József</a:t>
            </a:r>
            <a:r>
              <a:rPr lang="hu-HU" altLang="hu-HU" sz="2800"/>
              <a:t> vitája: „ypszilonista-jottista háború”</a:t>
            </a:r>
          </a:p>
          <a:p>
            <a:pPr lvl="1">
              <a:lnSpc>
                <a:spcPct val="80000"/>
              </a:lnSpc>
            </a:pPr>
            <a:r>
              <a:rPr lang="hu-HU" altLang="hu-HU" sz="2400"/>
              <a:t>Verseghy: </a:t>
            </a:r>
            <a:r>
              <a:rPr lang="hu-HU" altLang="hu-HU" sz="2400" i="1"/>
              <a:t>láttya, kertye</a:t>
            </a:r>
            <a:r>
              <a:rPr lang="hu-HU" altLang="hu-HU" sz="2400"/>
              <a:t> (kiejtés szerinti) ↔ Révai: </a:t>
            </a:r>
            <a:r>
              <a:rPr lang="hu-HU" altLang="hu-HU" sz="2400" i="1"/>
              <a:t>látja, kertje</a:t>
            </a:r>
            <a:r>
              <a:rPr lang="hu-HU" altLang="hu-HU" sz="2400"/>
              <a:t> (szóelemző írásmód) → Révai álláspontja győz</a:t>
            </a:r>
          </a:p>
          <a:p>
            <a:pPr lvl="1">
              <a:lnSpc>
                <a:spcPct val="80000"/>
              </a:lnSpc>
            </a:pPr>
            <a:r>
              <a:rPr lang="hu-HU" altLang="hu-HU" sz="2400"/>
              <a:t>abban sem értettek egyet, hogy mi legyen a nyelvi norma alapja: Verseghy szerint a korabeli élőbeszéd, Révai szerint viszont a régi nyelvszokás </a:t>
            </a:r>
            <a:r>
              <a:rPr lang="hu-HU" altLang="hu-HU" sz="2400">
                <a:cs typeface="Arial" panose="020B0604020202020204" pitchFamily="34" charset="0"/>
              </a:rPr>
              <a:t>→</a:t>
            </a:r>
            <a:r>
              <a:rPr lang="hu-HU" altLang="hu-HU" sz="2400"/>
              <a:t> Kazinczyék ebben is Révainak adtak igazat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Magyar Tudós Társaság megalakulása → nyelvtan + helyesírási szabályzat kiadása (</a:t>
            </a:r>
            <a:r>
              <a:rPr lang="hu-HU" altLang="hu-HU" sz="2800" b="1"/>
              <a:t>Vörösmarty</a:t>
            </a:r>
            <a:r>
              <a:rPr lang="hu-HU" altLang="hu-HU" sz="2800"/>
              <a:t>)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kb. 10 ezer új szó + nyelvi normák egységesülése (nyelvtanok) → egységes irodalmi és köznyelv kialakulása</a:t>
            </a:r>
          </a:p>
          <a:p>
            <a:pPr>
              <a:lnSpc>
                <a:spcPct val="80000"/>
              </a:lnSpc>
            </a:pPr>
            <a:r>
              <a:rPr lang="hu-HU" altLang="hu-HU" sz="2800"/>
              <a:t>(1844) a magyar nyelv államnyelvvé válik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nyelvújítás módjai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szóképzés (pl.: </a:t>
            </a:r>
            <a:r>
              <a:rPr lang="hu-HU" altLang="hu-HU" i="1" dirty="0"/>
              <a:t>értelem,</a:t>
            </a:r>
            <a:r>
              <a:rPr lang="hu-HU" altLang="hu-HU" dirty="0"/>
              <a:t> </a:t>
            </a:r>
            <a:r>
              <a:rPr lang="hu-HU" altLang="hu-HU" i="1" dirty="0"/>
              <a:t>irodalom</a:t>
            </a:r>
            <a:r>
              <a:rPr lang="hu-HU" altLang="hu-HU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szóösszetétel (pl.: </a:t>
            </a:r>
            <a:r>
              <a:rPr lang="hu-HU" altLang="hu-HU" i="1" dirty="0"/>
              <a:t>évszak, folyóirat</a:t>
            </a:r>
            <a:r>
              <a:rPr lang="hu-HU" altLang="hu-HU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szóelvonás (pl.: </a:t>
            </a:r>
            <a:r>
              <a:rPr lang="hu-HU" altLang="hu-HU" i="1" dirty="0"/>
              <a:t>séta, vizsga</a:t>
            </a:r>
            <a:r>
              <a:rPr lang="hu-HU" altLang="hu-HU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elavult szavak, régi magyar személynevek felújítása (pl.: </a:t>
            </a:r>
            <a:r>
              <a:rPr lang="hu-HU" altLang="hu-HU" i="1" dirty="0"/>
              <a:t>fegyelem, hon; Árpád, Zoltán</a:t>
            </a:r>
            <a:r>
              <a:rPr lang="hu-HU" altLang="hu-HU" dirty="0"/>
              <a:t>)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 tájszavak köznyelvivé tétele (pl.: </a:t>
            </a:r>
            <a:r>
              <a:rPr lang="hu-HU" altLang="hu-HU" i="1" dirty="0"/>
              <a:t>betyár, hulla</a:t>
            </a:r>
            <a:r>
              <a:rPr lang="hu-HU" altLang="hu-HU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 idegen szavak lefordítása, nevek „magyarosítása” (pl.: </a:t>
            </a:r>
            <a:r>
              <a:rPr lang="hu-HU" altLang="hu-HU" i="1" dirty="0"/>
              <a:t>hangverseny, Lipcse</a:t>
            </a:r>
            <a:r>
              <a:rPr lang="hu-HU" altLang="hu-HU" dirty="0"/>
              <a:t>)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hu-HU" altLang="hu-HU" dirty="0"/>
              <a:t>szóösszerántás (pl.: </a:t>
            </a:r>
            <a:r>
              <a:rPr lang="hu-HU" altLang="hu-HU" i="1" dirty="0"/>
              <a:t>csőr, rovar, tanár</a:t>
            </a:r>
            <a:r>
              <a:rPr lang="hu-HU" altLang="hu-HU" dirty="0"/>
              <a:t>)</a:t>
            </a:r>
          </a:p>
          <a:p>
            <a:pPr>
              <a:lnSpc>
                <a:spcPct val="90000"/>
              </a:lnSpc>
            </a:pPr>
            <a:endParaRPr lang="hu-HU" altLang="hu-HU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l"/>
            <a:r>
              <a:rPr lang="hu-HU" altLang="hu-HU" sz="3200" b="1" dirty="0">
                <a:latin typeface="Bookman Old Style" panose="02050604050505020204" pitchFamily="18" charset="0"/>
              </a:rPr>
              <a:t>A nyelvek eredete és típusai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>
              <a:defRPr/>
            </a:pPr>
            <a:r>
              <a:rPr lang="hu-HU" sz="2400" dirty="0"/>
              <a:t>az összes nyelv egyetlen ősnyelvből származik (</a:t>
            </a:r>
            <a:r>
              <a:rPr lang="hu-HU" sz="2400" dirty="0" err="1"/>
              <a:t>monogenézis</a:t>
            </a:r>
            <a:r>
              <a:rPr lang="hu-HU" sz="2400" dirty="0"/>
              <a:t>) / több ősnyelv létezik (</a:t>
            </a:r>
            <a:r>
              <a:rPr lang="hu-HU" sz="2400" dirty="0" err="1"/>
              <a:t>poligenézis</a:t>
            </a:r>
            <a:r>
              <a:rPr lang="hu-HU" sz="2400" dirty="0"/>
              <a:t>)</a:t>
            </a:r>
          </a:p>
          <a:p>
            <a:pPr>
              <a:defRPr/>
            </a:pPr>
            <a:r>
              <a:rPr lang="hu-HU" sz="2400" dirty="0"/>
              <a:t>3-6 ezer nyelvről tudunk</a:t>
            </a:r>
          </a:p>
          <a:p>
            <a:pPr>
              <a:defRPr/>
            </a:pPr>
            <a:r>
              <a:rPr lang="hu-HU" sz="2400" dirty="0"/>
              <a:t>150-200 nyelvcsalád, a legnagyobb az indoeurópai</a:t>
            </a:r>
          </a:p>
          <a:p>
            <a:pPr>
              <a:buFontTx/>
              <a:buNone/>
              <a:defRPr/>
            </a:pPr>
            <a:endParaRPr lang="hu-HU" sz="2000" dirty="0"/>
          </a:p>
          <a:p>
            <a:pPr>
              <a:buFontTx/>
              <a:buNone/>
              <a:defRPr/>
            </a:pPr>
            <a:r>
              <a:rPr lang="hu-HU" sz="2400" u="sng" dirty="0"/>
              <a:t>Nyelvtípusok</a:t>
            </a:r>
            <a:r>
              <a:rPr lang="hu-HU" sz="2400" dirty="0"/>
              <a:t> (alaktan szerint):</a:t>
            </a:r>
          </a:p>
          <a:p>
            <a:pPr marL="457200" indent="-457200">
              <a:buFontTx/>
              <a:buAutoNum type="arabicParenR"/>
              <a:defRPr/>
            </a:pPr>
            <a:r>
              <a:rPr lang="hu-HU" sz="2400" b="1" dirty="0"/>
              <a:t>izoláló</a:t>
            </a:r>
            <a:r>
              <a:rPr lang="hu-HU" sz="2400" dirty="0"/>
              <a:t> („elkülönítő, elszigetelő”): nincsenek toldalékok, pl.: angol, kínai, vietnámi</a:t>
            </a:r>
          </a:p>
          <a:p>
            <a:pPr marL="457200" indent="-457200">
              <a:buFontTx/>
              <a:buAutoNum type="arabicParenR"/>
              <a:defRPr/>
            </a:pPr>
            <a:r>
              <a:rPr lang="hu-HU" sz="2400" b="1" dirty="0"/>
              <a:t>agglutináló</a:t>
            </a:r>
            <a:r>
              <a:rPr lang="hu-HU" sz="2400" dirty="0"/>
              <a:t> („ragasztó”): toldalékok, pl.: magyar, finn, török, japán</a:t>
            </a:r>
          </a:p>
          <a:p>
            <a:pPr marL="457200" indent="-457200">
              <a:buFontTx/>
              <a:buAutoNum type="arabicParenR"/>
              <a:defRPr/>
            </a:pPr>
            <a:r>
              <a:rPr lang="hu-HU" sz="2400" b="1" dirty="0"/>
              <a:t>flektáló</a:t>
            </a:r>
            <a:r>
              <a:rPr lang="hu-HU" sz="2400" dirty="0"/>
              <a:t> („hajlító”): a szótő megváltozása fejezi ki a nyelvtani viszonyt, nemek megkülönböztetése,           pl.: német, latin, arab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/>
            <a:r>
              <a:rPr lang="hu-HU" altLang="hu-HU" sz="3200" b="1">
                <a:latin typeface="Bookman Old Style" panose="02050604050505020204" pitchFamily="18" charset="0"/>
              </a:rPr>
              <a:t>A magyar nyelv rokonsága</a:t>
            </a:r>
            <a:endParaRPr lang="hu-HU" altLang="hu-HU" sz="3200">
              <a:latin typeface="Bookman Old Style" panose="02050604050505020204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r>
              <a:rPr lang="hu-HU" altLang="hu-HU" sz="2400" b="1"/>
              <a:t>Nyelvtörténet</a:t>
            </a:r>
            <a:r>
              <a:rPr lang="hu-HU" altLang="hu-HU" sz="2400"/>
              <a:t> kettős jelentése: 1. a nyelv élettörténete, időbeli változásai; 2. a nyelv élettörténetének leírása</a:t>
            </a:r>
          </a:p>
          <a:p>
            <a:pPr>
              <a:buFontTx/>
              <a:buNone/>
            </a:pPr>
            <a:r>
              <a:rPr lang="hu-HU" altLang="hu-HU" sz="2400"/>
              <a:t>	→ diakrón vizsgálat</a:t>
            </a:r>
          </a:p>
          <a:p>
            <a:r>
              <a:rPr lang="hu-HU" altLang="hu-HU" sz="2400"/>
              <a:t>kapcsolata más tudományokkal: történelem, néprajz, régészet, földrajz</a:t>
            </a:r>
          </a:p>
          <a:p>
            <a:r>
              <a:rPr lang="hu-HU" altLang="hu-HU" sz="2400" b="1"/>
              <a:t>nyelvrokonság</a:t>
            </a:r>
            <a:r>
              <a:rPr lang="hu-HU" altLang="hu-HU" sz="2400"/>
              <a:t> (szókincs + nyelvtani rendszer) fogalma</a:t>
            </a:r>
          </a:p>
          <a:p>
            <a:r>
              <a:rPr lang="hu-HU" altLang="hu-HU" sz="2400"/>
              <a:t>nyelvrokonság kritériumai: szabályos hangmegfelelések, alaktani egyezések, szókészlet, nyelvtani rendszer, </a:t>
            </a:r>
          </a:p>
          <a:p>
            <a:pPr>
              <a:buFontTx/>
              <a:buNone/>
            </a:pPr>
            <a:r>
              <a:rPr lang="hu-HU" altLang="hu-HU" sz="2400"/>
              <a:t>	- (18. sz.) </a:t>
            </a:r>
            <a:r>
              <a:rPr lang="hu-HU" altLang="hu-HU" sz="2400" i="1"/>
              <a:t>Sajnovics János</a:t>
            </a:r>
            <a:r>
              <a:rPr lang="hu-HU" altLang="hu-HU" sz="2400"/>
              <a:t>: lapp és magyar nyelv összehasonlító elemzése</a:t>
            </a:r>
          </a:p>
          <a:p>
            <a:pPr>
              <a:buFontTx/>
              <a:buNone/>
            </a:pPr>
            <a:r>
              <a:rPr lang="hu-HU" altLang="hu-HU" sz="2400"/>
              <a:t>	- (19. sz.) </a:t>
            </a:r>
            <a:r>
              <a:rPr lang="hu-HU" altLang="hu-HU" sz="2400" i="1"/>
              <a:t>Gyarmathy Sámuel</a:t>
            </a:r>
            <a:r>
              <a:rPr lang="hu-HU" altLang="hu-HU" sz="2400"/>
              <a:t>, </a:t>
            </a:r>
            <a:r>
              <a:rPr lang="hu-HU" altLang="hu-HU" sz="2400" i="1"/>
              <a:t>Reguly Antal</a:t>
            </a:r>
            <a:r>
              <a:rPr lang="hu-HU" altLang="hu-HU" sz="2400"/>
              <a:t>, </a:t>
            </a:r>
            <a:r>
              <a:rPr lang="hu-HU" altLang="hu-HU" sz="2400" i="1"/>
              <a:t>Budenz József</a:t>
            </a:r>
            <a:endParaRPr lang="hu-HU" altLang="hu-HU" sz="2400"/>
          </a:p>
          <a:p>
            <a:pPr>
              <a:buFontTx/>
              <a:buNone/>
            </a:pPr>
            <a:r>
              <a:rPr lang="hu-HU" altLang="hu-HU" sz="2400"/>
              <a:t>	(finnugor nyelvek összehasonlítása, „török-ugor háború”)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artalom helye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400" b="1" dirty="0"/>
              <a:t>A magyar nyelv családfája</a:t>
            </a:r>
            <a:r>
              <a:rPr lang="hu-HU" altLang="hu-HU" sz="2400" dirty="0"/>
              <a:t>:</a:t>
            </a:r>
          </a:p>
          <a:p>
            <a:pPr>
              <a:buFontTx/>
              <a:buNone/>
            </a:pPr>
            <a:r>
              <a:rPr lang="hu-HU" altLang="hu-HU" sz="2400" dirty="0"/>
              <a:t>	</a:t>
            </a:r>
            <a:r>
              <a:rPr lang="hu-HU" altLang="hu-HU" sz="2400" b="1" dirty="0"/>
              <a:t>uráli</a:t>
            </a:r>
            <a:r>
              <a:rPr lang="hu-HU" altLang="hu-HU" sz="2400" dirty="0"/>
              <a:t> alapnyelv → (szamojéd és ) </a:t>
            </a:r>
            <a:r>
              <a:rPr lang="hu-HU" altLang="hu-HU" sz="2400" b="1" dirty="0"/>
              <a:t>finnugor</a:t>
            </a:r>
            <a:r>
              <a:rPr lang="hu-HU" altLang="hu-HU" sz="2400" dirty="0"/>
              <a:t> nyelvcsalád → (finn-permi és) </a:t>
            </a:r>
            <a:r>
              <a:rPr lang="hu-HU" altLang="hu-HU" sz="2400" b="1" dirty="0"/>
              <a:t>ugor</a:t>
            </a:r>
            <a:r>
              <a:rPr lang="hu-HU" altLang="hu-HU" sz="2400" dirty="0"/>
              <a:t> → (obi-ugor és) </a:t>
            </a:r>
            <a:r>
              <a:rPr lang="hu-HU" altLang="hu-HU" sz="2400" b="1" dirty="0"/>
              <a:t>magyar</a:t>
            </a:r>
          </a:p>
          <a:p>
            <a:pPr>
              <a:buFontTx/>
              <a:buNone/>
            </a:pPr>
            <a:endParaRPr lang="hu-HU" altLang="hu-HU" sz="2000" dirty="0"/>
          </a:p>
          <a:p>
            <a:pPr>
              <a:buFontTx/>
              <a:buNone/>
            </a:pPr>
            <a:endParaRPr lang="hu-HU" altLang="hu-HU" sz="2400" dirty="0"/>
          </a:p>
          <a:p>
            <a:endParaRPr lang="hu-HU" altLang="hu-HU" sz="2400" dirty="0"/>
          </a:p>
        </p:txBody>
      </p:sp>
      <p:pic>
        <p:nvPicPr>
          <p:cNvPr id="6147" name="Picture 4" descr="http://eucilaff.tovarnaidej.com/static/madzarski-jezik/3/finn-ug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1714500"/>
            <a:ext cx="6810375" cy="488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artalom helye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400" b="1"/>
              <a:t>A magyar nyelvtörténet korszakai</a:t>
            </a:r>
            <a:r>
              <a:rPr lang="hu-HU" altLang="hu-HU" sz="2400"/>
              <a:t>:</a:t>
            </a:r>
          </a:p>
          <a:p>
            <a:pPr>
              <a:buFontTx/>
              <a:buNone/>
            </a:pPr>
            <a:endParaRPr lang="hu-HU" altLang="hu-HU" sz="2400"/>
          </a:p>
          <a:p>
            <a:pPr>
              <a:buFontTx/>
              <a:buNone/>
            </a:pPr>
            <a:r>
              <a:rPr lang="hu-HU" altLang="hu-HU" sz="2400"/>
              <a:t>Előmagyar kor (nyelvrokonokkal való együttélés ideje) → (kb. Kr. e. 1000–500) </a:t>
            </a:r>
            <a:r>
              <a:rPr lang="hu-HU" altLang="hu-HU" sz="2400" b="1"/>
              <a:t>a magyar nyelv önálló életé</a:t>
            </a:r>
            <a:r>
              <a:rPr lang="hu-HU" altLang="hu-HU" sz="2400"/>
              <a:t>nek kezdete</a:t>
            </a:r>
          </a:p>
          <a:p>
            <a:pPr>
              <a:buFontTx/>
              <a:buNone/>
            </a:pPr>
            <a:r>
              <a:rPr lang="hu-HU" altLang="hu-HU" sz="2400" i="1"/>
              <a:t>Nyelvemléktelen kor:</a:t>
            </a:r>
            <a:endParaRPr lang="hu-HU" altLang="hu-HU" sz="2400"/>
          </a:p>
          <a:p>
            <a:pPr>
              <a:buFontTx/>
              <a:buNone/>
            </a:pPr>
            <a:r>
              <a:rPr lang="hu-HU" altLang="hu-HU" sz="2400"/>
              <a:t>	• (kb. Kr. e. 1000 – Kr. u. 896) </a:t>
            </a:r>
            <a:r>
              <a:rPr lang="hu-HU" altLang="hu-HU" sz="2400" b="1"/>
              <a:t>ősmagyar</a:t>
            </a:r>
            <a:r>
              <a:rPr lang="hu-HU" altLang="hu-HU" sz="2400"/>
              <a:t> kor</a:t>
            </a:r>
          </a:p>
          <a:p>
            <a:pPr>
              <a:buFontTx/>
              <a:buNone/>
            </a:pPr>
            <a:r>
              <a:rPr lang="hu-HU" altLang="hu-HU" sz="2400" i="1"/>
              <a:t>Nyelvemlékes kor:</a:t>
            </a:r>
            <a:endParaRPr lang="hu-HU" altLang="hu-HU" sz="2400"/>
          </a:p>
          <a:p>
            <a:pPr>
              <a:buFontTx/>
              <a:buNone/>
            </a:pPr>
            <a:r>
              <a:rPr lang="hu-HU" altLang="hu-HU" sz="2400"/>
              <a:t>	• (896–1526) </a:t>
            </a:r>
            <a:r>
              <a:rPr lang="hu-HU" altLang="hu-HU" sz="2400" b="1"/>
              <a:t>ómagyar</a:t>
            </a:r>
            <a:r>
              <a:rPr lang="hu-HU" altLang="hu-HU" sz="2400"/>
              <a:t> kor</a:t>
            </a:r>
          </a:p>
          <a:p>
            <a:pPr>
              <a:buFontTx/>
              <a:buNone/>
            </a:pPr>
            <a:r>
              <a:rPr lang="hu-HU" altLang="hu-HU" sz="2400"/>
              <a:t>	• (1526–1772) </a:t>
            </a:r>
            <a:r>
              <a:rPr lang="hu-HU" altLang="hu-HU" sz="2400" b="1"/>
              <a:t>középmagyar</a:t>
            </a:r>
            <a:r>
              <a:rPr lang="hu-HU" altLang="hu-HU" sz="2400"/>
              <a:t> kor</a:t>
            </a:r>
          </a:p>
          <a:p>
            <a:pPr>
              <a:buFontTx/>
              <a:buNone/>
            </a:pPr>
            <a:r>
              <a:rPr lang="hu-HU" altLang="hu-HU" sz="2400"/>
              <a:t>	• (1772–1920) </a:t>
            </a:r>
            <a:r>
              <a:rPr lang="hu-HU" altLang="hu-HU" sz="2400" b="1"/>
              <a:t>újmagyar </a:t>
            </a:r>
            <a:r>
              <a:rPr lang="hu-HU" altLang="hu-HU" sz="2400"/>
              <a:t>kor</a:t>
            </a:r>
          </a:p>
          <a:p>
            <a:pPr>
              <a:buFontTx/>
              <a:buNone/>
            </a:pPr>
            <a:r>
              <a:rPr lang="hu-HU" altLang="hu-HU" sz="2400"/>
              <a:t>	• (1920–) </a:t>
            </a:r>
            <a:r>
              <a:rPr lang="hu-HU" altLang="hu-HU" sz="2400" b="1"/>
              <a:t>újabb magyar</a:t>
            </a:r>
            <a:r>
              <a:rPr lang="hu-HU" altLang="hu-HU" sz="2400"/>
              <a:t> kor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hu-HU" sz="3200" b="1" dirty="0">
                <a:solidFill>
                  <a:schemeClr val="tx1"/>
                </a:solidFill>
                <a:latin typeface="Bookman Old Style" pitchFamily="18" charset="0"/>
                <a:ea typeface="+mn-ea"/>
                <a:cs typeface="+mn-cs"/>
              </a:rPr>
              <a:t>A nyelvemlékek fajtái</a:t>
            </a:r>
            <a:endParaRPr lang="hu-HU" sz="3200" b="1" dirty="0">
              <a:latin typeface="Bookman Old Style" pitchFamily="18" charset="0"/>
            </a:endParaRPr>
          </a:p>
        </p:txBody>
      </p:sp>
      <p:sp>
        <p:nvSpPr>
          <p:cNvPr id="8195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329613" cy="4525963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400"/>
              <a:t>a) </a:t>
            </a:r>
            <a:r>
              <a:rPr lang="hu-HU" altLang="hu-HU" sz="2400" b="1"/>
              <a:t>szórványemlékek: </a:t>
            </a:r>
            <a:r>
              <a:rPr lang="hu-HU" altLang="hu-HU" sz="2400"/>
              <a:t>idegen nyelvű szövegbe beékelt magyar szavak, kifejezések</a:t>
            </a:r>
          </a:p>
          <a:p>
            <a:pPr>
              <a:buFontTx/>
              <a:buNone/>
            </a:pPr>
            <a:r>
              <a:rPr lang="hu-HU" altLang="hu-HU" sz="2400"/>
              <a:t>	- külföldi ~: arab, perzsa, görög, latin források (pl.: Ibn Ruszta; Bíborbanszületett Konstantin: A birodalom kormányzásáról, 10. sz.)</a:t>
            </a:r>
          </a:p>
          <a:p>
            <a:pPr>
              <a:buFontTx/>
              <a:buNone/>
            </a:pPr>
            <a:r>
              <a:rPr lang="hu-HU" altLang="hu-HU" sz="2400"/>
              <a:t>	- hazai ~: Tihanyi apátság alapítólevele (1055), oklevelek, gesták, krónikák, glosszák, szójegyzékek </a:t>
            </a:r>
          </a:p>
          <a:p>
            <a:pPr>
              <a:buFontTx/>
              <a:buNone/>
            </a:pPr>
            <a:r>
              <a:rPr lang="hu-HU" altLang="hu-HU" sz="2400"/>
              <a:t>b) </a:t>
            </a:r>
            <a:r>
              <a:rPr lang="hu-HU" altLang="hu-HU" sz="2400" b="1"/>
              <a:t>szövegemlékek: </a:t>
            </a:r>
            <a:r>
              <a:rPr lang="hu-HU" altLang="hu-HU" sz="2400"/>
              <a:t>hosszabb gondolatsor magyar nyelven, összefüggő mondatokban</a:t>
            </a:r>
          </a:p>
          <a:p>
            <a:pPr>
              <a:buFontTx/>
              <a:buNone/>
            </a:pPr>
            <a:r>
              <a:rPr lang="hu-HU" altLang="hu-HU" sz="2400"/>
              <a:t>	- kéziratos ~: Halotti Beszéd és Könyörgés (HB., 1200 k.); Ómagyar Mária-siralom (ÓMS., 1300 k.); kódexek</a:t>
            </a:r>
          </a:p>
          <a:p>
            <a:pPr>
              <a:buFontTx/>
              <a:buNone/>
            </a:pPr>
            <a:r>
              <a:rPr lang="hu-HU" altLang="hu-HU" sz="2400"/>
              <a:t>	- nyomtatott ~</a:t>
            </a:r>
          </a:p>
          <a:p>
            <a:endParaRPr lang="hu-HU" altLang="hu-HU" sz="240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291512" cy="572135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arenR"/>
            </a:pPr>
            <a:r>
              <a:rPr lang="hu-HU" altLang="hu-HU" sz="2800" b="1" dirty="0">
                <a:latin typeface="Bookman Old Style" panose="02050604050505020204" pitchFamily="18" charset="0"/>
              </a:rPr>
              <a:t>Tihanyi apátság alapítólevele (1055)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 dirty="0"/>
              <a:t>I. András állíttatta ki (szerzője Miklós püspök)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 dirty="0"/>
              <a:t>58 magyar szó, 33 képző</a:t>
            </a:r>
          </a:p>
          <a:p>
            <a:pPr marL="990600" lvl="1" indent="-533400">
              <a:lnSpc>
                <a:spcPct val="90000"/>
              </a:lnSpc>
            </a:pPr>
            <a:r>
              <a:rPr lang="hu-HU" altLang="hu-HU" dirty="0" err="1"/>
              <a:t>monarau</a:t>
            </a:r>
            <a:r>
              <a:rPr lang="hu-HU" altLang="hu-HU" dirty="0"/>
              <a:t> </a:t>
            </a:r>
            <a:r>
              <a:rPr lang="hu-HU" altLang="hu-HU" dirty="0" err="1"/>
              <a:t>bukurea</a:t>
            </a:r>
            <a:endParaRPr lang="hu-HU" altLang="hu-HU" dirty="0"/>
          </a:p>
          <a:p>
            <a:pPr marL="990600" lvl="1" indent="-533400">
              <a:lnSpc>
                <a:spcPct val="90000"/>
              </a:lnSpc>
            </a:pPr>
            <a:r>
              <a:rPr lang="hu-HU" altLang="hu-HU" dirty="0" err="1"/>
              <a:t>feheruuaru</a:t>
            </a:r>
            <a:r>
              <a:rPr lang="hu-HU" altLang="hu-HU" dirty="0"/>
              <a:t> </a:t>
            </a:r>
            <a:r>
              <a:rPr lang="hu-HU" altLang="hu-HU" dirty="0" err="1"/>
              <a:t>rea</a:t>
            </a:r>
            <a:r>
              <a:rPr lang="hu-HU" altLang="hu-HU" dirty="0"/>
              <a:t> </a:t>
            </a:r>
            <a:r>
              <a:rPr lang="hu-HU" altLang="hu-HU" dirty="0" err="1"/>
              <a:t>meneh</a:t>
            </a:r>
            <a:r>
              <a:rPr lang="hu-HU" altLang="hu-HU" dirty="0"/>
              <a:t> </a:t>
            </a:r>
            <a:r>
              <a:rPr lang="hu-HU" altLang="hu-HU" dirty="0" err="1"/>
              <a:t>hodu</a:t>
            </a:r>
            <a:r>
              <a:rPr lang="hu-HU" altLang="hu-HU" dirty="0"/>
              <a:t> </a:t>
            </a:r>
            <a:r>
              <a:rPr lang="hu-HU" altLang="hu-HU" dirty="0" err="1"/>
              <a:t>utu</a:t>
            </a:r>
            <a:r>
              <a:rPr lang="hu-HU" altLang="hu-HU" dirty="0"/>
              <a:t> </a:t>
            </a:r>
            <a:r>
              <a:rPr lang="hu-HU" altLang="hu-HU" dirty="0" err="1"/>
              <a:t>rea</a:t>
            </a:r>
            <a:endParaRPr lang="hu-HU" altLang="hu-HU" dirty="0"/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hu-HU" altLang="hu-HU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hu-HU" altLang="hu-HU" sz="2800" b="1" dirty="0">
                <a:latin typeface="Bookman Old Style" panose="02050604050505020204" pitchFamily="18" charset="0"/>
              </a:rPr>
              <a:t>2) Halotti Beszéd és Könyörgés</a:t>
            </a:r>
            <a:r>
              <a:rPr lang="hu-HU" altLang="hu-HU" sz="2800" dirty="0">
                <a:latin typeface="Bookman Old Style" panose="02050604050505020204" pitchFamily="18" charset="0"/>
              </a:rPr>
              <a:t> (1192/1195)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/>
              <a:t>felfedező: </a:t>
            </a:r>
            <a:r>
              <a:rPr lang="hu-HU" altLang="hu-HU" sz="2800" dirty="0"/>
              <a:t>Pray György (18. sz.) → Pray-kódex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 dirty="0"/>
              <a:t>műfaja: papi búcsúztató és ima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 dirty="0"/>
              <a:t>32 sor (ebből 6 sor a Könyörgés), 190 szó</a:t>
            </a:r>
          </a:p>
          <a:p>
            <a:pPr marL="609600" indent="-609600">
              <a:lnSpc>
                <a:spcPct val="90000"/>
              </a:lnSpc>
            </a:pPr>
            <a:r>
              <a:rPr lang="hu-HU" altLang="hu-HU" sz="2800" dirty="0"/>
              <a:t>retorikai alakzatok (megszólítás, felkiáltás, kérdés-válasz, figura </a:t>
            </a:r>
            <a:r>
              <a:rPr lang="hu-HU" altLang="hu-HU" sz="2800" dirty="0" err="1"/>
              <a:t>etymologica</a:t>
            </a:r>
            <a:r>
              <a:rPr lang="hu-HU" altLang="hu-HU" sz="2800" dirty="0"/>
              <a:t>) 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>
              <a:buFontTx/>
              <a:buNone/>
            </a:pPr>
            <a:r>
              <a:rPr lang="hu-HU" altLang="hu-HU" sz="2800" b="1" dirty="0">
                <a:latin typeface="Bookman Old Style" panose="02050604050505020204" pitchFamily="18" charset="0"/>
              </a:rPr>
              <a:t>3) Ómagyar Mária-siralom</a:t>
            </a:r>
            <a:r>
              <a:rPr lang="hu-HU" altLang="hu-HU" sz="2800" dirty="0">
                <a:latin typeface="Bookman Old Style" panose="02050604050505020204" pitchFamily="18" charset="0"/>
              </a:rPr>
              <a:t> (1300 k.)</a:t>
            </a:r>
          </a:p>
          <a:p>
            <a:r>
              <a:rPr lang="hu-HU" altLang="hu-HU" sz="2800" dirty="0"/>
              <a:t>felfedezése: </a:t>
            </a:r>
            <a:r>
              <a:rPr lang="hu-HU" altLang="hu-HU" sz="2800" dirty="0" err="1"/>
              <a:t>Leuveni</a:t>
            </a:r>
            <a:r>
              <a:rPr lang="hu-HU" altLang="hu-HU" sz="2800" dirty="0"/>
              <a:t> Könyvtár (1922) → </a:t>
            </a:r>
            <a:r>
              <a:rPr lang="hu-HU" altLang="hu-HU" sz="2800" dirty="0" err="1"/>
              <a:t>Leuveni</a:t>
            </a:r>
            <a:r>
              <a:rPr lang="hu-HU" altLang="hu-HU" sz="2800" dirty="0"/>
              <a:t> Kódex (1982-től magyar tulajdonban)</a:t>
            </a:r>
          </a:p>
          <a:p>
            <a:r>
              <a:rPr lang="hu-HU" altLang="hu-HU" sz="2800" dirty="0"/>
              <a:t>műfaja: </a:t>
            </a:r>
            <a:r>
              <a:rPr lang="hu-HU" altLang="hu-HU" sz="2800" dirty="0" err="1"/>
              <a:t>planctus</a:t>
            </a:r>
            <a:r>
              <a:rPr lang="hu-HU" altLang="hu-HU" sz="2800" dirty="0"/>
              <a:t> (Mária-siralom)</a:t>
            </a:r>
          </a:p>
          <a:p>
            <a:r>
              <a:rPr lang="hu-HU" altLang="hu-HU" sz="2800" dirty="0"/>
              <a:t>fordítás</a:t>
            </a:r>
          </a:p>
          <a:p>
            <a:r>
              <a:rPr lang="hu-HU" altLang="hu-HU" sz="2800" dirty="0"/>
              <a:t>37 sor, 130 szó</a:t>
            </a:r>
          </a:p>
          <a:p>
            <a:r>
              <a:rPr lang="hu-HU" altLang="hu-HU" sz="2800" dirty="0"/>
              <a:t>kétütemű hangsúlyos verselés, változatos rímelés (páros rím, félrím, bokorrím), alliterációk</a:t>
            </a:r>
          </a:p>
          <a:p>
            <a:pPr marL="0" indent="0">
              <a:buNone/>
            </a:pPr>
            <a:endParaRPr lang="hu-HU" altLang="hu-HU" sz="2800" dirty="0"/>
          </a:p>
          <a:p>
            <a:pPr marL="0" indent="0">
              <a:buNone/>
            </a:pPr>
            <a:r>
              <a:rPr lang="hu-HU" altLang="hu-HU" sz="2400" dirty="0">
                <a:hlinkClick r:id="rId2"/>
              </a:rPr>
              <a:t>https://www.nkp.hu/feladat/megjelenites/56422523</a:t>
            </a:r>
            <a:endParaRPr lang="hu-HU" altLang="hu-HU" sz="2400" dirty="0"/>
          </a:p>
          <a:p>
            <a:pPr marL="0" indent="0">
              <a:buNone/>
            </a:pPr>
            <a:r>
              <a:rPr lang="hu-HU" altLang="hu-HU" sz="2400" dirty="0">
                <a:hlinkClick r:id="rId3"/>
              </a:rPr>
              <a:t>https://www.nkp.hu/feladat/megjelenites/154936494</a:t>
            </a:r>
            <a:endParaRPr lang="hu-HU" altLang="hu-HU" sz="2400" dirty="0"/>
          </a:p>
          <a:p>
            <a:pPr marL="0" indent="0">
              <a:buNone/>
            </a:pPr>
            <a:endParaRPr lang="hu-HU" altLang="hu-HU" sz="2800" dirty="0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1753</Words>
  <Application>Microsoft Office PowerPoint</Application>
  <PresentationFormat>Diavetítés a képernyőre (4:3 oldalarány)</PresentationFormat>
  <Paragraphs>192</Paragraphs>
  <Slides>25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9" baseType="lpstr">
      <vt:lpstr>Arial</vt:lpstr>
      <vt:lpstr>Bookman Old Style</vt:lpstr>
      <vt:lpstr>Wingdings</vt:lpstr>
      <vt:lpstr>Alapértelmezett terv</vt:lpstr>
      <vt:lpstr>Nyelvtörténet</vt:lpstr>
      <vt:lpstr>Nyelvi szinkrónia és diakrónia</vt:lpstr>
      <vt:lpstr>A nyelvek eredete és típusai</vt:lpstr>
      <vt:lpstr>A magyar nyelv rokonsága</vt:lpstr>
      <vt:lpstr>PowerPoint-bemutató</vt:lpstr>
      <vt:lpstr>PowerPoint-bemutató</vt:lpstr>
      <vt:lpstr>A nyelvemlékek fajtái</vt:lpstr>
      <vt:lpstr>PowerPoint-bemutató</vt:lpstr>
      <vt:lpstr>PowerPoint-bemutató</vt:lpstr>
      <vt:lpstr>PowerPoint-bemutató</vt:lpstr>
      <vt:lpstr>Hangváltozások</vt:lpstr>
      <vt:lpstr>PowerPoint-bemutató</vt:lpstr>
      <vt:lpstr>A szókészlet változásai</vt:lpstr>
      <vt:lpstr>1) Finnugor alapszókincs</vt:lpstr>
      <vt:lpstr>2) Idegen eredetű szókészlet</vt:lpstr>
      <vt:lpstr>3) Belső keletkezésű szókészlet</vt:lpstr>
      <vt:lpstr>PowerPoint-bemutató</vt:lpstr>
      <vt:lpstr>A nyelvtani rendszer változásai</vt:lpstr>
      <vt:lpstr>A nyelvjárásoktól az egységes nemzeti nyelv felé</vt:lpstr>
      <vt:lpstr>PowerPoint-bemutató</vt:lpstr>
      <vt:lpstr>A nyelvújítási harc és eredményei</vt:lpstr>
      <vt:lpstr>PowerPoint-bemutató</vt:lpstr>
      <vt:lpstr>PowerPoint-bemutató</vt:lpstr>
      <vt:lpstr>PowerPoint-bemutató</vt:lpstr>
      <vt:lpstr>A nyelvújítás módjai</vt:lpstr>
    </vt:vector>
  </TitlesOfParts>
  <Company>Bástya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nyelvi stíluseszközök</dc:title>
  <dc:creator>Barteky</dc:creator>
  <cp:lastModifiedBy>Dani</cp:lastModifiedBy>
  <cp:revision>101</cp:revision>
  <dcterms:created xsi:type="dcterms:W3CDTF">2013-10-09T19:13:33Z</dcterms:created>
  <dcterms:modified xsi:type="dcterms:W3CDTF">2025-11-12T23:00:15Z</dcterms:modified>
</cp:coreProperties>
</file>