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4" r:id="rId4"/>
    <p:sldId id="259" r:id="rId5"/>
    <p:sldId id="261" r:id="rId6"/>
    <p:sldId id="257" r:id="rId7"/>
    <p:sldId id="265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rtek Dániel" initials="BD" lastIdx="1" clrIdx="0">
    <p:extLst>
      <p:ext uri="{19B8F6BF-5375-455C-9EA6-DF929625EA0E}">
        <p15:presenceInfo xmlns:p15="http://schemas.microsoft.com/office/powerpoint/2012/main" userId="Bartek Dáni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7977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9092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2458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460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414566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204703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982549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2422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9444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770404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6786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1E13EAB-7F53-4583-B465-187A097D11BA}" type="datetimeFigureOut">
              <a:rPr lang="hu-HU" smtClean="0"/>
              <a:t>2024.06.04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35213D5-B77A-43EC-8075-FA9B94DA1B7F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8762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7200" dirty="0" smtClean="0"/>
              <a:t>Mondat-</a:t>
            </a:r>
            <a:br>
              <a:rPr lang="hu-HU" sz="7200" dirty="0" smtClean="0"/>
            </a:br>
            <a:r>
              <a:rPr lang="hu-HU" sz="7200" dirty="0" smtClean="0"/>
              <a:t>szerkezet</a:t>
            </a:r>
            <a:endParaRPr lang="hu-HU" sz="7200" dirty="0"/>
          </a:p>
        </p:txBody>
      </p:sp>
    </p:spTree>
    <p:extLst>
      <p:ext uri="{BB962C8B-B14F-4D97-AF65-F5344CB8AC3E}">
        <p14:creationId xmlns:p14="http://schemas.microsoft.com/office/powerpoint/2010/main" val="118225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23306"/>
          </a:xfrm>
        </p:spPr>
        <p:txBody>
          <a:bodyPr>
            <a:normAutofit fontScale="90000"/>
          </a:bodyPr>
          <a:lstStyle/>
          <a:p>
            <a:pPr algn="l"/>
            <a:r>
              <a:rPr lang="hu-HU" altLang="hu-HU" sz="3200" b="1" dirty="0">
                <a:latin typeface="Bookman Old Style" panose="02050604050505020204" pitchFamily="18" charset="0"/>
              </a:rPr>
              <a:t>A mondatok </a:t>
            </a:r>
            <a:r>
              <a:rPr lang="hu-HU" altLang="hu-HU" sz="3200" b="1" dirty="0" smtClean="0">
                <a:latin typeface="Bookman Old Style" panose="02050604050505020204" pitchFamily="18" charset="0"/>
              </a:rPr>
              <a:t>szerkezete</a:t>
            </a:r>
            <a:endParaRPr lang="hu-HU" altLang="hu-HU" sz="2800" u="sng" dirty="0">
              <a:latin typeface="Bookman Old Style" panose="02050604050505020204" pitchFamily="18" charset="0"/>
            </a:endParaRP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923109" y="1079863"/>
            <a:ext cx="10964091" cy="55560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altLang="hu-HU" sz="2400" dirty="0"/>
              <a:t>1. </a:t>
            </a:r>
            <a:r>
              <a:rPr lang="hu-HU" altLang="hu-HU" sz="2400" b="1" dirty="0"/>
              <a:t>egyszerű</a:t>
            </a:r>
            <a:endParaRPr lang="hu-HU" altLang="hu-HU" sz="2400" dirty="0"/>
          </a:p>
          <a:p>
            <a:pPr marL="0" indent="0">
              <a:buNone/>
            </a:pPr>
            <a:r>
              <a:rPr lang="hu-HU" altLang="hu-HU" sz="2400" dirty="0" smtClean="0"/>
              <a:t>	1.1. </a:t>
            </a:r>
            <a:r>
              <a:rPr lang="hu-HU" altLang="hu-HU" sz="2400" b="1" dirty="0" smtClean="0"/>
              <a:t>tagolatlan</a:t>
            </a:r>
          </a:p>
          <a:p>
            <a:pPr marL="0" indent="0">
              <a:buNone/>
            </a:pPr>
            <a:r>
              <a:rPr lang="hu-HU" altLang="hu-HU" sz="2400" b="1" dirty="0" smtClean="0"/>
              <a:t>		</a:t>
            </a:r>
            <a:r>
              <a:rPr lang="hu-HU" altLang="hu-HU" sz="2400" dirty="0" smtClean="0"/>
              <a:t>a) </a:t>
            </a:r>
            <a:r>
              <a:rPr lang="hu-HU" altLang="hu-HU" sz="2400" b="1" dirty="0" smtClean="0"/>
              <a:t>szerkesztett</a:t>
            </a:r>
            <a:r>
              <a:rPr lang="hu-HU" altLang="hu-HU" sz="2400" dirty="0" smtClean="0"/>
              <a:t> (pl.: </a:t>
            </a:r>
            <a:r>
              <a:rPr lang="hu-HU" altLang="hu-HU" sz="2400" i="1" dirty="0" smtClean="0"/>
              <a:t>Drága barátom!</a:t>
            </a:r>
            <a:r>
              <a:rPr lang="hu-HU" altLang="hu-HU" sz="2400" dirty="0" smtClean="0"/>
              <a:t>)</a:t>
            </a:r>
          </a:p>
          <a:p>
            <a:pPr marL="0" indent="0">
              <a:buNone/>
            </a:pPr>
            <a:r>
              <a:rPr lang="hu-HU" altLang="hu-HU" sz="2400" dirty="0" smtClean="0"/>
              <a:t>		b) </a:t>
            </a:r>
            <a:r>
              <a:rPr lang="hu-HU" altLang="hu-HU" sz="2400" b="1" dirty="0" err="1" smtClean="0"/>
              <a:t>szerkesztetlen</a:t>
            </a:r>
            <a:r>
              <a:rPr lang="hu-HU" altLang="hu-HU" sz="2400" b="1" dirty="0" smtClean="0"/>
              <a:t> </a:t>
            </a:r>
            <a:r>
              <a:rPr lang="hu-HU" altLang="hu-HU" sz="2400" dirty="0" smtClean="0"/>
              <a:t>(pl.: </a:t>
            </a:r>
            <a:r>
              <a:rPr lang="hu-HU" altLang="hu-HU" sz="2400" i="1" dirty="0" smtClean="0"/>
              <a:t>Ajjaj!</a:t>
            </a:r>
            <a:r>
              <a:rPr lang="hu-HU" altLang="hu-HU" sz="2400" dirty="0" smtClean="0"/>
              <a:t>)</a:t>
            </a:r>
          </a:p>
          <a:p>
            <a:pPr marL="0" indent="0">
              <a:buNone/>
            </a:pPr>
            <a:r>
              <a:rPr lang="hu-HU" altLang="hu-HU" sz="2400" dirty="0" smtClean="0"/>
              <a:t>	1.2. </a:t>
            </a:r>
            <a:r>
              <a:rPr lang="hu-HU" altLang="hu-HU" sz="2400" b="1" dirty="0"/>
              <a:t>tagolt</a:t>
            </a:r>
            <a:endParaRPr lang="hu-HU" altLang="hu-HU" sz="2400" dirty="0"/>
          </a:p>
          <a:p>
            <a:pPr marL="0" indent="0">
              <a:buNone/>
            </a:pPr>
            <a:r>
              <a:rPr lang="hu-HU" altLang="hu-HU" sz="2400" dirty="0"/>
              <a:t>	</a:t>
            </a:r>
            <a:r>
              <a:rPr lang="hu-HU" altLang="hu-HU" sz="2400" dirty="0" smtClean="0"/>
              <a:t>	a</a:t>
            </a:r>
            <a:r>
              <a:rPr lang="hu-HU" altLang="hu-HU" sz="2400" dirty="0"/>
              <a:t>) </a:t>
            </a:r>
            <a:r>
              <a:rPr lang="hu-HU" altLang="hu-HU" sz="2400" b="1" dirty="0"/>
              <a:t>minimális</a:t>
            </a:r>
            <a:endParaRPr lang="hu-HU" altLang="hu-HU" sz="2400" dirty="0"/>
          </a:p>
          <a:p>
            <a:pPr marL="0" indent="0">
              <a:buNone/>
            </a:pPr>
            <a:r>
              <a:rPr lang="hu-HU" altLang="hu-HU" sz="2400" dirty="0"/>
              <a:t>		- </a:t>
            </a:r>
            <a:r>
              <a:rPr lang="hu-HU" altLang="hu-HU" sz="2400" b="1" dirty="0"/>
              <a:t>teljes</a:t>
            </a:r>
            <a:r>
              <a:rPr lang="hu-HU" altLang="hu-HU" sz="2400" dirty="0"/>
              <a:t> (pl.: </a:t>
            </a:r>
            <a:r>
              <a:rPr lang="hu-HU" altLang="hu-HU" sz="2400" i="1" dirty="0"/>
              <a:t>A kutya harap. </a:t>
            </a:r>
            <a:r>
              <a:rPr lang="hu-HU" altLang="hu-HU" sz="2400" dirty="0"/>
              <a:t>/ </a:t>
            </a:r>
            <a:r>
              <a:rPr lang="hu-HU" altLang="hu-HU" sz="2400" i="1" dirty="0"/>
              <a:t>Édesanyám gondoskodik rólam.</a:t>
            </a:r>
            <a:r>
              <a:rPr lang="hu-HU" altLang="hu-HU" sz="2400" dirty="0"/>
              <a:t>)</a:t>
            </a:r>
          </a:p>
          <a:p>
            <a:pPr marL="0" indent="0">
              <a:buNone/>
            </a:pPr>
            <a:r>
              <a:rPr lang="hu-HU" altLang="hu-HU" sz="2400" dirty="0"/>
              <a:t>		- </a:t>
            </a:r>
            <a:r>
              <a:rPr lang="hu-HU" altLang="hu-HU" sz="2400" b="1" dirty="0"/>
              <a:t>hiányos</a:t>
            </a:r>
            <a:r>
              <a:rPr lang="hu-HU" altLang="hu-HU" sz="2400" dirty="0"/>
              <a:t> (pl.: </a:t>
            </a:r>
            <a:r>
              <a:rPr lang="hu-HU" altLang="hu-HU" sz="2400" i="1" dirty="0"/>
              <a:t>Harap.</a:t>
            </a:r>
            <a:r>
              <a:rPr lang="hu-HU" altLang="hu-HU" sz="2400" dirty="0"/>
              <a:t> / </a:t>
            </a:r>
            <a:r>
              <a:rPr lang="hu-HU" altLang="hu-HU" sz="2400" i="1" dirty="0"/>
              <a:t>Gondoskodik rólam.</a:t>
            </a:r>
            <a:r>
              <a:rPr lang="hu-HU" altLang="hu-HU" sz="2400" dirty="0"/>
              <a:t>)</a:t>
            </a:r>
          </a:p>
          <a:p>
            <a:pPr marL="0" indent="0">
              <a:buNone/>
            </a:pPr>
            <a:r>
              <a:rPr lang="hu-HU" altLang="hu-HU" sz="2400" dirty="0"/>
              <a:t>		b) </a:t>
            </a:r>
            <a:r>
              <a:rPr lang="hu-HU" altLang="hu-HU" sz="2400" b="1" dirty="0"/>
              <a:t>bővített</a:t>
            </a:r>
            <a:endParaRPr lang="hu-HU" altLang="hu-HU" sz="2400" dirty="0"/>
          </a:p>
          <a:p>
            <a:pPr marL="0" indent="0">
              <a:buNone/>
            </a:pPr>
            <a:r>
              <a:rPr lang="hu-HU" altLang="hu-HU" sz="2400" dirty="0"/>
              <a:t>		- </a:t>
            </a:r>
            <a:r>
              <a:rPr lang="hu-HU" altLang="hu-HU" sz="2400" b="1" dirty="0"/>
              <a:t>teljes</a:t>
            </a:r>
            <a:r>
              <a:rPr lang="hu-HU" altLang="hu-HU" sz="2400" dirty="0"/>
              <a:t> (pl.: </a:t>
            </a:r>
            <a:r>
              <a:rPr lang="hu-HU" altLang="hu-HU" sz="2400" i="1" dirty="0"/>
              <a:t>A  kutya nagyon harap. </a:t>
            </a:r>
            <a:r>
              <a:rPr lang="hu-HU" altLang="hu-HU" sz="2400" dirty="0"/>
              <a:t>/ </a:t>
            </a:r>
            <a:r>
              <a:rPr lang="hu-HU" altLang="hu-HU" sz="2400" i="1" dirty="0"/>
              <a:t>Édesanyám mindig gondoskodik rólam.</a:t>
            </a:r>
            <a:r>
              <a:rPr lang="hu-HU" altLang="hu-HU" sz="2400" dirty="0"/>
              <a:t>)</a:t>
            </a:r>
          </a:p>
          <a:p>
            <a:pPr marL="0" indent="0">
              <a:buNone/>
            </a:pPr>
            <a:r>
              <a:rPr lang="hu-HU" altLang="hu-HU" sz="2400" dirty="0"/>
              <a:t>		- </a:t>
            </a:r>
            <a:r>
              <a:rPr lang="hu-HU" altLang="hu-HU" sz="2400" b="1" dirty="0"/>
              <a:t>hiányos</a:t>
            </a:r>
            <a:r>
              <a:rPr lang="hu-HU" altLang="hu-HU" sz="2400" dirty="0"/>
              <a:t> (pl.: </a:t>
            </a:r>
            <a:r>
              <a:rPr lang="hu-HU" altLang="hu-HU" sz="2400" i="1" dirty="0"/>
              <a:t>Nagyon harap. / Mindig gondoskodik.</a:t>
            </a:r>
            <a:r>
              <a:rPr lang="hu-HU" altLang="hu-HU" sz="2400" dirty="0"/>
              <a:t>)</a:t>
            </a:r>
          </a:p>
          <a:p>
            <a:pPr marL="0" indent="0">
              <a:buNone/>
            </a:pPr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401951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artalom helye 2"/>
          <p:cNvSpPr>
            <a:spLocks noGrp="1"/>
          </p:cNvSpPr>
          <p:nvPr>
            <p:ph idx="1"/>
          </p:nvPr>
        </p:nvSpPr>
        <p:spPr>
          <a:xfrm>
            <a:off x="1358537" y="549274"/>
            <a:ext cx="9130078" cy="60082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altLang="hu-HU" sz="2400" dirty="0"/>
              <a:t>2. </a:t>
            </a:r>
            <a:r>
              <a:rPr lang="hu-HU" altLang="hu-HU" sz="2400" b="1" dirty="0"/>
              <a:t>összetett</a:t>
            </a:r>
            <a:endParaRPr lang="hu-HU" altLang="hu-HU" sz="2400" dirty="0"/>
          </a:p>
          <a:p>
            <a:pPr marL="0" indent="0">
              <a:buNone/>
            </a:pPr>
            <a:r>
              <a:rPr lang="hu-HU" altLang="hu-HU" sz="2400" dirty="0"/>
              <a:t>	</a:t>
            </a:r>
            <a:r>
              <a:rPr lang="hu-HU" altLang="hu-HU" sz="2400" dirty="0" smtClean="0"/>
              <a:t>2.1. </a:t>
            </a:r>
            <a:r>
              <a:rPr lang="hu-HU" altLang="hu-HU" sz="2400" b="1" dirty="0" smtClean="0"/>
              <a:t>szervetlen</a:t>
            </a:r>
            <a:r>
              <a:rPr lang="hu-HU" altLang="hu-HU" sz="2400" dirty="0" smtClean="0"/>
              <a:t> (pl.: </a:t>
            </a:r>
            <a:r>
              <a:rPr lang="hu-HU" altLang="hu-HU" sz="2400" i="1" dirty="0" smtClean="0"/>
              <a:t>Jaj nekem, egy kutya!</a:t>
            </a:r>
            <a:r>
              <a:rPr lang="hu-HU" altLang="hu-HU" sz="2400" dirty="0" smtClean="0"/>
              <a:t>)</a:t>
            </a:r>
            <a:endParaRPr lang="hu-HU" altLang="hu-HU" sz="2400" b="1" dirty="0" smtClean="0"/>
          </a:p>
          <a:p>
            <a:pPr marL="0" indent="0">
              <a:buNone/>
            </a:pPr>
            <a:r>
              <a:rPr lang="hu-HU" altLang="hu-HU" sz="2400" dirty="0"/>
              <a:t>	</a:t>
            </a:r>
            <a:r>
              <a:rPr lang="hu-HU" altLang="hu-HU" sz="2400" dirty="0" smtClean="0"/>
              <a:t>2.2. </a:t>
            </a:r>
            <a:r>
              <a:rPr lang="hu-HU" altLang="hu-HU" sz="2400" b="1" dirty="0" smtClean="0"/>
              <a:t>szerves</a:t>
            </a:r>
          </a:p>
          <a:p>
            <a:pPr marL="0" indent="0">
              <a:buNone/>
            </a:pPr>
            <a:r>
              <a:rPr lang="hu-HU" altLang="hu-HU" sz="2400" dirty="0"/>
              <a:t>	</a:t>
            </a:r>
            <a:r>
              <a:rPr lang="hu-HU" altLang="hu-HU" sz="2400" dirty="0" smtClean="0"/>
              <a:t>	a) </a:t>
            </a:r>
            <a:r>
              <a:rPr lang="hu-HU" altLang="hu-HU" sz="2400" b="1" dirty="0"/>
              <a:t>alárendelő</a:t>
            </a:r>
          </a:p>
          <a:p>
            <a:pPr marL="0" indent="0">
              <a:buNone/>
            </a:pPr>
            <a:r>
              <a:rPr lang="hu-HU" altLang="hu-HU" sz="2400" b="1" dirty="0"/>
              <a:t>		</a:t>
            </a:r>
            <a:r>
              <a:rPr lang="hu-HU" altLang="hu-HU" sz="2400" b="1" dirty="0" smtClean="0"/>
              <a:t>	</a:t>
            </a:r>
            <a:r>
              <a:rPr lang="hu-HU" altLang="hu-HU" sz="2400" dirty="0" smtClean="0"/>
              <a:t>-</a:t>
            </a:r>
            <a:r>
              <a:rPr lang="hu-HU" altLang="hu-HU" sz="2400" b="1" dirty="0" smtClean="0"/>
              <a:t> </a:t>
            </a:r>
            <a:r>
              <a:rPr lang="hu-HU" altLang="hu-HU" sz="2400" b="1" dirty="0"/>
              <a:t>állítmányi </a:t>
            </a:r>
            <a:r>
              <a:rPr lang="hu-HU" altLang="hu-HU" sz="2200" dirty="0"/>
              <a:t>(pl.: </a:t>
            </a:r>
            <a:r>
              <a:rPr lang="hu-HU" altLang="hu-HU" sz="2200" b="1" i="1" dirty="0"/>
              <a:t>Olyan</a:t>
            </a:r>
            <a:r>
              <a:rPr lang="hu-HU" altLang="hu-HU" sz="2200" i="1" dirty="0"/>
              <a:t> a kutya, amilyen a gazdája.</a:t>
            </a:r>
            <a:r>
              <a:rPr lang="hu-HU" altLang="hu-HU" sz="2200" dirty="0"/>
              <a:t>)</a:t>
            </a:r>
            <a:endParaRPr lang="hu-HU" altLang="hu-HU" sz="2400" b="1" dirty="0"/>
          </a:p>
          <a:p>
            <a:pPr marL="0" indent="0">
              <a:buNone/>
            </a:pPr>
            <a:r>
              <a:rPr lang="hu-HU" altLang="hu-HU" sz="2400" b="1" dirty="0"/>
              <a:t>		</a:t>
            </a:r>
            <a:r>
              <a:rPr lang="hu-HU" altLang="hu-HU" sz="2400" b="1" dirty="0" smtClean="0"/>
              <a:t>	</a:t>
            </a:r>
            <a:r>
              <a:rPr lang="hu-HU" altLang="hu-HU" sz="2400" dirty="0" smtClean="0"/>
              <a:t>-</a:t>
            </a:r>
            <a:r>
              <a:rPr lang="hu-HU" altLang="hu-HU" sz="2400" b="1" dirty="0" smtClean="0"/>
              <a:t> alanyi </a:t>
            </a:r>
            <a:r>
              <a:rPr lang="hu-HU" altLang="hu-HU" sz="2200" dirty="0"/>
              <a:t>(pl.: </a:t>
            </a:r>
            <a:r>
              <a:rPr lang="hu-HU" altLang="hu-HU" sz="2200" i="1" dirty="0"/>
              <a:t>Amelyik kutya ugat, </a:t>
            </a:r>
            <a:r>
              <a:rPr lang="hu-HU" altLang="hu-HU" sz="2200" b="1" i="1" dirty="0"/>
              <a:t>az</a:t>
            </a:r>
            <a:r>
              <a:rPr lang="hu-HU" altLang="hu-HU" sz="2200" i="1" dirty="0"/>
              <a:t> nem harap.</a:t>
            </a:r>
            <a:r>
              <a:rPr lang="hu-HU" altLang="hu-HU" sz="2200" dirty="0"/>
              <a:t>)</a:t>
            </a:r>
          </a:p>
          <a:p>
            <a:pPr marL="0" indent="0">
              <a:buNone/>
            </a:pPr>
            <a:r>
              <a:rPr lang="hu-HU" altLang="hu-HU" sz="2400" b="1" dirty="0"/>
              <a:t>		</a:t>
            </a:r>
            <a:r>
              <a:rPr lang="hu-HU" altLang="hu-HU" sz="2400" b="1" dirty="0" smtClean="0"/>
              <a:t>	</a:t>
            </a:r>
            <a:r>
              <a:rPr lang="hu-HU" altLang="hu-HU" sz="2400" dirty="0" smtClean="0"/>
              <a:t>-</a:t>
            </a:r>
            <a:r>
              <a:rPr lang="hu-HU" altLang="hu-HU" sz="2400" b="1" dirty="0" smtClean="0"/>
              <a:t> </a:t>
            </a:r>
            <a:r>
              <a:rPr lang="hu-HU" altLang="hu-HU" sz="2400" b="1" dirty="0"/>
              <a:t>tárgyi </a:t>
            </a:r>
            <a:r>
              <a:rPr lang="hu-HU" altLang="hu-HU" sz="2200" dirty="0"/>
              <a:t>(pl.: </a:t>
            </a:r>
            <a:r>
              <a:rPr lang="hu-HU" altLang="hu-HU" sz="2200" i="1" dirty="0"/>
              <a:t>Megharapja </a:t>
            </a:r>
            <a:r>
              <a:rPr lang="hu-HU" altLang="hu-HU" sz="2200" b="1" i="1" dirty="0"/>
              <a:t>azt</a:t>
            </a:r>
            <a:r>
              <a:rPr lang="hu-HU" altLang="hu-HU" sz="2200" i="1" dirty="0"/>
              <a:t>, akit nem szeret.</a:t>
            </a:r>
            <a:r>
              <a:rPr lang="hu-HU" altLang="hu-HU" sz="2200" dirty="0"/>
              <a:t>)</a:t>
            </a:r>
          </a:p>
          <a:p>
            <a:pPr marL="0" indent="0">
              <a:buNone/>
            </a:pPr>
            <a:r>
              <a:rPr lang="hu-HU" altLang="hu-HU" sz="2400" b="1" dirty="0"/>
              <a:t>		</a:t>
            </a:r>
            <a:r>
              <a:rPr lang="hu-HU" altLang="hu-HU" sz="2400" b="1" dirty="0" smtClean="0"/>
              <a:t>	</a:t>
            </a:r>
            <a:r>
              <a:rPr lang="hu-HU" altLang="hu-HU" sz="2400" dirty="0" smtClean="0"/>
              <a:t>- </a:t>
            </a:r>
            <a:r>
              <a:rPr lang="hu-HU" altLang="hu-HU" sz="2400" b="1" dirty="0"/>
              <a:t>határozói </a:t>
            </a:r>
            <a:r>
              <a:rPr lang="hu-HU" altLang="hu-HU" sz="2200" dirty="0"/>
              <a:t>(pl.: </a:t>
            </a:r>
            <a:r>
              <a:rPr lang="hu-HU" altLang="hu-HU" sz="2200" b="1" i="1" dirty="0"/>
              <a:t>Úgy</a:t>
            </a:r>
            <a:r>
              <a:rPr lang="hu-HU" altLang="hu-HU" sz="2200" i="1" dirty="0"/>
              <a:t> harap, hogy ne fájjon.</a:t>
            </a:r>
            <a:r>
              <a:rPr lang="hu-HU" altLang="hu-HU" sz="2200" dirty="0"/>
              <a:t>)</a:t>
            </a:r>
            <a:endParaRPr lang="hu-HU" altLang="hu-HU" sz="2400" b="1" dirty="0"/>
          </a:p>
          <a:p>
            <a:pPr marL="0" indent="0">
              <a:buNone/>
            </a:pPr>
            <a:r>
              <a:rPr lang="hu-HU" altLang="hu-HU" sz="2400" b="1" dirty="0"/>
              <a:t>		</a:t>
            </a:r>
            <a:r>
              <a:rPr lang="hu-HU" altLang="hu-HU" sz="2400" b="1" dirty="0" smtClean="0"/>
              <a:t>	</a:t>
            </a:r>
            <a:r>
              <a:rPr lang="hu-HU" altLang="hu-HU" sz="2400" dirty="0" smtClean="0"/>
              <a:t>- </a:t>
            </a:r>
            <a:r>
              <a:rPr lang="hu-HU" altLang="hu-HU" sz="2400" b="1" dirty="0"/>
              <a:t>jelzői</a:t>
            </a:r>
            <a:r>
              <a:rPr lang="hu-HU" altLang="hu-HU" sz="2400" dirty="0"/>
              <a:t> </a:t>
            </a:r>
            <a:r>
              <a:rPr lang="hu-HU" altLang="hu-HU" sz="2200" dirty="0"/>
              <a:t>(pl.: </a:t>
            </a:r>
            <a:r>
              <a:rPr lang="hu-HU" altLang="hu-HU" sz="2200" b="1" i="1" dirty="0"/>
              <a:t>Annak</a:t>
            </a:r>
            <a:r>
              <a:rPr lang="hu-HU" altLang="hu-HU" sz="2200" i="1" dirty="0"/>
              <a:t> a harapása veszélyes, </a:t>
            </a:r>
            <a:r>
              <a:rPr lang="hu-HU" altLang="hu-HU" sz="2200" i="1" dirty="0" smtClean="0"/>
              <a:t>amelyik veszett</a:t>
            </a:r>
            <a:r>
              <a:rPr lang="hu-HU" altLang="hu-HU" sz="2200" i="1" dirty="0"/>
              <a:t>.</a:t>
            </a:r>
            <a:r>
              <a:rPr lang="hu-HU" altLang="hu-HU" sz="2200" dirty="0"/>
              <a:t>)</a:t>
            </a:r>
            <a:endParaRPr lang="hu-HU" altLang="hu-HU" sz="2200" b="1" dirty="0"/>
          </a:p>
          <a:p>
            <a:pPr marL="0" indent="0">
              <a:buNone/>
            </a:pPr>
            <a:r>
              <a:rPr lang="hu-HU" altLang="hu-HU" sz="2400" dirty="0"/>
              <a:t> 	</a:t>
            </a:r>
            <a:r>
              <a:rPr lang="hu-HU" altLang="hu-HU" sz="2400" dirty="0" smtClean="0"/>
              <a:t>	b) </a:t>
            </a:r>
            <a:r>
              <a:rPr lang="hu-HU" altLang="hu-HU" sz="2400" b="1" dirty="0"/>
              <a:t>mellérendelő</a:t>
            </a:r>
          </a:p>
          <a:p>
            <a:pPr marL="0" indent="0">
              <a:buNone/>
            </a:pPr>
            <a:r>
              <a:rPr lang="hu-HU" altLang="hu-HU" sz="2400" dirty="0"/>
              <a:t>		</a:t>
            </a:r>
            <a:r>
              <a:rPr lang="hu-HU" altLang="hu-HU" sz="2400" dirty="0" smtClean="0"/>
              <a:t>	- </a:t>
            </a:r>
            <a:r>
              <a:rPr lang="hu-HU" altLang="hu-HU" sz="2400" b="1" dirty="0"/>
              <a:t>kapcsolatos</a:t>
            </a:r>
            <a:r>
              <a:rPr lang="hu-HU" altLang="hu-HU" sz="2400" dirty="0"/>
              <a:t> </a:t>
            </a:r>
            <a:r>
              <a:rPr lang="hu-HU" altLang="hu-HU" sz="2200" dirty="0"/>
              <a:t>(pl.: </a:t>
            </a:r>
            <a:r>
              <a:rPr lang="hu-HU" altLang="hu-HU" sz="2200" i="1" dirty="0"/>
              <a:t>A kutya harap, a macska karmol.</a:t>
            </a:r>
            <a:r>
              <a:rPr lang="hu-HU" altLang="hu-HU" sz="2200" dirty="0"/>
              <a:t>) </a:t>
            </a:r>
          </a:p>
          <a:p>
            <a:pPr marL="0" indent="0">
              <a:buNone/>
            </a:pPr>
            <a:r>
              <a:rPr lang="hu-HU" altLang="hu-HU" sz="2400" dirty="0"/>
              <a:t>		</a:t>
            </a:r>
            <a:r>
              <a:rPr lang="hu-HU" altLang="hu-HU" sz="2400" dirty="0" smtClean="0"/>
              <a:t>	- </a:t>
            </a:r>
            <a:r>
              <a:rPr lang="hu-HU" altLang="hu-HU" sz="2400" b="1" dirty="0"/>
              <a:t>ellentétes</a:t>
            </a:r>
            <a:r>
              <a:rPr lang="hu-HU" altLang="hu-HU" sz="2400" dirty="0"/>
              <a:t> </a:t>
            </a:r>
            <a:r>
              <a:rPr lang="hu-HU" altLang="hu-HU" sz="2200" dirty="0"/>
              <a:t>(pl.: </a:t>
            </a:r>
            <a:r>
              <a:rPr lang="hu-HU" altLang="hu-HU" sz="2200" i="1" dirty="0"/>
              <a:t>A kutya ugat, </a:t>
            </a:r>
            <a:r>
              <a:rPr lang="hu-HU" altLang="hu-HU" sz="2200" b="1" i="1" dirty="0"/>
              <a:t>de</a:t>
            </a:r>
            <a:r>
              <a:rPr lang="hu-HU" altLang="hu-HU" sz="2200" i="1" dirty="0"/>
              <a:t> nem harap.</a:t>
            </a:r>
            <a:r>
              <a:rPr lang="hu-HU" altLang="hu-HU" sz="2200" dirty="0"/>
              <a:t>)</a:t>
            </a:r>
          </a:p>
          <a:p>
            <a:pPr marL="0" indent="0">
              <a:buNone/>
            </a:pPr>
            <a:r>
              <a:rPr lang="hu-HU" altLang="hu-HU" sz="2400" dirty="0"/>
              <a:t>		</a:t>
            </a:r>
            <a:r>
              <a:rPr lang="hu-HU" altLang="hu-HU" sz="2400" dirty="0" smtClean="0"/>
              <a:t>	- </a:t>
            </a:r>
            <a:r>
              <a:rPr lang="hu-HU" altLang="hu-HU" sz="2400" b="1" dirty="0"/>
              <a:t>választó</a:t>
            </a:r>
            <a:r>
              <a:rPr lang="hu-HU" altLang="hu-HU" sz="2400" dirty="0"/>
              <a:t> </a:t>
            </a:r>
            <a:r>
              <a:rPr lang="hu-HU" altLang="hu-HU" sz="2200" dirty="0"/>
              <a:t>(pl.: </a:t>
            </a:r>
            <a:r>
              <a:rPr lang="hu-HU" altLang="hu-HU" sz="2200" i="1" dirty="0"/>
              <a:t>A kutya harap, </a:t>
            </a:r>
            <a:r>
              <a:rPr lang="hu-HU" altLang="hu-HU" sz="2200" b="1" i="1" dirty="0"/>
              <a:t>vagy</a:t>
            </a:r>
            <a:r>
              <a:rPr lang="hu-HU" altLang="hu-HU" sz="2200" i="1" dirty="0"/>
              <a:t> csak félsz tőle?</a:t>
            </a:r>
            <a:r>
              <a:rPr lang="hu-HU" altLang="hu-HU" sz="2200" dirty="0"/>
              <a:t>)  </a:t>
            </a:r>
          </a:p>
          <a:p>
            <a:pPr marL="0" indent="0">
              <a:buNone/>
            </a:pPr>
            <a:r>
              <a:rPr lang="hu-HU" altLang="hu-HU" sz="2400" dirty="0"/>
              <a:t> 		</a:t>
            </a:r>
            <a:r>
              <a:rPr lang="hu-HU" altLang="hu-HU" sz="2400" dirty="0" smtClean="0"/>
              <a:t>	- </a:t>
            </a:r>
            <a:r>
              <a:rPr lang="hu-HU" altLang="hu-HU" sz="2400" b="1" dirty="0"/>
              <a:t>következtető</a:t>
            </a:r>
            <a:r>
              <a:rPr lang="hu-HU" altLang="hu-HU" sz="2400" dirty="0"/>
              <a:t> </a:t>
            </a:r>
            <a:r>
              <a:rPr lang="hu-HU" altLang="hu-HU" sz="2200" dirty="0"/>
              <a:t>(pl.: </a:t>
            </a:r>
            <a:r>
              <a:rPr lang="hu-HU" altLang="hu-HU" sz="2200" i="1" dirty="0"/>
              <a:t>A kutya harap, </a:t>
            </a:r>
            <a:r>
              <a:rPr lang="hu-HU" altLang="hu-HU" sz="2200" b="1" i="1" dirty="0"/>
              <a:t>ezért</a:t>
            </a:r>
            <a:r>
              <a:rPr lang="hu-HU" altLang="hu-HU" sz="2200" i="1" dirty="0"/>
              <a:t> rettegek.</a:t>
            </a:r>
            <a:r>
              <a:rPr lang="hu-HU" altLang="hu-HU" sz="2200" dirty="0"/>
              <a:t>)</a:t>
            </a:r>
          </a:p>
          <a:p>
            <a:pPr marL="0" indent="0">
              <a:buNone/>
            </a:pPr>
            <a:r>
              <a:rPr lang="hu-HU" altLang="hu-HU" sz="2400" dirty="0"/>
              <a:t>		</a:t>
            </a:r>
            <a:r>
              <a:rPr lang="hu-HU" altLang="hu-HU" sz="2400" dirty="0" smtClean="0"/>
              <a:t>	- </a:t>
            </a:r>
            <a:r>
              <a:rPr lang="hu-HU" altLang="hu-HU" sz="2400" b="1" dirty="0"/>
              <a:t>magyarázó</a:t>
            </a:r>
            <a:r>
              <a:rPr lang="hu-HU" altLang="hu-HU" sz="2400" dirty="0"/>
              <a:t> </a:t>
            </a:r>
            <a:r>
              <a:rPr lang="hu-HU" altLang="hu-HU" sz="2200" dirty="0"/>
              <a:t>(pl.: </a:t>
            </a:r>
            <a:r>
              <a:rPr lang="hu-HU" altLang="hu-HU" sz="2200" i="1" dirty="0"/>
              <a:t>Vigyázz, </a:t>
            </a:r>
            <a:r>
              <a:rPr lang="hu-HU" altLang="hu-HU" sz="2200" b="1" i="1" dirty="0"/>
              <a:t>ugyanis</a:t>
            </a:r>
            <a:r>
              <a:rPr lang="hu-HU" altLang="hu-HU" sz="2200" i="1" dirty="0"/>
              <a:t> a kutya harap!</a:t>
            </a:r>
            <a:r>
              <a:rPr lang="hu-HU" altLang="hu-HU" sz="2200" dirty="0"/>
              <a:t>)</a:t>
            </a:r>
          </a:p>
          <a:p>
            <a:pPr marL="0" indent="0">
              <a:buNone/>
            </a:pPr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1978773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636518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latin typeface="Bookman Old Style" panose="02050604050505020204" pitchFamily="18" charset="0"/>
              </a:rPr>
              <a:t>Az </a:t>
            </a:r>
            <a:r>
              <a:rPr lang="hu-HU" sz="2800" b="1" dirty="0">
                <a:latin typeface="Bookman Old Style" panose="02050604050505020204" pitchFamily="18" charset="0"/>
              </a:rPr>
              <a:t>alárendelő összetett mondatok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1227909"/>
            <a:ext cx="10178322" cy="5338354"/>
          </a:xfrm>
        </p:spPr>
        <p:txBody>
          <a:bodyPr>
            <a:normAutofit fontScale="92500" lnSpcReduction="10000"/>
          </a:bodyPr>
          <a:lstStyle/>
          <a:p>
            <a:r>
              <a:rPr lang="hu-HU" sz="2200" dirty="0" smtClean="0"/>
              <a:t>a tagmondatok nem egyenrangúak (fő- és mellékmondat), tartalmi és nyelvtani kapcsolatban állnak egymással, sorrendjük </a:t>
            </a:r>
            <a:r>
              <a:rPr lang="hu-HU" sz="2200" dirty="0"/>
              <a:t>nem kötött</a:t>
            </a:r>
            <a:endParaRPr lang="hu-HU" sz="2200" dirty="0" smtClean="0"/>
          </a:p>
          <a:p>
            <a:r>
              <a:rPr lang="hu-HU" sz="2200" dirty="0" smtClean="0"/>
              <a:t>a </a:t>
            </a:r>
            <a:r>
              <a:rPr lang="hu-HU" sz="2200" dirty="0"/>
              <a:t>mellékmondat a főmondat valamely mondatrészét </a:t>
            </a:r>
            <a:r>
              <a:rPr lang="hu-HU" sz="2200" dirty="0" smtClean="0"/>
              <a:t>fejti </a:t>
            </a:r>
            <a:r>
              <a:rPr lang="hu-HU" sz="2200" dirty="0"/>
              <a:t>ki mondat formájában</a:t>
            </a:r>
          </a:p>
          <a:p>
            <a:r>
              <a:rPr lang="hu-HU" sz="2200" dirty="0" smtClean="0"/>
              <a:t>a </a:t>
            </a:r>
            <a:r>
              <a:rPr lang="hu-HU" sz="2200" dirty="0"/>
              <a:t>főmondatban </a:t>
            </a:r>
            <a:r>
              <a:rPr lang="hu-HU" sz="2200" b="1" dirty="0"/>
              <a:t>utalószó</a:t>
            </a:r>
            <a:r>
              <a:rPr lang="hu-HU" sz="2200" dirty="0"/>
              <a:t> (mutató névmás, határozószó), a mellékmondatban </a:t>
            </a:r>
            <a:r>
              <a:rPr lang="hu-HU" sz="2200" b="1" dirty="0"/>
              <a:t>kötőszó</a:t>
            </a:r>
            <a:r>
              <a:rPr lang="hu-HU" sz="2200" dirty="0"/>
              <a:t> (vonatkozó névmás</a:t>
            </a:r>
            <a:r>
              <a:rPr lang="hu-HU" sz="2200" dirty="0" smtClean="0"/>
              <a:t>) található</a:t>
            </a:r>
          </a:p>
          <a:p>
            <a:r>
              <a:rPr lang="hu-HU" sz="2200" dirty="0" smtClean="0"/>
              <a:t>fajtái: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b="1" dirty="0" smtClean="0"/>
              <a:t>állítmányi</a:t>
            </a:r>
            <a:endParaRPr lang="hu-HU" sz="2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b="1" dirty="0" smtClean="0"/>
              <a:t>alanyi</a:t>
            </a:r>
            <a:endParaRPr lang="hu-HU" sz="2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b="1" dirty="0" smtClean="0"/>
              <a:t>tárgyi</a:t>
            </a:r>
            <a:endParaRPr lang="hu-HU" sz="2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b="1" dirty="0" smtClean="0"/>
              <a:t>határozói</a:t>
            </a:r>
            <a:endParaRPr lang="hu-HU" sz="2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b="1" dirty="0" smtClean="0"/>
              <a:t>jelzői</a:t>
            </a:r>
            <a:endParaRPr lang="hu-HU" sz="2200" dirty="0"/>
          </a:p>
          <a:p>
            <a:r>
              <a:rPr lang="hu-HU" sz="2200" dirty="0" smtClean="0"/>
              <a:t>mindig az </a:t>
            </a:r>
            <a:r>
              <a:rPr lang="hu-HU" sz="2200" dirty="0"/>
              <a:t>utalószó jelzi, milyen típusú az </a:t>
            </a:r>
            <a:r>
              <a:rPr lang="hu-HU" sz="2200" dirty="0" smtClean="0"/>
              <a:t>alárendelés!</a:t>
            </a:r>
          </a:p>
          <a:p>
            <a:r>
              <a:rPr lang="hu-HU" sz="2200" dirty="0" smtClean="0"/>
              <a:t>sajátos </a:t>
            </a:r>
            <a:r>
              <a:rPr lang="hu-HU" sz="2200" dirty="0" err="1"/>
              <a:t>jelentéstartalmú</a:t>
            </a:r>
            <a:r>
              <a:rPr lang="hu-HU" sz="2200" dirty="0"/>
              <a:t> mellékmondatok: feltételes, </a:t>
            </a:r>
            <a:r>
              <a:rPr lang="hu-HU" sz="2200" dirty="0" smtClean="0"/>
              <a:t>megengedő, </a:t>
            </a:r>
            <a:r>
              <a:rPr lang="hu-HU" sz="2200" dirty="0"/>
              <a:t>hasonlító, </a:t>
            </a:r>
            <a:r>
              <a:rPr lang="hu-HU" sz="2200" dirty="0" smtClean="0"/>
              <a:t>következményes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4952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1677" y="382385"/>
            <a:ext cx="10400391" cy="636518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latin typeface="Bookman Old Style" panose="02050604050505020204" pitchFamily="18" charset="0"/>
              </a:rPr>
              <a:t>A mellérendelő </a:t>
            </a:r>
            <a:r>
              <a:rPr lang="hu-HU" sz="2800" b="1" dirty="0">
                <a:latin typeface="Bookman Old Style" panose="02050604050505020204" pitchFamily="18" charset="0"/>
              </a:rPr>
              <a:t>összetett mondatok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1227909"/>
            <a:ext cx="10178322" cy="5338354"/>
          </a:xfrm>
        </p:spPr>
        <p:txBody>
          <a:bodyPr>
            <a:normAutofit/>
          </a:bodyPr>
          <a:lstStyle/>
          <a:p>
            <a:r>
              <a:rPr lang="hu-HU" sz="2200" dirty="0" smtClean="0"/>
              <a:t>a tagmondatok egyenrangúak, csak tartalmi kapcsolatban állnak egymással</a:t>
            </a:r>
          </a:p>
          <a:p>
            <a:r>
              <a:rPr lang="hu-HU" sz="2200" dirty="0" smtClean="0"/>
              <a:t>a tagmondatokat </a:t>
            </a:r>
            <a:r>
              <a:rPr lang="hu-HU" sz="2200" b="1" dirty="0" smtClean="0"/>
              <a:t>kötőszó</a:t>
            </a:r>
            <a:r>
              <a:rPr lang="hu-HU" sz="2200" dirty="0" smtClean="0"/>
              <a:t> kapcsolja össze</a:t>
            </a:r>
          </a:p>
          <a:p>
            <a:r>
              <a:rPr lang="hu-HU" sz="2200" dirty="0" smtClean="0"/>
              <a:t>fajtái: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b="1" dirty="0" smtClean="0"/>
              <a:t>kapcsolatos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b="1" dirty="0" smtClean="0"/>
              <a:t>ellentétes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b="1" dirty="0" smtClean="0"/>
              <a:t>választó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b="1" dirty="0" smtClean="0"/>
              <a:t>következtető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b="1" dirty="0" smtClean="0"/>
              <a:t>magyarázó</a:t>
            </a:r>
            <a:endParaRPr lang="hu-HU" sz="2200" b="1" dirty="0"/>
          </a:p>
          <a:p>
            <a:r>
              <a:rPr lang="hu-HU" sz="2200" dirty="0" smtClean="0"/>
              <a:t>mindig a kötőszó </a:t>
            </a:r>
            <a:r>
              <a:rPr lang="hu-HU" sz="2200" dirty="0"/>
              <a:t>jelzi, milyen típusú az </a:t>
            </a:r>
            <a:r>
              <a:rPr lang="hu-HU" sz="2200" dirty="0" smtClean="0"/>
              <a:t>alárendelés!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652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28106"/>
          </a:xfrm>
        </p:spPr>
        <p:txBody>
          <a:bodyPr>
            <a:noAutofit/>
          </a:bodyPr>
          <a:lstStyle/>
          <a:p>
            <a:r>
              <a:rPr lang="hu-HU" sz="2800" dirty="0" smtClean="0">
                <a:latin typeface="Bookman Old Style" panose="02050604050505020204" pitchFamily="18" charset="0"/>
              </a:rPr>
              <a:t>Elemezze </a:t>
            </a:r>
            <a:r>
              <a:rPr lang="hu-HU" sz="2800" dirty="0">
                <a:latin typeface="Bookman Old Style" panose="02050604050505020204" pitchFamily="18" charset="0"/>
              </a:rPr>
              <a:t>a következő levél egyszerű mondatait szerkezetük szerint!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1349829"/>
            <a:ext cx="10178322" cy="52251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/>
              <a:t>Kedves </a:t>
            </a:r>
            <a:r>
              <a:rPr lang="hu-HU" sz="2400" dirty="0" err="1"/>
              <a:t>Luke</a:t>
            </a:r>
            <a:r>
              <a:rPr lang="hu-HU" sz="2400" dirty="0"/>
              <a:t>!</a:t>
            </a:r>
          </a:p>
          <a:p>
            <a:pPr marL="0" indent="0">
              <a:buNone/>
            </a:pPr>
            <a:r>
              <a:rPr lang="hu-HU" sz="2400" dirty="0"/>
              <a:t>Régóta készülök megírni neked ezt a levelet.</a:t>
            </a:r>
          </a:p>
          <a:p>
            <a:pPr marL="0" indent="0">
              <a:buNone/>
            </a:pPr>
            <a:r>
              <a:rPr lang="hu-HU" sz="2400" dirty="0" smtClean="0"/>
              <a:t>Ó </a:t>
            </a:r>
            <a:r>
              <a:rPr lang="hu-HU" sz="2400" dirty="0"/>
              <a:t>jaj!</a:t>
            </a:r>
          </a:p>
          <a:p>
            <a:pPr marL="0" indent="0">
              <a:buNone/>
            </a:pPr>
            <a:r>
              <a:rPr lang="hu-HU" sz="2400" dirty="0"/>
              <a:t>Nehéz a szívem.</a:t>
            </a:r>
          </a:p>
          <a:p>
            <a:pPr marL="0" indent="0">
              <a:buNone/>
            </a:pPr>
            <a:r>
              <a:rPr lang="hu-HU" sz="2400" dirty="0"/>
              <a:t>Elmondom az igazságot.</a:t>
            </a:r>
          </a:p>
          <a:p>
            <a:pPr marL="0" indent="0">
              <a:buNone/>
            </a:pPr>
            <a:r>
              <a:rPr lang="hu-HU" sz="2400" dirty="0" smtClean="0"/>
              <a:t>Én </a:t>
            </a:r>
            <a:r>
              <a:rPr lang="hu-HU" sz="2400" dirty="0"/>
              <a:t>vagyok az apád.</a:t>
            </a:r>
          </a:p>
          <a:p>
            <a:pPr marL="0" indent="0">
              <a:buNone/>
            </a:pPr>
            <a:r>
              <a:rPr lang="hu-HU" sz="2400" dirty="0"/>
              <a:t>Gondoskodj a testvéredről!</a:t>
            </a:r>
          </a:p>
          <a:p>
            <a:pPr marL="0" indent="0">
              <a:buNone/>
            </a:pPr>
            <a:r>
              <a:rPr lang="hu-HU" sz="2400" dirty="0"/>
              <a:t>Soha ne </a:t>
            </a:r>
            <a:r>
              <a:rPr lang="hu-HU" sz="2400" dirty="0" err="1" smtClean="0"/>
              <a:t>válaszd</a:t>
            </a:r>
            <a:r>
              <a:rPr lang="hu-HU" sz="2400" dirty="0" smtClean="0"/>
              <a:t> az </a:t>
            </a:r>
            <a:r>
              <a:rPr lang="hu-HU" sz="2400" dirty="0"/>
              <a:t>erő sötét oldalát!</a:t>
            </a:r>
          </a:p>
          <a:p>
            <a:pPr marL="0" indent="0">
              <a:buNone/>
            </a:pPr>
            <a:endParaRPr lang="hu-HU" sz="2400" dirty="0" smtClean="0"/>
          </a:p>
          <a:p>
            <a:pPr marL="0" indent="0">
              <a:buNone/>
            </a:pPr>
            <a:r>
              <a:rPr lang="hu-HU" sz="2400" dirty="0" err="1" smtClean="0"/>
              <a:t>Darth</a:t>
            </a:r>
            <a:r>
              <a:rPr lang="hu-HU" sz="2400" dirty="0" smtClean="0"/>
              <a:t> </a:t>
            </a:r>
            <a:r>
              <a:rPr lang="hu-HU" sz="2400" dirty="0" err="1"/>
              <a:t>Vader</a:t>
            </a:r>
            <a:endParaRPr lang="hu-HU" sz="2400" dirty="0"/>
          </a:p>
          <a:p>
            <a:endParaRPr lang="hu-HU" dirty="0"/>
          </a:p>
        </p:txBody>
      </p:sp>
      <p:pic>
        <p:nvPicPr>
          <p:cNvPr id="1030" name="Picture 6" descr="Magyar nyelv 9. (NAT2020) - II. A NYELVI RENDSZER - 23. A mondatok típus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575" y="2042161"/>
            <a:ext cx="5373816" cy="4599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Lekerekített téglalap 3"/>
          <p:cNvSpPr/>
          <p:nvPr/>
        </p:nvSpPr>
        <p:spPr>
          <a:xfrm>
            <a:off x="3426822" y="1482635"/>
            <a:ext cx="3197193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t</a:t>
            </a:r>
            <a:r>
              <a:rPr lang="hu-HU" dirty="0" smtClean="0">
                <a:solidFill>
                  <a:srgbClr val="FF0000"/>
                </a:solidFill>
              </a:rPr>
              <a:t>agolatlan, szerkesztett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3426822" y="2463443"/>
            <a:ext cx="3197193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t</a:t>
            </a:r>
            <a:r>
              <a:rPr lang="hu-HU" dirty="0" smtClean="0">
                <a:solidFill>
                  <a:srgbClr val="FF0000"/>
                </a:solidFill>
              </a:rPr>
              <a:t>agolatlan, </a:t>
            </a:r>
            <a:r>
              <a:rPr lang="hu-HU" dirty="0" err="1" smtClean="0">
                <a:solidFill>
                  <a:srgbClr val="FF0000"/>
                </a:solidFill>
              </a:rPr>
              <a:t>szerkesztetlen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7" name="Lekerekített téglalap 6"/>
          <p:cNvSpPr/>
          <p:nvPr/>
        </p:nvSpPr>
        <p:spPr>
          <a:xfrm>
            <a:off x="7084422" y="1898469"/>
            <a:ext cx="3197193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tagolt, bővített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8" name="Lekerekített téglalap 7"/>
          <p:cNvSpPr/>
          <p:nvPr/>
        </p:nvSpPr>
        <p:spPr>
          <a:xfrm>
            <a:off x="3426822" y="2966363"/>
            <a:ext cx="3197193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tagolt, minimális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9" name="Lekerekített téglalap 8"/>
          <p:cNvSpPr/>
          <p:nvPr/>
        </p:nvSpPr>
        <p:spPr>
          <a:xfrm>
            <a:off x="4380411" y="3411585"/>
            <a:ext cx="2243604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tagolt, minimális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0" name="Lekerekített téglalap 9"/>
          <p:cNvSpPr/>
          <p:nvPr/>
        </p:nvSpPr>
        <p:spPr>
          <a:xfrm>
            <a:off x="3971108" y="3918854"/>
            <a:ext cx="2652907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tagolt, minimális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1" name="Lekerekített téglalap 10"/>
          <p:cNvSpPr/>
          <p:nvPr/>
        </p:nvSpPr>
        <p:spPr>
          <a:xfrm>
            <a:off x="4824549" y="4395656"/>
            <a:ext cx="1799466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tagolt, minimális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2" name="Lekerekített téglalap 11"/>
          <p:cNvSpPr/>
          <p:nvPr/>
        </p:nvSpPr>
        <p:spPr>
          <a:xfrm>
            <a:off x="3426822" y="5312231"/>
            <a:ext cx="3197193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tagolt, bővített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3" name="Lekerekített téglalap 12"/>
          <p:cNvSpPr/>
          <p:nvPr/>
        </p:nvSpPr>
        <p:spPr>
          <a:xfrm>
            <a:off x="3426822" y="5871757"/>
            <a:ext cx="3197193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t</a:t>
            </a:r>
            <a:r>
              <a:rPr lang="hu-HU" dirty="0" smtClean="0">
                <a:solidFill>
                  <a:srgbClr val="FF0000"/>
                </a:solidFill>
              </a:rPr>
              <a:t>agolatlan, </a:t>
            </a:r>
            <a:r>
              <a:rPr lang="hu-HU" dirty="0" err="1" smtClean="0">
                <a:solidFill>
                  <a:srgbClr val="FF0000"/>
                </a:solidFill>
              </a:rPr>
              <a:t>szerkesztetlen</a:t>
            </a: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925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67444"/>
          </a:xfrm>
        </p:spPr>
        <p:txBody>
          <a:bodyPr>
            <a:normAutofit/>
          </a:bodyPr>
          <a:lstStyle/>
          <a:p>
            <a:r>
              <a:rPr lang="hu-HU" sz="2800" dirty="0">
                <a:latin typeface="Bookman Old Style" panose="02050604050505020204" pitchFamily="18" charset="0"/>
              </a:rPr>
              <a:t>Csoportosítsa az alábbi párbeszéd mondatait szerkezetük szerint</a:t>
            </a:r>
            <a:r>
              <a:rPr lang="hu-HU" sz="2800" dirty="0" smtClean="0">
                <a:latin typeface="Bookman Old Style" panose="02050604050505020204" pitchFamily="18" charset="0"/>
              </a:rPr>
              <a:t>!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1524000"/>
            <a:ext cx="10178322" cy="5059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200" dirty="0" smtClean="0"/>
              <a:t>- Szia</a:t>
            </a:r>
            <a:r>
              <a:rPr lang="hu-HU" sz="2200" dirty="0"/>
              <a:t>, </a:t>
            </a:r>
            <a:r>
              <a:rPr lang="hu-HU" sz="2200" dirty="0" smtClean="0"/>
              <a:t>Bauer! Hogy érzed magad ma?</a:t>
            </a:r>
            <a:endParaRPr lang="hu-HU" sz="2200" dirty="0"/>
          </a:p>
          <a:p>
            <a:pPr marL="0" indent="0">
              <a:buNone/>
            </a:pPr>
            <a:r>
              <a:rPr lang="hu-HU" sz="2200" dirty="0" smtClean="0"/>
              <a:t>- </a:t>
            </a:r>
            <a:r>
              <a:rPr lang="hu-HU" sz="2200" dirty="0"/>
              <a:t>Megfáztam.</a:t>
            </a:r>
          </a:p>
          <a:p>
            <a:pPr marL="0" indent="0">
              <a:buNone/>
            </a:pPr>
            <a:r>
              <a:rPr lang="hu-HU" sz="2200" dirty="0"/>
              <a:t>- </a:t>
            </a:r>
            <a:r>
              <a:rPr lang="hu-HU" sz="2200" dirty="0" smtClean="0"/>
              <a:t>Valld </a:t>
            </a:r>
            <a:r>
              <a:rPr lang="hu-HU" sz="2200" dirty="0"/>
              <a:t>be, hogy igazából csak lógni akarsz!</a:t>
            </a:r>
          </a:p>
          <a:p>
            <a:pPr marL="0" indent="0">
              <a:buNone/>
            </a:pPr>
            <a:r>
              <a:rPr lang="hu-HU" sz="2200" dirty="0"/>
              <a:t>- Ugyan! Nem hallod a hangomon?</a:t>
            </a:r>
          </a:p>
          <a:p>
            <a:pPr marL="0" indent="0">
              <a:buNone/>
            </a:pPr>
            <a:r>
              <a:rPr lang="hu-HU" sz="2200" dirty="0"/>
              <a:t>- </a:t>
            </a:r>
            <a:r>
              <a:rPr lang="hu-HU" sz="2200" dirty="0" smtClean="0"/>
              <a:t>Azért </a:t>
            </a:r>
            <a:r>
              <a:rPr lang="hu-HU" sz="2200" dirty="0"/>
              <a:t>nem </a:t>
            </a:r>
            <a:r>
              <a:rPr lang="hu-HU" sz="2200" dirty="0" smtClean="0"/>
              <a:t>lehet hallani </a:t>
            </a:r>
            <a:r>
              <a:rPr lang="hu-HU" sz="2200" dirty="0"/>
              <a:t>mert recseg a telefon.</a:t>
            </a:r>
          </a:p>
          <a:p>
            <a:pPr marL="0" indent="0">
              <a:buNone/>
            </a:pPr>
            <a:r>
              <a:rPr lang="hu-HU" sz="2200" dirty="0" smtClean="0"/>
              <a:t>- Megíratta Fröhlich a </a:t>
            </a:r>
            <a:r>
              <a:rPr lang="hu-HU" sz="2200" dirty="0" err="1" smtClean="0"/>
              <a:t>matekdogát</a:t>
            </a:r>
            <a:r>
              <a:rPr lang="hu-HU" sz="2200" dirty="0" smtClean="0"/>
              <a:t>?</a:t>
            </a:r>
          </a:p>
          <a:p>
            <a:pPr>
              <a:buFontTx/>
              <a:buChar char="-"/>
            </a:pPr>
            <a:r>
              <a:rPr lang="hu-HU" sz="2200" dirty="0" smtClean="0"/>
              <a:t>Sajnos megíratta…</a:t>
            </a:r>
          </a:p>
          <a:p>
            <a:pPr marL="0" indent="0">
              <a:buNone/>
            </a:pPr>
            <a:r>
              <a:rPr lang="hu-HU" sz="2200" dirty="0" smtClean="0"/>
              <a:t>- Majd küldd át Lujza számát</a:t>
            </a:r>
            <a:r>
              <a:rPr lang="hu-HU" sz="2200" dirty="0"/>
              <a:t>, </a:t>
            </a:r>
            <a:r>
              <a:rPr lang="hu-HU" sz="2200" dirty="0" smtClean="0"/>
              <a:t>hiszen ő mindig jegyzetel!</a:t>
            </a:r>
            <a:endParaRPr lang="hu-HU" sz="2200" dirty="0"/>
          </a:p>
          <a:p>
            <a:pPr marL="0" indent="0">
              <a:buNone/>
            </a:pPr>
            <a:r>
              <a:rPr lang="hu-HU" sz="2200" dirty="0"/>
              <a:t>- </a:t>
            </a:r>
            <a:r>
              <a:rPr lang="hu-HU" sz="2200" dirty="0" smtClean="0"/>
              <a:t>Oké!</a:t>
            </a:r>
            <a:endParaRPr lang="hu-HU" sz="2200" dirty="0"/>
          </a:p>
          <a:p>
            <a:pPr marL="0" indent="0">
              <a:buNone/>
            </a:pPr>
            <a:r>
              <a:rPr lang="hu-HU" sz="2200" dirty="0"/>
              <a:t>- </a:t>
            </a:r>
            <a:r>
              <a:rPr lang="hu-HU" sz="2200" dirty="0" smtClean="0"/>
              <a:t>Köszönöm!</a:t>
            </a:r>
            <a:r>
              <a:rPr lang="hu-HU" sz="2200" dirty="0"/>
              <a:t> Helló</a:t>
            </a:r>
            <a:r>
              <a:rPr lang="hu-HU" sz="2200" dirty="0" smtClean="0"/>
              <a:t>!</a:t>
            </a:r>
            <a:endParaRPr lang="hu-HU" dirty="0"/>
          </a:p>
        </p:txBody>
      </p:sp>
      <p:sp>
        <p:nvSpPr>
          <p:cNvPr id="4" name="Lekerekített téglalap 3"/>
          <p:cNvSpPr/>
          <p:nvPr/>
        </p:nvSpPr>
        <p:spPr>
          <a:xfrm>
            <a:off x="5613535" y="1614624"/>
            <a:ext cx="2118243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összetett, szervetlen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5" name="Lekerekített téglalap 4"/>
          <p:cNvSpPr/>
          <p:nvPr/>
        </p:nvSpPr>
        <p:spPr>
          <a:xfrm>
            <a:off x="7952527" y="1614624"/>
            <a:ext cx="3197193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egyszerű, tagolt, bővített, teljes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2902014" y="2049237"/>
            <a:ext cx="3197193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egyszerű, tagolt, minimális, teljes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7" name="Lekerekített téglalap 6"/>
          <p:cNvSpPr/>
          <p:nvPr/>
        </p:nvSpPr>
        <p:spPr>
          <a:xfrm>
            <a:off x="5341124" y="2967716"/>
            <a:ext cx="3493859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e</a:t>
            </a:r>
            <a:r>
              <a:rPr lang="hu-HU" dirty="0" smtClean="0">
                <a:solidFill>
                  <a:srgbClr val="FF0000"/>
                </a:solidFill>
              </a:rPr>
              <a:t>gyszerű, tagolatlan, </a:t>
            </a:r>
            <a:r>
              <a:rPr lang="hu-HU" dirty="0" err="1" smtClean="0">
                <a:solidFill>
                  <a:srgbClr val="FF0000"/>
                </a:solidFill>
              </a:rPr>
              <a:t>szerkesztetlen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8" name="Lekerekített téglalap 7"/>
          <p:cNvSpPr/>
          <p:nvPr/>
        </p:nvSpPr>
        <p:spPr>
          <a:xfrm>
            <a:off x="6134612" y="2522762"/>
            <a:ext cx="3635830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összetett, szerves, alárendelő, tárgyi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0" name="Lekerekített téglalap 9"/>
          <p:cNvSpPr/>
          <p:nvPr/>
        </p:nvSpPr>
        <p:spPr>
          <a:xfrm>
            <a:off x="8922356" y="2967716"/>
            <a:ext cx="3269643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egyszerű, tagolt, bővített, </a:t>
            </a:r>
            <a:r>
              <a:rPr lang="hu-HU" dirty="0" smtClean="0">
                <a:solidFill>
                  <a:srgbClr val="FF0000"/>
                </a:solidFill>
              </a:rPr>
              <a:t>hiányos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1" name="Lekerekített téglalap 10"/>
          <p:cNvSpPr/>
          <p:nvPr/>
        </p:nvSpPr>
        <p:spPr>
          <a:xfrm>
            <a:off x="7610145" y="4809987"/>
            <a:ext cx="4232365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összetett, szerves, mellérendelő, magyarázó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2" name="Lekerekített téglalap 11"/>
          <p:cNvSpPr/>
          <p:nvPr/>
        </p:nvSpPr>
        <p:spPr>
          <a:xfrm>
            <a:off x="6760941" y="3447384"/>
            <a:ext cx="4161211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ö</a:t>
            </a:r>
            <a:r>
              <a:rPr lang="hu-HU" dirty="0" smtClean="0">
                <a:solidFill>
                  <a:srgbClr val="FF0000"/>
                </a:solidFill>
              </a:rPr>
              <a:t>sszetett, szerves, alárendelő, okhatározói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4" name="Lekerekített téglalap 13"/>
          <p:cNvSpPr/>
          <p:nvPr/>
        </p:nvSpPr>
        <p:spPr>
          <a:xfrm>
            <a:off x="3866606" y="4342653"/>
            <a:ext cx="3493859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e</a:t>
            </a:r>
            <a:r>
              <a:rPr lang="hu-HU" dirty="0" smtClean="0">
                <a:solidFill>
                  <a:srgbClr val="FF0000"/>
                </a:solidFill>
              </a:rPr>
              <a:t>gyszerű, tagolt, minimális, hiányos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6" name="Lekerekített téglalap 15"/>
          <p:cNvSpPr/>
          <p:nvPr/>
        </p:nvSpPr>
        <p:spPr>
          <a:xfrm>
            <a:off x="3689566" y="5716904"/>
            <a:ext cx="3405052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egyszerű, tagolt, minimális, </a:t>
            </a:r>
            <a:r>
              <a:rPr lang="hu-HU" dirty="0" smtClean="0">
                <a:solidFill>
                  <a:srgbClr val="FF0000"/>
                </a:solidFill>
              </a:rPr>
              <a:t>hiányos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7" name="Lekerekített téglalap 16"/>
          <p:cNvSpPr/>
          <p:nvPr/>
        </p:nvSpPr>
        <p:spPr>
          <a:xfrm>
            <a:off x="7277352" y="5716903"/>
            <a:ext cx="3493859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e</a:t>
            </a:r>
            <a:r>
              <a:rPr lang="hu-HU" dirty="0" smtClean="0">
                <a:solidFill>
                  <a:srgbClr val="FF0000"/>
                </a:solidFill>
              </a:rPr>
              <a:t>gyszerű, tagolatlan, </a:t>
            </a:r>
            <a:r>
              <a:rPr lang="hu-HU" dirty="0" err="1" smtClean="0">
                <a:solidFill>
                  <a:srgbClr val="FF0000"/>
                </a:solidFill>
              </a:rPr>
              <a:t>szerkesztetlen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8" name="Lekerekített téglalap 17"/>
          <p:cNvSpPr/>
          <p:nvPr/>
        </p:nvSpPr>
        <p:spPr>
          <a:xfrm>
            <a:off x="2242022" y="5255351"/>
            <a:ext cx="3493859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e</a:t>
            </a:r>
            <a:r>
              <a:rPr lang="hu-HU" dirty="0" smtClean="0">
                <a:solidFill>
                  <a:srgbClr val="FF0000"/>
                </a:solidFill>
              </a:rPr>
              <a:t>gyszerű, tagolatlan, </a:t>
            </a:r>
            <a:r>
              <a:rPr lang="hu-HU" dirty="0" err="1" smtClean="0">
                <a:solidFill>
                  <a:srgbClr val="FF0000"/>
                </a:solidFill>
              </a:rPr>
              <a:t>szerkesztetlen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9" name="Lekerekített téglalap 18"/>
          <p:cNvSpPr/>
          <p:nvPr/>
        </p:nvSpPr>
        <p:spPr>
          <a:xfrm>
            <a:off x="5453912" y="3891508"/>
            <a:ext cx="3197193" cy="287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egyszerű, tagolt, minimális, teljes</a:t>
            </a: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64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43495"/>
          </a:xfrm>
        </p:spPr>
        <p:txBody>
          <a:bodyPr>
            <a:normAutofit/>
          </a:bodyPr>
          <a:lstStyle/>
          <a:p>
            <a:r>
              <a:rPr lang="hu-HU" sz="2800" dirty="0" smtClean="0">
                <a:latin typeface="Bookman Old Style" panose="02050604050505020204" pitchFamily="18" charset="0"/>
              </a:rPr>
              <a:t>Folytassa a megkezdett összetett mondatokat!</a:t>
            </a:r>
            <a:endParaRPr lang="hu-HU" sz="2800" dirty="0">
              <a:latin typeface="Bookman Old Style" panose="020506040505050202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51560" y="1801368"/>
            <a:ext cx="10826496" cy="4695226"/>
          </a:xfrm>
        </p:spPr>
        <p:txBody>
          <a:bodyPr numCol="2" spcCol="360000">
            <a:normAutofit lnSpcReduction="10000"/>
          </a:bodyPr>
          <a:lstStyle/>
          <a:p>
            <a:r>
              <a:rPr lang="hu-HU" sz="2400" dirty="0" smtClean="0"/>
              <a:t>A legjobb barátom </a:t>
            </a:r>
            <a:r>
              <a:rPr lang="hu-HU" sz="2400" dirty="0" smtClean="0">
                <a:solidFill>
                  <a:srgbClr val="FF0000"/>
                </a:solidFill>
              </a:rPr>
              <a:t>az lett</a:t>
            </a:r>
            <a:r>
              <a:rPr lang="hu-HU" sz="2400" dirty="0" smtClean="0"/>
              <a:t>, </a:t>
            </a:r>
            <a:r>
              <a:rPr lang="hu-HU" sz="2400" dirty="0" smtClean="0">
                <a:solidFill>
                  <a:srgbClr val="0070C0"/>
                </a:solidFill>
              </a:rPr>
              <a:t>aki</a:t>
            </a:r>
            <a:r>
              <a:rPr lang="hu-HU" sz="2400" dirty="0" smtClean="0"/>
              <a:t>…</a:t>
            </a:r>
          </a:p>
          <a:p>
            <a:r>
              <a:rPr lang="hu-HU" sz="2400" dirty="0">
                <a:solidFill>
                  <a:srgbClr val="FF0000"/>
                </a:solidFill>
              </a:rPr>
              <a:t>Az</a:t>
            </a:r>
            <a:r>
              <a:rPr lang="hu-HU" sz="2400" dirty="0"/>
              <a:t> kapta az elégtelent, </a:t>
            </a:r>
            <a:r>
              <a:rPr lang="hu-HU" sz="2400" dirty="0">
                <a:solidFill>
                  <a:srgbClr val="0070C0"/>
                </a:solidFill>
              </a:rPr>
              <a:t>aki</a:t>
            </a:r>
            <a:r>
              <a:rPr lang="hu-HU" sz="2400" dirty="0"/>
              <a:t>…</a:t>
            </a:r>
          </a:p>
          <a:p>
            <a:r>
              <a:rPr lang="hu-HU" sz="2400" dirty="0"/>
              <a:t>Virág </a:t>
            </a:r>
            <a:r>
              <a:rPr lang="hu-HU" sz="2400" dirty="0">
                <a:solidFill>
                  <a:srgbClr val="FF0000"/>
                </a:solidFill>
              </a:rPr>
              <a:t>azt</a:t>
            </a:r>
            <a:r>
              <a:rPr lang="hu-HU" sz="2400" dirty="0"/>
              <a:t> mondta </a:t>
            </a:r>
            <a:r>
              <a:rPr lang="hu-HU" sz="2400" dirty="0" smtClean="0"/>
              <a:t>a szüleinek</a:t>
            </a:r>
            <a:r>
              <a:rPr lang="hu-HU" sz="2400" dirty="0"/>
              <a:t>, </a:t>
            </a:r>
            <a:r>
              <a:rPr lang="hu-HU" sz="2400" dirty="0">
                <a:solidFill>
                  <a:srgbClr val="0070C0"/>
                </a:solidFill>
              </a:rPr>
              <a:t>hogy</a:t>
            </a:r>
            <a:r>
              <a:rPr lang="hu-HU" sz="2400" dirty="0"/>
              <a:t>…</a:t>
            </a:r>
          </a:p>
          <a:p>
            <a:r>
              <a:rPr lang="hu-HU" sz="2400" dirty="0"/>
              <a:t>Dani </a:t>
            </a:r>
            <a:r>
              <a:rPr lang="hu-HU" sz="2400" dirty="0">
                <a:solidFill>
                  <a:srgbClr val="FF0000"/>
                </a:solidFill>
              </a:rPr>
              <a:t>akkor</a:t>
            </a:r>
            <a:r>
              <a:rPr lang="hu-HU" sz="2400" dirty="0"/>
              <a:t> törte el a partvist, </a:t>
            </a:r>
            <a:r>
              <a:rPr lang="hu-HU" sz="2400" dirty="0">
                <a:solidFill>
                  <a:srgbClr val="0070C0"/>
                </a:solidFill>
              </a:rPr>
              <a:t>amikor</a:t>
            </a:r>
            <a:r>
              <a:rPr lang="hu-HU" sz="2400" dirty="0"/>
              <a:t>…</a:t>
            </a:r>
          </a:p>
          <a:p>
            <a:r>
              <a:rPr lang="hu-HU" sz="2400" dirty="0"/>
              <a:t>Ádám </a:t>
            </a:r>
            <a:r>
              <a:rPr lang="hu-HU" sz="2400" dirty="0">
                <a:solidFill>
                  <a:srgbClr val="FF0000"/>
                </a:solidFill>
              </a:rPr>
              <a:t>azért</a:t>
            </a:r>
            <a:r>
              <a:rPr lang="hu-HU" sz="2400" dirty="0"/>
              <a:t> hiányzik a héten, </a:t>
            </a:r>
            <a:r>
              <a:rPr lang="hu-HU" sz="2400" dirty="0">
                <a:solidFill>
                  <a:srgbClr val="0070C0"/>
                </a:solidFill>
              </a:rPr>
              <a:t>mert</a:t>
            </a:r>
            <a:r>
              <a:rPr lang="hu-HU" sz="2400" dirty="0"/>
              <a:t>… </a:t>
            </a:r>
          </a:p>
          <a:p>
            <a:r>
              <a:rPr lang="hu-HU" sz="2400" dirty="0" smtClean="0"/>
              <a:t>A </a:t>
            </a:r>
            <a:r>
              <a:rPr lang="hu-HU" sz="2400" dirty="0"/>
              <a:t>felvételi </a:t>
            </a:r>
            <a:r>
              <a:rPr lang="hu-HU" sz="2400" dirty="0">
                <a:solidFill>
                  <a:srgbClr val="FF0000"/>
                </a:solidFill>
              </a:rPr>
              <a:t>annak</a:t>
            </a:r>
            <a:r>
              <a:rPr lang="hu-HU" sz="2400" dirty="0"/>
              <a:t> sikerült jól, </a:t>
            </a:r>
            <a:r>
              <a:rPr lang="hu-HU" sz="2400" dirty="0">
                <a:solidFill>
                  <a:srgbClr val="0070C0"/>
                </a:solidFill>
              </a:rPr>
              <a:t>aki</a:t>
            </a:r>
            <a:r>
              <a:rPr lang="hu-HU" sz="2400" dirty="0"/>
              <a:t>…</a:t>
            </a:r>
          </a:p>
          <a:p>
            <a:r>
              <a:rPr lang="hu-HU" sz="2400" dirty="0"/>
              <a:t>Zsombor </a:t>
            </a:r>
            <a:r>
              <a:rPr lang="hu-HU" sz="2400" dirty="0">
                <a:solidFill>
                  <a:srgbClr val="FF0000"/>
                </a:solidFill>
              </a:rPr>
              <a:t>annyira</a:t>
            </a:r>
            <a:r>
              <a:rPr lang="hu-HU" sz="2400" dirty="0"/>
              <a:t> elfáradt, </a:t>
            </a:r>
            <a:r>
              <a:rPr lang="hu-HU" sz="2400" dirty="0">
                <a:solidFill>
                  <a:srgbClr val="0070C0"/>
                </a:solidFill>
              </a:rPr>
              <a:t>hogy</a:t>
            </a:r>
            <a:r>
              <a:rPr lang="hu-HU" sz="2400" dirty="0"/>
              <a:t>…</a:t>
            </a:r>
          </a:p>
          <a:p>
            <a:r>
              <a:rPr lang="hu-HU" sz="2400" dirty="0" smtClean="0">
                <a:solidFill>
                  <a:srgbClr val="FF0000"/>
                </a:solidFill>
              </a:rPr>
              <a:t>Olyan</a:t>
            </a:r>
            <a:r>
              <a:rPr lang="hu-HU" sz="2400" dirty="0" smtClean="0"/>
              <a:t> gimnáziumba megy, </a:t>
            </a:r>
            <a:r>
              <a:rPr lang="hu-HU" sz="2400" dirty="0" smtClean="0">
                <a:solidFill>
                  <a:srgbClr val="0070C0"/>
                </a:solidFill>
              </a:rPr>
              <a:t>amelyikben</a:t>
            </a:r>
            <a:r>
              <a:rPr lang="hu-HU" sz="2400" dirty="0" smtClean="0"/>
              <a:t>…</a:t>
            </a:r>
          </a:p>
          <a:p>
            <a:r>
              <a:rPr lang="hu-HU" sz="2400" dirty="0" smtClean="0">
                <a:solidFill>
                  <a:srgbClr val="FF0000"/>
                </a:solidFill>
              </a:rPr>
              <a:t>Annak</a:t>
            </a:r>
            <a:r>
              <a:rPr lang="hu-HU" sz="2400" dirty="0" smtClean="0"/>
              <a:t> a tudása sokat ér, </a:t>
            </a:r>
            <a:r>
              <a:rPr lang="hu-HU" sz="2400" dirty="0" smtClean="0">
                <a:solidFill>
                  <a:srgbClr val="0070C0"/>
                </a:solidFill>
              </a:rPr>
              <a:t>aki</a:t>
            </a:r>
            <a:r>
              <a:rPr lang="hu-HU" sz="2400" dirty="0" smtClean="0"/>
              <a:t> </a:t>
            </a:r>
          </a:p>
          <a:p>
            <a:pPr marL="0" indent="0">
              <a:buNone/>
            </a:pPr>
            <a:endParaRPr lang="hu-HU" sz="2400" dirty="0" smtClean="0"/>
          </a:p>
          <a:p>
            <a:pPr marL="0" indent="0">
              <a:buNone/>
            </a:pPr>
            <a:r>
              <a:rPr lang="hu-HU" sz="2400" dirty="0" smtClean="0"/>
              <a:t>az utolsó padban ült.</a:t>
            </a:r>
          </a:p>
          <a:p>
            <a:pPr marL="0" indent="0">
              <a:buNone/>
            </a:pPr>
            <a:r>
              <a:rPr lang="hu-HU" sz="2400" dirty="0" smtClean="0"/>
              <a:t>végig </a:t>
            </a:r>
            <a:r>
              <a:rPr lang="hu-HU" sz="2400" dirty="0"/>
              <a:t>puskázott a tankönyvből.</a:t>
            </a:r>
          </a:p>
          <a:p>
            <a:pPr marL="0" indent="0">
              <a:buNone/>
            </a:pPr>
            <a:r>
              <a:rPr lang="hu-HU" sz="2400" dirty="0"/>
              <a:t>kitűnő lett a félévi bizonyítványa.</a:t>
            </a:r>
          </a:p>
          <a:p>
            <a:pPr marL="0" indent="0">
              <a:buNone/>
            </a:pPr>
            <a:r>
              <a:rPr lang="hu-HU" sz="2400" dirty="0"/>
              <a:t>osztálytársaival bohóckodott.</a:t>
            </a:r>
          </a:p>
          <a:p>
            <a:pPr marL="0" indent="0">
              <a:buNone/>
            </a:pPr>
            <a:r>
              <a:rPr lang="hu-HU" sz="2400" dirty="0"/>
              <a:t>síelni ment a szüleivel.</a:t>
            </a:r>
          </a:p>
          <a:p>
            <a:pPr marL="0" indent="0">
              <a:buNone/>
            </a:pPr>
            <a:r>
              <a:rPr lang="hu-HU" sz="2400" dirty="0" smtClean="0"/>
              <a:t>sokat </a:t>
            </a:r>
            <a:r>
              <a:rPr lang="hu-HU" sz="2400" dirty="0"/>
              <a:t>tanult az elmúlt hónapokban.</a:t>
            </a:r>
          </a:p>
          <a:p>
            <a:pPr marL="0" indent="0">
              <a:buNone/>
            </a:pPr>
            <a:r>
              <a:rPr lang="hu-HU" sz="2400" dirty="0"/>
              <a:t>elaludt a mosdóban.</a:t>
            </a:r>
          </a:p>
          <a:p>
            <a:pPr marL="0" indent="0">
              <a:buNone/>
            </a:pPr>
            <a:r>
              <a:rPr lang="hu-HU" sz="2400" dirty="0" smtClean="0"/>
              <a:t>jól érzi magát.</a:t>
            </a:r>
          </a:p>
          <a:p>
            <a:pPr marL="0" indent="0">
              <a:buNone/>
            </a:pPr>
            <a:r>
              <a:rPr lang="hu-HU" sz="2400" dirty="0" smtClean="0"/>
              <a:t>a Fazekasba járt.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4607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Jelvény</Template>
  <TotalTime>303</TotalTime>
  <Words>474</Words>
  <Application>Microsoft Office PowerPoint</Application>
  <PresentationFormat>Szélesvásznú</PresentationFormat>
  <Paragraphs>114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4" baseType="lpstr">
      <vt:lpstr>Arial</vt:lpstr>
      <vt:lpstr>Bookman Old Style</vt:lpstr>
      <vt:lpstr>Gill Sans MT</vt:lpstr>
      <vt:lpstr>Impact</vt:lpstr>
      <vt:lpstr>Wingdings</vt:lpstr>
      <vt:lpstr>Badge</vt:lpstr>
      <vt:lpstr>Mondat- szerkezet</vt:lpstr>
      <vt:lpstr>A mondatok szerkezete</vt:lpstr>
      <vt:lpstr>PowerPoint-bemutató</vt:lpstr>
      <vt:lpstr>Az alárendelő összetett mondatok</vt:lpstr>
      <vt:lpstr>A mellérendelő összetett mondatok</vt:lpstr>
      <vt:lpstr>Elemezze a következő levél egyszerű mondatait szerkezetük szerint!</vt:lpstr>
      <vt:lpstr>Csoportosítsa az alábbi párbeszéd mondatait szerkezetük szerint!</vt:lpstr>
      <vt:lpstr>Folytassa a megkezdett összetett mondatokat!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Összetett mondatok</dc:title>
  <dc:creator>Bartek Dániel</dc:creator>
  <cp:lastModifiedBy>Fazekas</cp:lastModifiedBy>
  <cp:revision>32</cp:revision>
  <dcterms:created xsi:type="dcterms:W3CDTF">2021-01-25T22:39:39Z</dcterms:created>
  <dcterms:modified xsi:type="dcterms:W3CDTF">2024-06-04T12:04:52Z</dcterms:modified>
</cp:coreProperties>
</file>