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7" r:id="rId6"/>
    <p:sldId id="268" r:id="rId7"/>
    <p:sldId id="262" r:id="rId8"/>
    <p:sldId id="269" r:id="rId9"/>
    <p:sldId id="263" r:id="rId10"/>
    <p:sldId id="265" r:id="rId11"/>
    <p:sldId id="266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8C9B-A8CE-4EAF-B220-39E344747E51}" type="datetimeFigureOut">
              <a:rPr lang="hu-HU" smtClean="0"/>
              <a:t>2023.10.11.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79BCA-573A-49EA-8689-2E05C2EF1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92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79BCA-573A-49EA-8689-2E05C2EF14A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59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E629-5842-4468-A554-E3E9E9F9EE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47042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C3B1-14F7-44AA-848A-D1178613378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73410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2F86-FD13-4732-ACEE-9A2219D2A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5937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D621-AF10-4168-A136-55B61D0B5C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25581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8F36-1378-471F-9359-4EDB00424B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71164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0F24-FBD7-4087-A67E-C9F199F54D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06145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399E-EECE-45C5-9872-ED19FC6DC2B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3333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74C1-2986-4068-978F-602FBCF281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48534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5B92-DCEA-4EA5-89A3-242354A70D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73204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623FB-B665-4CEE-945E-CE4B0DF7A92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9258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DA89-3CD7-46B5-9B90-69A10A0CFF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24871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5150-BE1B-4C72-819A-900257122E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7770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BE27119-E952-4F4D-AF0B-88FEB5C4F1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0528"/>
            <a:ext cx="7772400" cy="1169922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>Kommunikáció</a:t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r>
              <a:rPr lang="hu-HU" altLang="hu-HU" b="1" dirty="0" smtClean="0">
                <a:latin typeface="Bookman Old Style" panose="02050604050505020204" pitchFamily="18" charset="0"/>
              </a:rPr>
              <a:t/>
            </a:r>
            <a:br>
              <a:rPr lang="hu-HU" altLang="hu-HU" b="1" dirty="0" smtClean="0">
                <a:latin typeface="Bookman Old Style" panose="02050604050505020204" pitchFamily="18" charset="0"/>
              </a:rPr>
            </a:br>
            <a:endParaRPr lang="hu-HU" altLang="hu-HU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veszekedés Archives - Regős Ju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045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mmunikation flashcards on Tiny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60298"/>
            <a:ext cx="4968552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sztus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976664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320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helytelen testtartás típusai és korrekciója | SamanSport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8464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18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 smtClean="0">
                <a:latin typeface="Bookman Old Style" panose="02050604050505020204" pitchFamily="18" charset="0"/>
              </a:rPr>
              <a:t>A tömegkommunikáció</a:t>
            </a: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közvetett, </a:t>
            </a:r>
            <a:r>
              <a:rPr lang="hu-HU" sz="2400" dirty="0" smtClean="0"/>
              <a:t>egyirányú, </a:t>
            </a:r>
            <a:r>
              <a:rPr lang="hu-HU" sz="2400" dirty="0"/>
              <a:t>térbeli és időbeli távolság a közlő és befogadó között, a befogadó általában nagy létszámú, heterogén csoport</a:t>
            </a:r>
          </a:p>
          <a:p>
            <a:r>
              <a:rPr lang="hu-HU" sz="2400" dirty="0" smtClean="0"/>
              <a:t>szerepe</a:t>
            </a:r>
            <a:r>
              <a:rPr lang="hu-HU" sz="2400" dirty="0"/>
              <a:t>: tájékoztatás, ismeretterjesztés, közvélemény-formálás, befolyásolás</a:t>
            </a:r>
          </a:p>
          <a:p>
            <a:r>
              <a:rPr lang="hu-HU" sz="2400" dirty="0" smtClean="0"/>
              <a:t>eszközei </a:t>
            </a:r>
            <a:r>
              <a:rPr lang="hu-HU" sz="2400" dirty="0"/>
              <a:t>a </a:t>
            </a:r>
            <a:r>
              <a:rPr lang="hu-HU" sz="2400" b="1" dirty="0"/>
              <a:t>médiumok</a:t>
            </a:r>
            <a:r>
              <a:rPr lang="hu-HU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sajtó</a:t>
            </a:r>
            <a:endParaRPr lang="hu-HU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rádió</a:t>
            </a:r>
            <a:endParaRPr lang="hu-HU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televízió (és mozi)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internet</a:t>
            </a:r>
            <a:endParaRPr lang="hu-HU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„</a:t>
            </a:r>
            <a:r>
              <a:rPr lang="hu-HU" sz="2000" dirty="0"/>
              <a:t>közterületi objektumok” (pl.: plakát)</a:t>
            </a:r>
          </a:p>
          <a:p>
            <a:r>
              <a:rPr lang="hu-HU" sz="2400" dirty="0" smtClean="0"/>
              <a:t>felgyorsult </a:t>
            </a:r>
            <a:r>
              <a:rPr lang="hu-HU" sz="2400" dirty="0"/>
              <a:t>hírközlés → emberi kapcsolatok építése vagy rombolása?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2353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>
                <a:latin typeface="Bookman Old Style" panose="02050604050505020204" pitchFamily="18" charset="0"/>
              </a:rPr>
              <a:t>Sajtó</a:t>
            </a:r>
            <a:r>
              <a:rPr lang="hu-HU" sz="2800" dirty="0">
                <a:latin typeface="Bookman Old Style" panose="02050604050505020204" pitchFamily="18" charset="0"/>
              </a:rPr>
              <a:t> (vizuális média</a:t>
            </a:r>
            <a:r>
              <a:rPr lang="hu-HU" sz="2800" dirty="0" smtClean="0">
                <a:latin typeface="Bookman Old Style" panose="02050604050505020204" pitchFamily="18" charset="0"/>
              </a:rPr>
              <a:t>)</a:t>
            </a:r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u-HU" sz="2400" dirty="0" smtClean="0"/>
              <a:t>legrégebbi médium</a:t>
            </a:r>
            <a:endParaRPr lang="hu-HU" sz="2400" dirty="0"/>
          </a:p>
          <a:p>
            <a:r>
              <a:rPr lang="hu-HU" sz="2400" dirty="0" smtClean="0"/>
              <a:t>hármas </a:t>
            </a:r>
            <a:r>
              <a:rPr lang="hu-HU" sz="2400" dirty="0"/>
              <a:t>követelmény: publicitás (nyilvánosság), </a:t>
            </a:r>
            <a:r>
              <a:rPr lang="hu-HU" sz="2400" dirty="0" err="1"/>
              <a:t>perioditás</a:t>
            </a:r>
            <a:r>
              <a:rPr lang="hu-HU" sz="2400" dirty="0"/>
              <a:t> (szabályos </a:t>
            </a:r>
            <a:r>
              <a:rPr lang="hu-HU" sz="2400" dirty="0" err="1"/>
              <a:t>időszakonkénti</a:t>
            </a:r>
            <a:r>
              <a:rPr lang="hu-HU" sz="2400" dirty="0"/>
              <a:t> ismétlődés), aktualitás (időszerű információk)</a:t>
            </a:r>
          </a:p>
          <a:p>
            <a:pPr marL="0" indent="0">
              <a:buNone/>
            </a:pPr>
            <a:r>
              <a:rPr lang="hu-HU" sz="2400" u="sng" dirty="0" smtClean="0"/>
              <a:t>Csoportosítás</a:t>
            </a:r>
          </a:p>
          <a:p>
            <a:r>
              <a:rPr lang="hu-HU" sz="2400" dirty="0" smtClean="0"/>
              <a:t>megjelenés </a:t>
            </a:r>
            <a:r>
              <a:rPr lang="hu-HU" sz="2400" dirty="0"/>
              <a:t>rendszeressége szerint (napilap, hetilap, havilap stb.)</a:t>
            </a:r>
          </a:p>
          <a:p>
            <a:r>
              <a:rPr lang="hu-HU" sz="2400" dirty="0" smtClean="0"/>
              <a:t>terjesztés </a:t>
            </a:r>
            <a:r>
              <a:rPr lang="hu-HU" sz="2400" dirty="0"/>
              <a:t>helye szerint (országos, helyi, intézményi)</a:t>
            </a:r>
          </a:p>
          <a:p>
            <a:r>
              <a:rPr lang="hu-HU" sz="2400" dirty="0" smtClean="0"/>
              <a:t>tartalma </a:t>
            </a:r>
            <a:r>
              <a:rPr lang="hu-HU" sz="2400" dirty="0"/>
              <a:t>szerint (politikai-közéleti, szórakoztató)</a:t>
            </a:r>
          </a:p>
          <a:p>
            <a:r>
              <a:rPr lang="hu-HU" sz="2400" dirty="0" smtClean="0"/>
              <a:t>célzott </a:t>
            </a:r>
            <a:r>
              <a:rPr lang="hu-HU" sz="2400" dirty="0"/>
              <a:t>közönség szerint (életkor, szakma stb.)</a:t>
            </a:r>
          </a:p>
          <a:p>
            <a:r>
              <a:rPr lang="hu-HU" sz="2400" dirty="0" smtClean="0"/>
              <a:t>nyelv </a:t>
            </a:r>
            <a:r>
              <a:rPr lang="hu-HU" sz="2400" dirty="0"/>
              <a:t>szerint (egynyelvű, többnyelvű)</a:t>
            </a:r>
          </a:p>
          <a:p>
            <a:r>
              <a:rPr lang="hu-HU" sz="2400" dirty="0" smtClean="0"/>
              <a:t>műfaj szerint (tájékoztató, véleményközlő, átmeneti)</a:t>
            </a:r>
            <a:r>
              <a:rPr lang="hu-HU" sz="2400" dirty="0"/>
              <a:t> 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425856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Tájékoztató (információs) műfajok</a:t>
            </a:r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/>
              <a:t>hír</a:t>
            </a:r>
            <a:r>
              <a:rPr lang="hu-HU" sz="2400" dirty="0"/>
              <a:t>: röviden, tömören megfogalmazott közérdekű és aktuális információ; kivel (mivel), hol, mikor, mi történt (miért, hogyan</a:t>
            </a:r>
            <a:r>
              <a:rPr lang="hu-HU" sz="2400" dirty="0" smtClean="0"/>
              <a:t>) – </a:t>
            </a:r>
            <a:r>
              <a:rPr lang="hu-HU" sz="2400" b="1" dirty="0" smtClean="0"/>
              <a:t>információ</a:t>
            </a:r>
            <a:r>
              <a:rPr lang="hu-HU" sz="2400" dirty="0"/>
              <a:t>: a hír alapját képező, tájékoztató adat</a:t>
            </a:r>
          </a:p>
          <a:p>
            <a:r>
              <a:rPr lang="hu-HU" sz="2400" b="1" dirty="0" smtClean="0"/>
              <a:t>közlemény</a:t>
            </a:r>
            <a:r>
              <a:rPr lang="hu-HU" sz="2400" dirty="0"/>
              <a:t>: hivatalosan közzétett beszámoló valamilyen közérdekű (megtörtént vagy várható) eseményről</a:t>
            </a:r>
          </a:p>
          <a:p>
            <a:r>
              <a:rPr lang="hu-HU" sz="2400" b="1" dirty="0" smtClean="0"/>
              <a:t>tudósítás</a:t>
            </a:r>
            <a:r>
              <a:rPr lang="hu-HU" sz="2400" dirty="0"/>
              <a:t>: helyszíni tájékoztatás</a:t>
            </a:r>
          </a:p>
          <a:p>
            <a:r>
              <a:rPr lang="hu-HU" sz="2400" b="1" dirty="0" smtClean="0"/>
              <a:t>szemle</a:t>
            </a:r>
            <a:r>
              <a:rPr lang="hu-HU" sz="2400" dirty="0"/>
              <a:t>: események, jelenségek ismertetése egy adott szempont alapján (pl.: irodalmi, külpolitikai szemle)</a:t>
            </a:r>
          </a:p>
          <a:p>
            <a:pPr marL="0" indent="0">
              <a:buNone/>
            </a:pPr>
            <a:r>
              <a:rPr lang="hu-HU" sz="2400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61290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Véleményközlő </a:t>
            </a:r>
            <a:r>
              <a:rPr lang="hu-HU" sz="2800" b="1" dirty="0">
                <a:latin typeface="Bookman Old Style" panose="02050604050505020204" pitchFamily="18" charset="0"/>
              </a:rPr>
              <a:t>(publicisztikai) műfajok</a:t>
            </a:r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u-HU" sz="2400" b="1" dirty="0" smtClean="0"/>
              <a:t>kommentár</a:t>
            </a:r>
            <a:r>
              <a:rPr lang="hu-HU" sz="2400" dirty="0"/>
              <a:t>: hírhez, eseményhez fűzött értelmezés, magyarázat</a:t>
            </a:r>
          </a:p>
          <a:p>
            <a:r>
              <a:rPr lang="hu-HU" sz="2400" b="1" dirty="0"/>
              <a:t>jegyzet</a:t>
            </a:r>
            <a:r>
              <a:rPr lang="hu-HU" sz="2400" dirty="0"/>
              <a:t>: a hétköznapi élet egy eseményéből kiinduló írás</a:t>
            </a:r>
          </a:p>
          <a:p>
            <a:r>
              <a:rPr lang="hu-HU" sz="2400" b="1" dirty="0" smtClean="0"/>
              <a:t>glossza</a:t>
            </a:r>
            <a:r>
              <a:rPr lang="hu-HU" sz="2400" dirty="0"/>
              <a:t>: rövid, általában ironikus, kritikai jellegű hozzászólás valamely aktuális kérdéshez</a:t>
            </a:r>
          </a:p>
          <a:p>
            <a:r>
              <a:rPr lang="hu-HU" sz="2400" b="1" dirty="0" smtClean="0"/>
              <a:t>nyílt </a:t>
            </a:r>
            <a:r>
              <a:rPr lang="hu-HU" sz="2400" b="1" dirty="0"/>
              <a:t>levél</a:t>
            </a:r>
            <a:r>
              <a:rPr lang="hu-HU" sz="2400" dirty="0"/>
              <a:t>: közérdekű témáról ismert vagy fiktív személynek, csoportnak szóló, de szélesebb nyilvánosságnak szánt levél</a:t>
            </a:r>
          </a:p>
          <a:p>
            <a:r>
              <a:rPr lang="hu-HU" sz="2400" b="1" dirty="0" smtClean="0"/>
              <a:t>olvasói </a:t>
            </a:r>
            <a:r>
              <a:rPr lang="hu-HU" sz="2400" b="1" dirty="0"/>
              <a:t>levél</a:t>
            </a:r>
            <a:r>
              <a:rPr lang="hu-HU" sz="2400" dirty="0"/>
              <a:t>: az adott lapban megjelent írás vagy valamely közérdekű kérdés kapcsán levélformában kifejtett olvasói vélemény</a:t>
            </a:r>
          </a:p>
          <a:p>
            <a:r>
              <a:rPr lang="hu-HU" sz="2400" b="1" dirty="0" smtClean="0"/>
              <a:t>kritika</a:t>
            </a:r>
            <a:r>
              <a:rPr lang="hu-HU" sz="2400" dirty="0"/>
              <a:t>: műalkotás elemző bemutatása, értékelése, bírálata (változatai: ismertetés, </a:t>
            </a:r>
            <a:r>
              <a:rPr lang="hu-HU" sz="2400" dirty="0" smtClean="0"/>
              <a:t>recenzió</a:t>
            </a:r>
            <a:r>
              <a:rPr lang="hu-HU" sz="2400" dirty="0"/>
              <a:t>, bírálat stb.)</a:t>
            </a:r>
          </a:p>
        </p:txBody>
      </p:sp>
    </p:spTree>
    <p:extLst>
      <p:ext uri="{BB962C8B-B14F-4D97-AF65-F5344CB8AC3E}">
        <p14:creationId xmlns:p14="http://schemas.microsoft.com/office/powerpoint/2010/main" val="37095389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Átmeneti műfajok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/>
              <a:t>cikk</a:t>
            </a:r>
            <a:r>
              <a:rPr lang="hu-HU" sz="2400" dirty="0"/>
              <a:t>: (tágabb értelemben) minden sajtóban megjelenő rövidebb írás; (szűkebb értelemben) tényközlés + vélemény összekapcsolása</a:t>
            </a:r>
          </a:p>
          <a:p>
            <a:r>
              <a:rPr lang="hu-HU" sz="2400" b="1" dirty="0"/>
              <a:t>interjú</a:t>
            </a:r>
            <a:r>
              <a:rPr lang="hu-HU" sz="2400" dirty="0"/>
              <a:t>: riporterrel folytatott, nyilvánosságnak szánt, közérdekű beszélgetés</a:t>
            </a:r>
          </a:p>
          <a:p>
            <a:r>
              <a:rPr lang="hu-HU" sz="2400" b="1" dirty="0" smtClean="0"/>
              <a:t>riport</a:t>
            </a:r>
            <a:r>
              <a:rPr lang="hu-HU" sz="2400" dirty="0"/>
              <a:t>: beszámoló, párbeszédes formájú tudósítás, cselekménye van (események bemutatása, szereplők megszólaltatása)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4507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Rádió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u="sng" dirty="0" smtClean="0"/>
              <a:t>Rádiótípusok	</a:t>
            </a:r>
            <a:r>
              <a:rPr lang="hu-HU" sz="2400" dirty="0" smtClean="0"/>
              <a:t>		    </a:t>
            </a:r>
            <a:r>
              <a:rPr lang="hu-HU" sz="2400" u="sng" dirty="0" smtClean="0"/>
              <a:t>Műfajok</a:t>
            </a:r>
          </a:p>
          <a:p>
            <a:pPr lvl="0"/>
            <a:r>
              <a:rPr lang="hu-HU" sz="2400" dirty="0"/>
              <a:t>fenntartó szerint</a:t>
            </a:r>
            <a:r>
              <a:rPr lang="hu-HU" sz="2400" dirty="0" smtClean="0"/>
              <a:t>:		    1. írott anyag megszólaltatása</a:t>
            </a:r>
            <a:endParaRPr lang="hu-HU" sz="2400" dirty="0"/>
          </a:p>
          <a:p>
            <a:pPr lvl="1"/>
            <a:r>
              <a:rPr lang="hu-HU" sz="2000" dirty="0" smtClean="0"/>
              <a:t>közszolgálati			- hír	     </a:t>
            </a:r>
          </a:p>
          <a:p>
            <a:pPr lvl="1"/>
            <a:r>
              <a:rPr lang="hu-HU" sz="2000" dirty="0"/>
              <a:t>k</a:t>
            </a:r>
            <a:r>
              <a:rPr lang="hu-HU" sz="2000" dirty="0" smtClean="0"/>
              <a:t>ereskedelmi			- jegyzet stb.</a:t>
            </a:r>
          </a:p>
          <a:p>
            <a:r>
              <a:rPr lang="hu-HU" sz="2400" dirty="0" smtClean="0"/>
              <a:t>hatókör </a:t>
            </a:r>
            <a:r>
              <a:rPr lang="hu-HU" sz="2400" dirty="0"/>
              <a:t>szerint</a:t>
            </a:r>
            <a:r>
              <a:rPr lang="hu-HU" sz="2400" dirty="0" smtClean="0"/>
              <a:t>:		    2</a:t>
            </a:r>
            <a:r>
              <a:rPr lang="hu-HU" sz="2400" dirty="0"/>
              <a:t>. hangos anyag</a:t>
            </a:r>
          </a:p>
          <a:p>
            <a:pPr lvl="1"/>
            <a:r>
              <a:rPr lang="hu-HU" sz="2000" dirty="0" smtClean="0"/>
              <a:t>helyi, regionális			- interjú</a:t>
            </a:r>
            <a:endParaRPr lang="hu-HU" sz="2000" dirty="0"/>
          </a:p>
          <a:p>
            <a:pPr lvl="1"/>
            <a:r>
              <a:rPr lang="hu-HU" sz="2000" dirty="0"/>
              <a:t>országos</a:t>
            </a:r>
            <a:r>
              <a:rPr lang="hu-HU" sz="2000" dirty="0" smtClean="0"/>
              <a:t>				- tudósítás</a:t>
            </a:r>
            <a:endParaRPr lang="hu-HU" sz="2000" dirty="0"/>
          </a:p>
          <a:p>
            <a:pPr lvl="1"/>
            <a:r>
              <a:rPr lang="hu-HU" sz="2000" dirty="0"/>
              <a:t>csak interneten </a:t>
            </a:r>
            <a:r>
              <a:rPr lang="hu-HU" sz="2000" dirty="0" smtClean="0"/>
              <a:t>fogható		- </a:t>
            </a:r>
            <a:r>
              <a:rPr lang="hu-HU" sz="2000" dirty="0"/>
              <a:t>vitaműsor stb</a:t>
            </a:r>
            <a:r>
              <a:rPr lang="hu-HU" sz="2000" dirty="0" smtClean="0"/>
              <a:t>.</a:t>
            </a:r>
          </a:p>
          <a:p>
            <a:pPr lvl="0"/>
            <a:r>
              <a:rPr lang="hu-HU" sz="2400" dirty="0" smtClean="0"/>
              <a:t>tematika szerint:</a:t>
            </a:r>
          </a:p>
          <a:p>
            <a:pPr lvl="1"/>
            <a:r>
              <a:rPr lang="hu-HU" sz="2000" dirty="0" smtClean="0"/>
              <a:t>egyprofilú </a:t>
            </a:r>
            <a:r>
              <a:rPr lang="hu-HU" sz="2000" dirty="0"/>
              <a:t>(zenei / „beszélgetős”)</a:t>
            </a:r>
          </a:p>
          <a:p>
            <a:pPr lvl="1"/>
            <a:r>
              <a:rPr lang="hu-HU" sz="2000" dirty="0"/>
              <a:t>többprofilú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044568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Televízió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u="sng" dirty="0" smtClean="0"/>
              <a:t>Csatornatípusok</a:t>
            </a:r>
            <a:r>
              <a:rPr lang="hu-HU" sz="2400" dirty="0" smtClean="0"/>
              <a:t>		    </a:t>
            </a:r>
            <a:r>
              <a:rPr lang="hu-HU" sz="2400" u="sng" dirty="0" smtClean="0"/>
              <a:t>Műfajok</a:t>
            </a:r>
          </a:p>
          <a:p>
            <a:pPr lvl="0"/>
            <a:r>
              <a:rPr lang="hu-HU" sz="2400" dirty="0"/>
              <a:t>fenntartó szerint</a:t>
            </a:r>
            <a:r>
              <a:rPr lang="hu-HU" sz="2400" dirty="0" smtClean="0"/>
              <a:t>:		    1. élő adás</a:t>
            </a:r>
            <a:endParaRPr lang="hu-HU" sz="2400" dirty="0"/>
          </a:p>
          <a:p>
            <a:pPr lvl="1"/>
            <a:r>
              <a:rPr lang="hu-HU" sz="2000" dirty="0" smtClean="0"/>
              <a:t>közszolgálati			- híradó	     </a:t>
            </a:r>
          </a:p>
          <a:p>
            <a:pPr lvl="1"/>
            <a:r>
              <a:rPr lang="hu-HU" sz="2000" dirty="0"/>
              <a:t>k</a:t>
            </a:r>
            <a:r>
              <a:rPr lang="hu-HU" sz="2000" dirty="0" smtClean="0"/>
              <a:t>ereskedelmi			- sportközvetítés stb.</a:t>
            </a:r>
          </a:p>
          <a:p>
            <a:r>
              <a:rPr lang="hu-HU" sz="2400" dirty="0" smtClean="0"/>
              <a:t>hatókör </a:t>
            </a:r>
            <a:r>
              <a:rPr lang="hu-HU" sz="2400" dirty="0"/>
              <a:t>szerint</a:t>
            </a:r>
            <a:r>
              <a:rPr lang="hu-HU" sz="2400" dirty="0" smtClean="0"/>
              <a:t>:		    2</a:t>
            </a:r>
            <a:r>
              <a:rPr lang="hu-HU" sz="2400" dirty="0"/>
              <a:t>. </a:t>
            </a:r>
            <a:r>
              <a:rPr lang="hu-HU" sz="2400" dirty="0" smtClean="0"/>
              <a:t>rögzített (konzerv)műsor</a:t>
            </a:r>
            <a:endParaRPr lang="hu-HU" sz="2400" dirty="0"/>
          </a:p>
          <a:p>
            <a:pPr lvl="1"/>
            <a:r>
              <a:rPr lang="hu-HU" sz="2000" dirty="0" smtClean="0"/>
              <a:t>helyi				- film</a:t>
            </a:r>
            <a:endParaRPr lang="hu-HU" sz="2000" dirty="0"/>
          </a:p>
          <a:p>
            <a:pPr lvl="1"/>
            <a:r>
              <a:rPr lang="hu-HU" sz="2000" dirty="0" smtClean="0"/>
              <a:t>regionális			- reklám stb.</a:t>
            </a:r>
            <a:endParaRPr lang="hu-HU" sz="2000" dirty="0"/>
          </a:p>
          <a:p>
            <a:pPr lvl="1"/>
            <a:r>
              <a:rPr lang="hu-HU" sz="2000" dirty="0" smtClean="0"/>
              <a:t>országos				</a:t>
            </a:r>
            <a:endParaRPr lang="hu-HU" sz="2000" dirty="0"/>
          </a:p>
          <a:p>
            <a:pPr lvl="1"/>
            <a:r>
              <a:rPr lang="hu-HU" sz="2000" dirty="0" smtClean="0"/>
              <a:t>nemzetközi</a:t>
            </a:r>
            <a:endParaRPr lang="hu-HU" sz="2000" dirty="0"/>
          </a:p>
          <a:p>
            <a:pPr lvl="1"/>
            <a:r>
              <a:rPr lang="hu-HU" sz="2000" dirty="0"/>
              <a:t>csak interneten fogható</a:t>
            </a:r>
          </a:p>
          <a:p>
            <a:pPr lvl="0"/>
            <a:r>
              <a:rPr lang="hu-HU" sz="2400" dirty="0"/>
              <a:t>tematika szerint:</a:t>
            </a:r>
          </a:p>
          <a:p>
            <a:pPr lvl="1"/>
            <a:r>
              <a:rPr lang="hu-HU" sz="2000" dirty="0"/>
              <a:t>egyprofilú (</a:t>
            </a:r>
            <a:r>
              <a:rPr lang="hu-HU" sz="2000" dirty="0" smtClean="0"/>
              <a:t>zenei, ismeretterjesztő, sport stb.)</a:t>
            </a:r>
            <a:endParaRPr lang="hu-HU" sz="2000" dirty="0"/>
          </a:p>
          <a:p>
            <a:pPr lvl="1"/>
            <a:r>
              <a:rPr lang="hu-HU" sz="2000" dirty="0"/>
              <a:t>többprofilú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3142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Internet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kommunikációs </a:t>
            </a:r>
            <a:r>
              <a:rPr lang="hu-HU" sz="2400" dirty="0"/>
              <a:t>korszakok </a:t>
            </a:r>
            <a:r>
              <a:rPr lang="hu-HU" sz="2400" dirty="0" smtClean="0"/>
              <a:t>(Walter J. </a:t>
            </a:r>
            <a:r>
              <a:rPr lang="hu-HU" sz="2400" dirty="0" err="1"/>
              <a:t>Ong</a:t>
            </a:r>
            <a:r>
              <a:rPr lang="hu-HU" sz="2400" dirty="0"/>
              <a:t> </a:t>
            </a:r>
            <a:r>
              <a:rPr lang="hu-HU" sz="2400" dirty="0" smtClean="0"/>
              <a:t>alapján):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 smtClean="0"/>
              <a:t>elsődleges </a:t>
            </a:r>
            <a:r>
              <a:rPr lang="hu-HU" sz="2200" dirty="0"/>
              <a:t>szóbeliség (</a:t>
            </a:r>
            <a:r>
              <a:rPr lang="hu-HU" sz="2200" dirty="0" err="1"/>
              <a:t>primary</a:t>
            </a:r>
            <a:r>
              <a:rPr lang="hu-HU" sz="2200" dirty="0"/>
              <a:t> </a:t>
            </a:r>
            <a:r>
              <a:rPr lang="hu-HU" sz="2200" dirty="0" err="1"/>
              <a:t>orality</a:t>
            </a:r>
            <a:r>
              <a:rPr lang="hu-HU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 smtClean="0"/>
              <a:t>írásbeliség </a:t>
            </a:r>
            <a:r>
              <a:rPr lang="hu-HU" sz="2200" dirty="0"/>
              <a:t>(</a:t>
            </a:r>
            <a:r>
              <a:rPr lang="hu-HU" sz="2200" dirty="0" err="1"/>
              <a:t>literacy</a:t>
            </a:r>
            <a:r>
              <a:rPr lang="hu-HU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 smtClean="0"/>
              <a:t>másodlagos </a:t>
            </a:r>
            <a:r>
              <a:rPr lang="hu-HU" sz="2200" dirty="0"/>
              <a:t>szóbeliség (</a:t>
            </a:r>
            <a:r>
              <a:rPr lang="hu-HU" sz="2200" dirty="0" err="1"/>
              <a:t>secondary</a:t>
            </a:r>
            <a:r>
              <a:rPr lang="hu-HU" sz="2200" dirty="0"/>
              <a:t> </a:t>
            </a:r>
            <a:r>
              <a:rPr lang="hu-HU" sz="2200" dirty="0" err="1" smtClean="0"/>
              <a:t>orality</a:t>
            </a:r>
            <a:r>
              <a:rPr lang="hu-HU" sz="2200" dirty="0" smtClean="0"/>
              <a:t>)</a:t>
            </a:r>
            <a:endParaRPr lang="hu-HU" sz="2200" dirty="0"/>
          </a:p>
          <a:p>
            <a:pPr marL="457200" indent="-457200">
              <a:buFont typeface="+mj-lt"/>
              <a:buAutoNum type="arabicPeriod"/>
            </a:pPr>
            <a:r>
              <a:rPr lang="hu-HU" sz="2200" dirty="0" smtClean="0"/>
              <a:t>másodlagos írásbeliség</a:t>
            </a:r>
            <a:endParaRPr lang="hu-HU" sz="2200" dirty="0"/>
          </a:p>
          <a:p>
            <a:r>
              <a:rPr lang="hu-HU" sz="2400" dirty="0" smtClean="0"/>
              <a:t>legösszetettebb média, a Gutenberg-galaxis vége?</a:t>
            </a:r>
          </a:p>
          <a:p>
            <a:r>
              <a:rPr lang="hu-HU" sz="2400" dirty="0" smtClean="0"/>
              <a:t>„globális falu”</a:t>
            </a:r>
            <a:r>
              <a:rPr lang="hu-HU" sz="2400" dirty="0"/>
              <a:t> </a:t>
            </a:r>
            <a:r>
              <a:rPr lang="hu-HU" sz="2400" smtClean="0"/>
              <a:t>(</a:t>
            </a:r>
            <a:r>
              <a:rPr lang="hu-HU" sz="2400" smtClean="0"/>
              <a:t>Marshall </a:t>
            </a:r>
            <a:r>
              <a:rPr lang="hu-HU" sz="2400" dirty="0" err="1" smtClean="0"/>
              <a:t>McLuhan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dirty="0" smtClean="0"/>
              <a:t>Web 1.0 → Web 2.0 </a:t>
            </a:r>
            <a:r>
              <a:rPr lang="hu-HU" sz="2400" dirty="0" smtClean="0">
                <a:cs typeface="Times New Roman" panose="02020603050405020304" pitchFamily="18" charset="0"/>
              </a:rPr>
              <a:t>→ Web 3.0</a:t>
            </a:r>
            <a:endParaRPr lang="hu-HU" sz="2400" dirty="0"/>
          </a:p>
          <a:p>
            <a:r>
              <a:rPr lang="hu-HU" sz="2400" dirty="0" smtClean="0"/>
              <a:t>hagyományos </a:t>
            </a:r>
            <a:r>
              <a:rPr lang="hu-HU" sz="2400" dirty="0"/>
              <a:t>médiaműfajok + </a:t>
            </a:r>
            <a:r>
              <a:rPr lang="hu-HU" sz="2400" dirty="0" smtClean="0"/>
              <a:t>e-mail, poszt, komment, csevegőszoba, blog / </a:t>
            </a:r>
            <a:r>
              <a:rPr lang="hu-HU" sz="2400" dirty="0" err="1" smtClean="0"/>
              <a:t>vlog</a:t>
            </a:r>
            <a:r>
              <a:rPr lang="hu-HU" sz="2400" dirty="0" smtClean="0"/>
              <a:t>, </a:t>
            </a:r>
            <a:r>
              <a:rPr lang="hu-HU" sz="2400" dirty="0" err="1" smtClean="0"/>
              <a:t>podcast</a:t>
            </a:r>
            <a:r>
              <a:rPr lang="hu-HU" sz="2400" dirty="0" smtClean="0"/>
              <a:t> stb.</a:t>
            </a:r>
          </a:p>
          <a:p>
            <a:r>
              <a:rPr lang="hu-HU" sz="2400" dirty="0" smtClean="0"/>
              <a:t>közösségi portálok</a:t>
            </a:r>
          </a:p>
          <a:p>
            <a:r>
              <a:rPr lang="hu-HU" sz="2400" dirty="0" err="1" smtClean="0"/>
              <a:t>digilektus</a:t>
            </a:r>
            <a:r>
              <a:rPr lang="hu-HU" sz="2400" dirty="0" smtClean="0"/>
              <a:t> (írott-beszélt nyelv, új szóbeliség)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76458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A kommunikáció fogalma és tényezői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/>
              <a:t>Kommunikáció</a:t>
            </a:r>
            <a:r>
              <a:rPr lang="hu-HU" sz="2400" dirty="0"/>
              <a:t> (</a:t>
            </a:r>
            <a:r>
              <a:rPr lang="hu-HU" sz="2400" dirty="0" smtClean="0"/>
              <a:t>közlésfolyamat / információcsere / interakció) </a:t>
            </a:r>
            <a:r>
              <a:rPr lang="hu-HU" sz="2000" dirty="0" smtClean="0"/>
              <a:t>= </a:t>
            </a:r>
            <a:r>
              <a:rPr lang="hu-HU" sz="2000" dirty="0"/>
              <a:t>bármely jelrendszernek – főként a nyelvnek – az emberi érintkezésben való szándékos és kölcsönös felhasználása</a:t>
            </a:r>
          </a:p>
          <a:p>
            <a:pPr marL="0" indent="0">
              <a:buNone/>
            </a:pPr>
            <a:r>
              <a:rPr lang="hu-HU" sz="2400" u="sng" dirty="0" smtClean="0"/>
              <a:t>A kommunikáció tényezői</a:t>
            </a:r>
          </a:p>
          <a:p>
            <a:r>
              <a:rPr lang="hu-HU" sz="2400" dirty="0" smtClean="0"/>
              <a:t>feladó (adó / beszélő / közlő)</a:t>
            </a:r>
          </a:p>
          <a:p>
            <a:r>
              <a:rPr lang="hu-HU" sz="2400" dirty="0" smtClean="0"/>
              <a:t>címzett (vevő / hallgató / befogadó)</a:t>
            </a:r>
          </a:p>
          <a:p>
            <a:r>
              <a:rPr lang="hu-HU" sz="2400" dirty="0" smtClean="0"/>
              <a:t>kód (ismert nyelv)</a:t>
            </a:r>
          </a:p>
          <a:p>
            <a:r>
              <a:rPr lang="hu-HU" sz="2400" dirty="0" smtClean="0"/>
              <a:t>üzenet (közlemény)</a:t>
            </a:r>
          </a:p>
          <a:p>
            <a:r>
              <a:rPr lang="hu-HU" sz="2400" dirty="0" smtClean="0"/>
              <a:t>csatorna (közeg) (+ zaj)</a:t>
            </a:r>
          </a:p>
          <a:p>
            <a:r>
              <a:rPr lang="hu-HU" sz="2400" dirty="0" smtClean="0"/>
              <a:t>beszédhelyzet (kontextus)</a:t>
            </a:r>
          </a:p>
          <a:p>
            <a:r>
              <a:rPr lang="hu-HU" sz="2400" dirty="0" smtClean="0"/>
              <a:t>valóság (külső és belső)</a:t>
            </a:r>
          </a:p>
          <a:p>
            <a:endParaRPr lang="hu-HU" sz="2000" dirty="0"/>
          </a:p>
        </p:txBody>
      </p:sp>
      <p:pic>
        <p:nvPicPr>
          <p:cNvPr id="4" name="Picture 4" descr="Kommunikáció – magyar 9. - I. projekt - 3. Az élővilág kommunik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98064"/>
            <a:ext cx="4716016" cy="21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3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A kommunikáció funkciói</a:t>
            </a:r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u="sng" dirty="0"/>
              <a:t>Elsődleges funkciók</a:t>
            </a:r>
            <a:r>
              <a:rPr lang="hu-HU" sz="2400" dirty="0"/>
              <a:t>:</a:t>
            </a:r>
          </a:p>
          <a:p>
            <a:pPr marL="0" indent="0">
              <a:buNone/>
            </a:pPr>
            <a:r>
              <a:rPr lang="hu-HU" sz="2400" dirty="0"/>
              <a:t>• tájékoztatás </a:t>
            </a:r>
            <a:r>
              <a:rPr lang="hu-HU" sz="2400" dirty="0" smtClean="0"/>
              <a:t>(</a:t>
            </a:r>
            <a:r>
              <a:rPr lang="hu-HU" sz="2400" i="1" dirty="0"/>
              <a:t>referenciális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/>
              <a:t>• érzelemkifejezés (</a:t>
            </a:r>
            <a:r>
              <a:rPr lang="hu-HU" sz="2400" i="1" dirty="0" err="1"/>
              <a:t>emotív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/>
              <a:t>• felhívás </a:t>
            </a:r>
            <a:r>
              <a:rPr lang="hu-HU" sz="2400" dirty="0" smtClean="0"/>
              <a:t>(</a:t>
            </a:r>
            <a:r>
              <a:rPr lang="hu-HU" sz="2400" i="1" dirty="0" err="1"/>
              <a:t>konatív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u="sng" dirty="0"/>
              <a:t>Egyéb funkciók</a:t>
            </a:r>
            <a:r>
              <a:rPr lang="hu-HU" sz="2400" dirty="0"/>
              <a:t>:</a:t>
            </a:r>
          </a:p>
          <a:p>
            <a:pPr marL="0" indent="0">
              <a:buNone/>
            </a:pPr>
            <a:r>
              <a:rPr lang="hu-HU" sz="2400" dirty="0"/>
              <a:t>• </a:t>
            </a:r>
            <a:r>
              <a:rPr lang="hu-HU" sz="2400" dirty="0" smtClean="0"/>
              <a:t>kapcsolatteremtés, -fenntartás, -lezárás (</a:t>
            </a:r>
            <a:r>
              <a:rPr lang="hu-HU" sz="2400" i="1" dirty="0" err="1"/>
              <a:t>fatikus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/>
              <a:t>• esztétikai igényesség (</a:t>
            </a:r>
            <a:r>
              <a:rPr lang="hu-HU" sz="2400" i="1" dirty="0"/>
              <a:t>poétikai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sz="2400" dirty="0" smtClean="0"/>
              <a:t>• </a:t>
            </a:r>
            <a:r>
              <a:rPr lang="hu-HU" sz="2400" dirty="0"/>
              <a:t>értelmező funkció (</a:t>
            </a:r>
            <a:r>
              <a:rPr lang="hu-HU" sz="2400" i="1" dirty="0"/>
              <a:t>metanyelvi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sz="2400" dirty="0" smtClean="0"/>
              <a:t>• identitásjelző (</a:t>
            </a:r>
            <a:r>
              <a:rPr lang="hu-HU" sz="2400" i="1" dirty="0" smtClean="0"/>
              <a:t>identifikáló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60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A kommunikáció formái, típusai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I. </a:t>
            </a:r>
            <a:r>
              <a:rPr lang="hu-HU" sz="2400" u="sng" dirty="0" smtClean="0"/>
              <a:t>A jelrendszer szerint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r>
              <a:rPr lang="hu-HU" sz="2400" dirty="0" smtClean="0"/>
              <a:t>	a) nyelvi (verbális)</a:t>
            </a:r>
          </a:p>
          <a:p>
            <a:pPr marL="0" indent="0">
              <a:buNone/>
            </a:pPr>
            <a:r>
              <a:rPr lang="hu-HU" sz="2400" dirty="0" smtClean="0"/>
              <a:t>	b) nem nyelvi (nonverbális)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II. </a:t>
            </a:r>
            <a:r>
              <a:rPr lang="hu-HU" sz="2400" u="sng" dirty="0" smtClean="0"/>
              <a:t>A résztvevők száma szerint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hu-HU" sz="2400" dirty="0"/>
              <a:t>a) egyszemélyes (</a:t>
            </a:r>
            <a:r>
              <a:rPr lang="hu-HU" sz="2400" dirty="0" err="1"/>
              <a:t>intraperszonális</a:t>
            </a:r>
            <a:r>
              <a:rPr lang="hu-HU" sz="2400" dirty="0"/>
              <a:t>) ~</a:t>
            </a:r>
          </a:p>
          <a:p>
            <a:pPr marL="0" indent="0">
              <a:buNone/>
            </a:pPr>
            <a:r>
              <a:rPr lang="hu-HU" sz="2400" dirty="0"/>
              <a:t>	b) személyközi, többszemélyes (interperszonális) ~</a:t>
            </a:r>
          </a:p>
          <a:p>
            <a:pPr marL="0" indent="0">
              <a:buNone/>
            </a:pPr>
            <a:r>
              <a:rPr lang="hu-HU" sz="2400" dirty="0"/>
              <a:t>	c) csoport~</a:t>
            </a:r>
          </a:p>
          <a:p>
            <a:pPr marL="0" indent="0">
              <a:buNone/>
            </a:pPr>
            <a:r>
              <a:rPr lang="hu-HU" sz="2400" dirty="0"/>
              <a:t>	d) tömeg</a:t>
            </a:r>
            <a:r>
              <a:rPr lang="hu-HU" sz="2400" dirty="0" smtClean="0"/>
              <a:t>~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i="1" dirty="0"/>
              <a:t>(további csoportosítási szempontok: </a:t>
            </a:r>
            <a:r>
              <a:rPr lang="hu-HU" sz="2400" i="1" dirty="0" err="1" smtClean="0"/>
              <a:t>Tk</a:t>
            </a:r>
            <a:r>
              <a:rPr lang="hu-HU" sz="2400" i="1" smtClean="0"/>
              <a:t>/2. </a:t>
            </a:r>
            <a:r>
              <a:rPr lang="hu-HU" sz="2400" i="1" dirty="0"/>
              <a:t>lecke)</a:t>
            </a:r>
          </a:p>
          <a:p>
            <a:endParaRPr lang="hu-HU" dirty="0"/>
          </a:p>
        </p:txBody>
      </p:sp>
      <p:pic>
        <p:nvPicPr>
          <p:cNvPr id="37890" name="Picture 2" descr="RTC -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09" y="3278194"/>
            <a:ext cx="1320081" cy="9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nterpersonal Communication - An Effective Delegation Managem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03" y="4716986"/>
            <a:ext cx="1900813" cy="1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Verbal Vs Non-verbal Communication: Difference between them with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34" y="1600200"/>
            <a:ext cx="2387982" cy="13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4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Bookman Old Style" panose="02050604050505020204" pitchFamily="18" charset="0"/>
              </a:rPr>
              <a:t>A nem nyelvi kommunikáció</a:t>
            </a:r>
            <a:br>
              <a:rPr lang="hu-HU" sz="2800" b="1" dirty="0" smtClean="0">
                <a:latin typeface="Bookman Old Style" panose="02050604050505020204" pitchFamily="18" charset="0"/>
              </a:rPr>
            </a:br>
            <a:r>
              <a:rPr lang="hu-HU" sz="2400" dirty="0" smtClean="0"/>
              <a:t>(testbeszéd </a:t>
            </a:r>
            <a:r>
              <a:rPr lang="hu-HU" sz="2400" dirty="0"/>
              <a:t>/ gesztusnyelv / metakommunikáció / nonverbális kommunikáció / „mögöttes szöveg”)</a:t>
            </a:r>
            <a:br>
              <a:rPr lang="hu-HU" sz="2400" dirty="0"/>
            </a:b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hu-HU" sz="2400" u="sng" dirty="0" smtClean="0"/>
              <a:t>Használatának oka</a:t>
            </a:r>
            <a:r>
              <a:rPr lang="hu-HU" sz="2400" dirty="0" smtClean="0"/>
              <a:t>:</a:t>
            </a:r>
          </a:p>
          <a:p>
            <a:pPr lvl="0"/>
            <a:r>
              <a:rPr lang="hu-HU" sz="2400" dirty="0" smtClean="0"/>
              <a:t>velünk született, ösztönös</a:t>
            </a:r>
          </a:p>
          <a:p>
            <a:pPr lvl="0"/>
            <a:r>
              <a:rPr lang="hu-HU" sz="2400" dirty="0" smtClean="0"/>
              <a:t>tanult, tudatos</a:t>
            </a:r>
          </a:p>
          <a:p>
            <a:pPr marL="0" indent="0">
              <a:buNone/>
            </a:pPr>
            <a:endParaRPr lang="hu-HU" sz="2400" u="sng" dirty="0" smtClean="0"/>
          </a:p>
          <a:p>
            <a:pPr marL="0" indent="0">
              <a:buNone/>
            </a:pPr>
            <a:r>
              <a:rPr lang="hu-HU" sz="2400" u="sng" dirty="0" smtClean="0"/>
              <a:t>Kifejezőeszközei</a:t>
            </a:r>
            <a:r>
              <a:rPr lang="hu-HU" sz="2400" dirty="0" smtClean="0"/>
              <a:t>:</a:t>
            </a:r>
            <a:endParaRPr lang="hu-HU" sz="2400" u="sng" dirty="0" smtClean="0"/>
          </a:p>
          <a:p>
            <a:r>
              <a:rPr lang="hu-HU" sz="2400" dirty="0" smtClean="0"/>
              <a:t>fej- </a:t>
            </a:r>
            <a:r>
              <a:rPr lang="hu-HU" sz="2400" dirty="0"/>
              <a:t>és kézmozdulatok </a:t>
            </a:r>
            <a:r>
              <a:rPr lang="hu-HU" sz="2400" dirty="0" smtClean="0"/>
              <a:t>(gesztusok)</a:t>
            </a:r>
            <a:endParaRPr lang="hu-HU" sz="2400" dirty="0"/>
          </a:p>
          <a:p>
            <a:r>
              <a:rPr lang="hu-HU" sz="2400" dirty="0" smtClean="0"/>
              <a:t>arcjáték (mimika)</a:t>
            </a:r>
            <a:endParaRPr lang="hu-HU" sz="2400" dirty="0"/>
          </a:p>
          <a:p>
            <a:r>
              <a:rPr lang="hu-HU" sz="2400" dirty="0" smtClean="0"/>
              <a:t>testtartás (</a:t>
            </a:r>
            <a:r>
              <a:rPr lang="hu-HU" sz="2400" dirty="0" err="1" smtClean="0"/>
              <a:t>poszturális</a:t>
            </a:r>
            <a:r>
              <a:rPr lang="hu-HU" sz="2400" dirty="0" smtClean="0"/>
              <a:t> kommunikáció)</a:t>
            </a:r>
            <a:endParaRPr lang="hu-HU" sz="2400" dirty="0"/>
          </a:p>
          <a:p>
            <a:r>
              <a:rPr lang="hu-HU" sz="2400" dirty="0" smtClean="0"/>
              <a:t>térköz (</a:t>
            </a:r>
            <a:r>
              <a:rPr lang="hu-HU" sz="2400" dirty="0" err="1" smtClean="0"/>
              <a:t>proxemika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dirty="0" smtClean="0"/>
              <a:t>megjelenés (emblémák)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781544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hu-HU" sz="2400" u="sng" dirty="0"/>
              <a:t>Szerepe</a:t>
            </a:r>
            <a:r>
              <a:rPr lang="hu-HU" sz="2400" dirty="0"/>
              <a:t>:</a:t>
            </a:r>
          </a:p>
          <a:p>
            <a:pPr lvl="0"/>
            <a:r>
              <a:rPr lang="hu-HU" sz="2400" dirty="0"/>
              <a:t>helyettesíti</a:t>
            </a:r>
          </a:p>
          <a:p>
            <a:pPr lvl="0"/>
            <a:r>
              <a:rPr lang="hu-HU" sz="2400" dirty="0" err="1"/>
              <a:t>nyomatékosítja</a:t>
            </a:r>
            <a:endParaRPr lang="hu-HU" sz="2400" dirty="0"/>
          </a:p>
          <a:p>
            <a:pPr lvl="0"/>
            <a:r>
              <a:rPr lang="hu-HU" sz="2400" dirty="0"/>
              <a:t>kiegészíti (pl.: érzelemkifejezés)</a:t>
            </a:r>
          </a:p>
          <a:p>
            <a:pPr lvl="0"/>
            <a:r>
              <a:rPr lang="hu-HU" sz="2400" dirty="0"/>
              <a:t>módosítja, (megcáfolja) a nyelvi kommunikációt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400" u="sng" dirty="0" smtClean="0"/>
              <a:t>Befolyásoló tényezők</a:t>
            </a:r>
            <a:r>
              <a:rPr lang="hu-HU" sz="2400" dirty="0" smtClean="0"/>
              <a:t>:</a:t>
            </a:r>
            <a:endParaRPr lang="hu-HU" sz="2400" dirty="0"/>
          </a:p>
          <a:p>
            <a:pPr lvl="0"/>
            <a:r>
              <a:rPr lang="hu-HU" sz="2400" dirty="0" smtClean="0"/>
              <a:t>kultúra</a:t>
            </a:r>
          </a:p>
          <a:p>
            <a:pPr lvl="0"/>
            <a:r>
              <a:rPr lang="hu-HU" sz="2400" dirty="0" smtClean="0"/>
              <a:t>nem</a:t>
            </a:r>
          </a:p>
          <a:p>
            <a:pPr lvl="0"/>
            <a:r>
              <a:rPr lang="hu-HU" sz="2400" dirty="0" smtClean="0"/>
              <a:t>iskolázottság, társadalmi szerep</a:t>
            </a:r>
            <a:endParaRPr lang="hu-HU" sz="2400" dirty="0"/>
          </a:p>
          <a:p>
            <a:pPr lvl="0"/>
            <a:r>
              <a:rPr lang="hu-HU" sz="2400" smtClean="0"/>
              <a:t>egyéniség</a:t>
            </a:r>
            <a:r>
              <a:rPr lang="hu-HU" sz="2400" dirty="0" smtClean="0"/>
              <a:t>, vérmérséklet</a:t>
            </a:r>
            <a:endParaRPr lang="hu-HU" sz="2400" dirty="0"/>
          </a:p>
          <a:p>
            <a:pPr lvl="0"/>
            <a:r>
              <a:rPr lang="hu-HU" sz="2400" dirty="0"/>
              <a:t>pillanatnyi lelkiállapot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58294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alapérzelm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985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03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 r e ~📍FACCIORITRATTISUCOMMISSIONE on Twitter: &quot;RAGAZZI OGGI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788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clothe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1"/>
            <a:ext cx="2939939" cy="223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Képtalálat a következőre: „hair styl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8000"/>
            <a:ext cx="3962528" cy="19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Képtalálat a következőre: „jewelry 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436927" cy="22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éptalálat a következőre: „jelvények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40753"/>
            <a:ext cx="4022959" cy="21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325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886</Words>
  <Application>Microsoft Office PowerPoint</Application>
  <PresentationFormat>Diavetítés a képernyőre (4:3 oldalarány)</PresentationFormat>
  <Paragraphs>135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</vt:lpstr>
      <vt:lpstr>Alapértelmezett terv</vt:lpstr>
      <vt:lpstr>  Kommunikáció  </vt:lpstr>
      <vt:lpstr>A kommunikáció fogalma és tényezői</vt:lpstr>
      <vt:lpstr>A kommunikáció funkciói</vt:lpstr>
      <vt:lpstr>A kommunikáció formái, típusai</vt:lpstr>
      <vt:lpstr>A nem nyelvi kommunikáció (testbeszéd / gesztusnyelv / metakommunikáció / nonverbális kommunikáció / „mögöttes szöveg”)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tömegkommunikáció</vt:lpstr>
      <vt:lpstr>Sajtó (vizuális média)</vt:lpstr>
      <vt:lpstr>Tájékoztató (információs) műfajok</vt:lpstr>
      <vt:lpstr>Véleményközlő (publicisztikai) műfajok</vt:lpstr>
      <vt:lpstr>Átmeneti műfajok</vt:lpstr>
      <vt:lpstr>Rádió</vt:lpstr>
      <vt:lpstr>Televízió</vt:lpstr>
      <vt:lpstr>Internet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Bartek Dániel</cp:lastModifiedBy>
  <cp:revision>164</cp:revision>
  <dcterms:created xsi:type="dcterms:W3CDTF">2013-10-09T19:13:33Z</dcterms:created>
  <dcterms:modified xsi:type="dcterms:W3CDTF">2023-10-11T19:09:25Z</dcterms:modified>
</cp:coreProperties>
</file>