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6" r:id="rId5"/>
    <p:sldId id="269" r:id="rId6"/>
    <p:sldId id="264" r:id="rId7"/>
    <p:sldId id="271" r:id="rId8"/>
  </p:sldIdLst>
  <p:sldSz cx="9144000" cy="6858000" type="screen4x3"/>
  <p:notesSz cx="6858000" cy="9144000"/>
  <p:defaultTextStyle>
    <a:defPPr>
      <a:defRPr lang="hu-HU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1138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BC0E44-936C-4C2D-830C-A7160A7419BF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421451997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470FE3-D2EC-4350-9560-10DF0D0D2973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962003945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96B7FD-D0B4-4A9B-8D2D-7BEF49F3C66D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4166200959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4125BF-8696-493F-9B26-FF8B871B9D6F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943161657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FC0DCE-1445-440B-A099-B8396ACF81D4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849036863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2F5BCF-61F9-47F6-8F94-C27B7CAD1BCB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519554487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8BCF67-469B-4F80-A7EC-FD664ED16070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04506755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551A47-29A1-4248-B648-07ED62F3C729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806279639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62FC43-5324-4E60-BE8E-0C832C019303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921941957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E60E10-74A9-4EEF-958C-B49ECE9014DA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59953462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237980-9249-4CB8-9C80-E2B2F57D3EB8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924503549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C1833D-B43D-4B2E-8B9B-A13747CAE5A3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854901337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Mintacím szerkesztése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Mintaszöveg szerkesztése</a:t>
            </a:r>
          </a:p>
          <a:p>
            <a:pPr lvl="1"/>
            <a:r>
              <a:rPr lang="hu-HU" altLang="hu-HU" smtClean="0"/>
              <a:t>Második szint</a:t>
            </a:r>
          </a:p>
          <a:p>
            <a:pPr lvl="2"/>
            <a:r>
              <a:rPr lang="hu-HU" altLang="hu-HU" smtClean="0"/>
              <a:t>Harmadik szint</a:t>
            </a:r>
          </a:p>
          <a:p>
            <a:pPr lvl="3"/>
            <a:r>
              <a:rPr lang="hu-HU" altLang="hu-HU" smtClean="0"/>
              <a:t>Negyedik szint</a:t>
            </a:r>
          </a:p>
          <a:p>
            <a:pPr lvl="4"/>
            <a:r>
              <a:rPr lang="hu-HU" altLang="hu-HU" smtClean="0"/>
              <a:t>Ötödik szint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C10B5206-27E4-4501-97E7-8660CD576C92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 build="p">
        <p:tmplLst>
          <p:tmpl lvl="1">
            <p:tnLst>
              <p:par>
                <p:cTn presetID="44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hu-HU" altLang="hu-HU" b="1" dirty="0" smtClean="0">
                <a:latin typeface="Bookman Old Style" panose="02050604050505020204" pitchFamily="18" charset="0"/>
              </a:rPr>
              <a:t/>
            </a:r>
            <a:br>
              <a:rPr lang="hu-HU" altLang="hu-HU" b="1" dirty="0" smtClean="0">
                <a:latin typeface="Bookman Old Style" panose="02050604050505020204" pitchFamily="18" charset="0"/>
              </a:rPr>
            </a:br>
            <a:r>
              <a:rPr lang="hu-HU" altLang="hu-HU" b="1" dirty="0" smtClean="0">
                <a:latin typeface="Bookman Old Style" panose="02050604050505020204" pitchFamily="18" charset="0"/>
              </a:rPr>
              <a:t/>
            </a:r>
            <a:br>
              <a:rPr lang="hu-HU" altLang="hu-HU" b="1" dirty="0" smtClean="0">
                <a:latin typeface="Bookman Old Style" panose="02050604050505020204" pitchFamily="18" charset="0"/>
              </a:rPr>
            </a:br>
            <a:r>
              <a:rPr lang="hu-HU" altLang="hu-HU" b="1" dirty="0" smtClean="0">
                <a:latin typeface="Bookman Old Style" panose="02050604050505020204" pitchFamily="18" charset="0"/>
              </a:rPr>
              <a:t>Jelek és jelrendszerek</a:t>
            </a:r>
            <a:br>
              <a:rPr lang="hu-HU" altLang="hu-HU" b="1" dirty="0" smtClean="0">
                <a:latin typeface="Bookman Old Style" panose="02050604050505020204" pitchFamily="18" charset="0"/>
              </a:rPr>
            </a:br>
            <a:r>
              <a:rPr lang="hu-HU" altLang="hu-HU" b="1" dirty="0" smtClean="0">
                <a:latin typeface="Bookman Old Style" panose="02050604050505020204" pitchFamily="18" charset="0"/>
              </a:rPr>
              <a:t/>
            </a:r>
            <a:br>
              <a:rPr lang="hu-HU" altLang="hu-HU" b="1" dirty="0" smtClean="0">
                <a:latin typeface="Bookman Old Style" panose="02050604050505020204" pitchFamily="18" charset="0"/>
              </a:rPr>
            </a:br>
            <a:endParaRPr lang="hu-HU" altLang="hu-HU" i="1" dirty="0" smtClean="0"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algn="l"/>
            <a:r>
              <a:rPr lang="hu-HU" altLang="hu-HU" sz="3200" b="1" smtClean="0">
                <a:latin typeface="Bookman Old Style" panose="02050604050505020204" pitchFamily="18" charset="0"/>
              </a:rPr>
              <a:t>1) Mi a jel?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8" y="1412875"/>
            <a:ext cx="8229600" cy="4670425"/>
          </a:xfrm>
        </p:spPr>
        <p:txBody>
          <a:bodyPr/>
          <a:lstStyle/>
          <a:p>
            <a:pPr>
              <a:buFont typeface="Arial" pitchFamily="34" charset="0"/>
              <a:buChar char="•"/>
              <a:defRPr/>
            </a:pPr>
            <a:r>
              <a:rPr lang="hu-HU" sz="2800" dirty="0" smtClean="0"/>
              <a:t>szemiotika = jeltudomány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hu-HU" sz="2800" b="1" dirty="0" smtClean="0"/>
              <a:t>jel</a:t>
            </a:r>
            <a:r>
              <a:rPr lang="hu-HU" sz="2800" dirty="0" smtClean="0"/>
              <a:t> = olyan érzékszerveinkkel felfogható tárgy vagy jelenség, amelynek önmagán túlmutató jelentést tulajdonítunk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hu-HU" sz="2800" dirty="0"/>
              <a:t>jelenségek 		jelek</a:t>
            </a:r>
          </a:p>
          <a:p>
            <a:pPr marL="0" indent="0">
              <a:buFontTx/>
              <a:buNone/>
              <a:defRPr/>
            </a:pPr>
            <a:r>
              <a:rPr lang="hu-HU" sz="2400" dirty="0" smtClean="0"/>
              <a:t>		     használat</a:t>
            </a:r>
            <a:endParaRPr lang="hu-HU" sz="2400" dirty="0"/>
          </a:p>
          <a:p>
            <a:pPr>
              <a:buFont typeface="Arial" pitchFamily="34" charset="0"/>
              <a:buChar char="•"/>
              <a:defRPr/>
            </a:pPr>
            <a:r>
              <a:rPr lang="hu-HU" sz="2800" dirty="0" smtClean="0"/>
              <a:t>egy </a:t>
            </a:r>
            <a:r>
              <a:rPr lang="hu-HU" sz="2800" dirty="0"/>
              <a:t>közösség jelként fogadja el és </a:t>
            </a:r>
            <a:r>
              <a:rPr lang="hu-HU" sz="2800" dirty="0" smtClean="0"/>
              <a:t>használja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hu-HU" sz="2800" b="1" dirty="0" smtClean="0"/>
              <a:t>jelrendszer </a:t>
            </a:r>
            <a:r>
              <a:rPr lang="hu-HU" sz="2800" b="1" dirty="0"/>
              <a:t>= jelkészlet + jelhasználati 						szabályok</a:t>
            </a:r>
          </a:p>
          <a:p>
            <a:pPr marL="0" indent="0">
              <a:buFontTx/>
              <a:buNone/>
              <a:defRPr/>
            </a:pPr>
            <a:r>
              <a:rPr lang="hu-HU" sz="2800" dirty="0"/>
              <a:t>(pl.: </a:t>
            </a:r>
            <a:r>
              <a:rPr lang="hu-HU" sz="2800" i="1" dirty="0" smtClean="0"/>
              <a:t>KRESZ-táblák, </a:t>
            </a:r>
            <a:r>
              <a:rPr lang="hu-HU" sz="2800" i="1" dirty="0"/>
              <a:t>kottajelek, zászlók, digitális jelek, testbeszéd</a:t>
            </a:r>
            <a:r>
              <a:rPr lang="hu-HU" sz="2800" dirty="0"/>
              <a:t>)</a:t>
            </a:r>
          </a:p>
          <a:p>
            <a:pPr>
              <a:buFont typeface="Arial" pitchFamily="34" charset="0"/>
              <a:buChar char="•"/>
              <a:defRPr/>
            </a:pPr>
            <a:endParaRPr lang="hu-HU" sz="2800" dirty="0"/>
          </a:p>
          <a:p>
            <a:pPr marL="0" indent="0">
              <a:buFontTx/>
              <a:buNone/>
              <a:defRPr/>
            </a:pPr>
            <a:r>
              <a:rPr lang="hu-HU" sz="2800" b="1" dirty="0" smtClean="0"/>
              <a:t>	</a:t>
            </a:r>
            <a:endParaRPr lang="hu-HU" sz="2400" b="1" dirty="0" smtClean="0"/>
          </a:p>
        </p:txBody>
      </p:sp>
      <p:sp>
        <p:nvSpPr>
          <p:cNvPr id="2" name="Right Arrow 1"/>
          <p:cNvSpPr/>
          <p:nvPr/>
        </p:nvSpPr>
        <p:spPr>
          <a:xfrm>
            <a:off x="2624138" y="3500438"/>
            <a:ext cx="1439862" cy="2159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u-H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altLang="hu-HU" sz="3200" b="1" smtClean="0">
                <a:latin typeface="Bookman Old Style" panose="02050604050505020204" pitchFamily="18" charset="0"/>
              </a:rPr>
              <a:t>2) A jelek fajtái</a:t>
            </a:r>
            <a:endParaRPr lang="hu-HU" altLang="hu-HU" sz="320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775"/>
            <a:ext cx="8229600" cy="4497388"/>
          </a:xfrm>
        </p:spPr>
        <p:txBody>
          <a:bodyPr/>
          <a:lstStyle/>
          <a:p>
            <a:pPr marL="342900" lvl="1" indent="-342900">
              <a:buFontTx/>
              <a:buChar char="•"/>
              <a:defRPr/>
            </a:pPr>
            <a:r>
              <a:rPr lang="hu-HU" dirty="0" smtClean="0"/>
              <a:t>eredet szerint: </a:t>
            </a:r>
          </a:p>
          <a:p>
            <a:pPr marL="857250" lvl="2" indent="-457200">
              <a:buFont typeface="Wingdings" pitchFamily="2" charset="2"/>
              <a:buChar char="Ø"/>
              <a:defRPr/>
            </a:pPr>
            <a:r>
              <a:rPr lang="hu-HU" sz="2800" b="1" dirty="0" smtClean="0"/>
              <a:t>természetes </a:t>
            </a:r>
            <a:r>
              <a:rPr lang="hu-HU" sz="2800" dirty="0" smtClean="0"/>
              <a:t>(természeti, növényi, állati, emberi)</a:t>
            </a:r>
            <a:r>
              <a:rPr lang="hu-HU" sz="2800" dirty="0"/>
              <a:t> jel</a:t>
            </a:r>
            <a:endParaRPr lang="hu-HU" sz="2800" b="1" dirty="0" smtClean="0"/>
          </a:p>
          <a:p>
            <a:pPr marL="857250" lvl="2" indent="-457200">
              <a:buFont typeface="Wingdings" pitchFamily="2" charset="2"/>
              <a:buChar char="Ø"/>
              <a:defRPr/>
            </a:pPr>
            <a:r>
              <a:rPr lang="hu-HU" sz="2800" b="1" dirty="0" smtClean="0"/>
              <a:t>mesterséges </a:t>
            </a:r>
            <a:r>
              <a:rPr lang="hu-HU" sz="2800" dirty="0" smtClean="0"/>
              <a:t>(nyelvi, nem nyelvi)</a:t>
            </a:r>
            <a:r>
              <a:rPr lang="hu-HU" sz="2800" dirty="0"/>
              <a:t> jel</a:t>
            </a:r>
          </a:p>
          <a:p>
            <a:pPr>
              <a:defRPr/>
            </a:pPr>
            <a:r>
              <a:rPr lang="hu-HU" sz="2800" dirty="0" smtClean="0"/>
              <a:t>érzékelés módja szerint: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hu-HU" dirty="0" smtClean="0"/>
              <a:t>audiojel	    audiovizuális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hu-HU" dirty="0" smtClean="0"/>
              <a:t>vizuális jel	    	  jel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hu-HU" dirty="0" smtClean="0"/>
              <a:t>tapintható jel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hu-HU" dirty="0" smtClean="0"/>
              <a:t>illatjel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hu-HU" dirty="0" smtClean="0"/>
              <a:t>ízlelési jel</a:t>
            </a:r>
          </a:p>
        </p:txBody>
      </p:sp>
      <p:sp>
        <p:nvSpPr>
          <p:cNvPr id="6" name="Right Brace 5"/>
          <p:cNvSpPr/>
          <p:nvPr/>
        </p:nvSpPr>
        <p:spPr>
          <a:xfrm>
            <a:off x="3161557" y="4221088"/>
            <a:ext cx="288032" cy="864096"/>
          </a:xfrm>
          <a:prstGeom prst="rightBrace">
            <a:avLst/>
          </a:prstGeom>
          <a:noFill/>
          <a:ln w="25400" cmpd="sng">
            <a:gradFill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lin ang="5400000" scaled="0"/>
            </a:gradFill>
          </a:ln>
          <a:effectLst>
            <a:outerShdw blurRad="50800" dist="50800" dir="5400000" algn="ctr" rotWithShape="0">
              <a:schemeClr val="tx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hu-H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>
          <a:xfrm>
            <a:off x="457200" y="620713"/>
            <a:ext cx="8229600" cy="5505450"/>
          </a:xfrm>
        </p:spPr>
        <p:txBody>
          <a:bodyPr/>
          <a:lstStyle/>
          <a:p>
            <a:r>
              <a:rPr lang="hu-HU" altLang="hu-HU" sz="2800" dirty="0" smtClean="0"/>
              <a:t>jelölő és jelölt viszonya alapján: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hu-HU" altLang="hu-HU" b="1" dirty="0" smtClean="0"/>
              <a:t>ikon</a:t>
            </a:r>
            <a:r>
              <a:rPr lang="hu-HU" altLang="hu-HU" dirty="0" smtClean="0"/>
              <a:t> (hasonlóság), pl.: </a:t>
            </a:r>
            <a:r>
              <a:rPr lang="hu-HU" altLang="hu-HU" i="1" dirty="0" smtClean="0"/>
              <a:t>földgömb, sportikonok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hu-HU" altLang="hu-HU" b="1" dirty="0" smtClean="0"/>
              <a:t>index </a:t>
            </a:r>
            <a:r>
              <a:rPr lang="hu-HU" altLang="hu-HU" dirty="0" smtClean="0"/>
              <a:t>(érintkezés; időbeli, térbeli, ok-okozati kapcsolat), pl.: </a:t>
            </a:r>
            <a:r>
              <a:rPr lang="hu-HU" altLang="hu-HU" i="1" dirty="0" smtClean="0"/>
              <a:t>lábnyom, füst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hu-HU" altLang="hu-HU" b="1" dirty="0" smtClean="0"/>
              <a:t>szimbólum</a:t>
            </a:r>
            <a:r>
              <a:rPr lang="hu-HU" altLang="hu-HU" dirty="0" smtClean="0"/>
              <a:t> (megegyezés, megszokás),      pl.: kereszt, </a:t>
            </a:r>
            <a:r>
              <a:rPr lang="hu-HU" altLang="hu-HU" i="1" dirty="0" smtClean="0"/>
              <a:t>KRESZ-tábla, zászló </a:t>
            </a:r>
            <a:endParaRPr lang="hu-HU" altLang="hu-HU" dirty="0" smtClean="0"/>
          </a:p>
          <a:p>
            <a:endParaRPr lang="hu-HU" altLang="hu-HU" dirty="0" smtClean="0"/>
          </a:p>
        </p:txBody>
      </p:sp>
      <p:pic>
        <p:nvPicPr>
          <p:cNvPr id="3" name="Picture 6" descr="Képtalálat a következőre: „footprint”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214420"/>
            <a:ext cx="2559415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Képtalálat a következőre: „füst”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4415" y="5214420"/>
            <a:ext cx="1814756" cy="143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0" descr="Képtalálat a következőre: „kresz tábla behajtani tilos”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9065" y="3523226"/>
            <a:ext cx="1571112" cy="1571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6" descr="Földgömb 25 cm - politikai, műanyagtalpas - eMAG.hu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178" y="3523226"/>
            <a:ext cx="1577752" cy="1577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 descr="Magyarország zászlaja – Wikipédia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6187" y="5214420"/>
            <a:ext cx="2151626" cy="1437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Sport Icon Set Royalty Free Cliparts, Vectors, And Stock Illustration.  Image 2367904.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8557" y="3514581"/>
            <a:ext cx="1579757" cy="1579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Autó matrica rengeteg típusban vagy akár egyediben is!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5019" y="3523226"/>
            <a:ext cx="1575667" cy="1575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ontent Placeholder 2"/>
          <p:cNvSpPr>
            <a:spLocks noGrp="1"/>
          </p:cNvSpPr>
          <p:nvPr>
            <p:ph idx="1"/>
          </p:nvPr>
        </p:nvSpPr>
        <p:spPr>
          <a:xfrm>
            <a:off x="457200" y="404813"/>
            <a:ext cx="8229600" cy="5721350"/>
          </a:xfrm>
        </p:spPr>
        <p:txBody>
          <a:bodyPr numCol="2"/>
          <a:lstStyle/>
          <a:p>
            <a:pPr marL="514350" indent="-514350">
              <a:buFont typeface="+mj-lt"/>
              <a:buAutoNum type="arabicPeriod"/>
            </a:pPr>
            <a:r>
              <a:rPr lang="hu-HU" altLang="hu-HU" sz="2800" dirty="0" smtClean="0"/>
              <a:t>fehér bot</a:t>
            </a:r>
          </a:p>
          <a:p>
            <a:pPr marL="514350" indent="-514350">
              <a:buFont typeface="+mj-lt"/>
              <a:buAutoNum type="arabicPeriod"/>
            </a:pPr>
            <a:r>
              <a:rPr lang="hu-HU" altLang="hu-HU" sz="2800" dirty="0" smtClean="0"/>
              <a:t>fénykép</a:t>
            </a:r>
          </a:p>
          <a:p>
            <a:pPr marL="514350" indent="-514350">
              <a:buFont typeface="+mj-lt"/>
              <a:buAutoNum type="arabicPeriod"/>
            </a:pPr>
            <a:r>
              <a:rPr lang="hu-HU" altLang="hu-HU" sz="2800" dirty="0" smtClean="0"/>
              <a:t>hangjegy</a:t>
            </a:r>
          </a:p>
          <a:p>
            <a:pPr marL="514350" indent="-514350">
              <a:buFont typeface="+mj-lt"/>
              <a:buAutoNum type="arabicPeriod"/>
            </a:pPr>
            <a:r>
              <a:rPr lang="hu-HU" altLang="hu-HU" sz="2800" dirty="0" smtClean="0"/>
              <a:t>hangutánzó szó</a:t>
            </a:r>
          </a:p>
          <a:p>
            <a:pPr marL="514350" indent="-514350">
              <a:buFont typeface="+mj-lt"/>
              <a:buAutoNum type="arabicPeriod"/>
            </a:pPr>
            <a:r>
              <a:rPr lang="hu-HU" altLang="hu-HU" sz="2800" dirty="0" smtClean="0"/>
              <a:t>láz</a:t>
            </a:r>
          </a:p>
          <a:p>
            <a:pPr marL="514350" indent="-514350">
              <a:buFont typeface="+mj-lt"/>
              <a:buAutoNum type="arabicPeriod"/>
            </a:pPr>
            <a:r>
              <a:rPr lang="hu-HU" altLang="hu-HU" sz="2800" dirty="0" smtClean="0"/>
              <a:t>mennydörgés és villámlás</a:t>
            </a:r>
          </a:p>
          <a:p>
            <a:pPr marL="514350" indent="-514350">
              <a:buFont typeface="+mj-lt"/>
              <a:buAutoNum type="arabicPeriod"/>
            </a:pPr>
            <a:endParaRPr lang="hu-HU" altLang="hu-HU" sz="2800" dirty="0" smtClean="0"/>
          </a:p>
          <a:p>
            <a:pPr marL="514350" indent="-514350">
              <a:buFont typeface="+mj-lt"/>
              <a:buAutoNum type="arabicPeriod"/>
            </a:pPr>
            <a:endParaRPr lang="hu-HU" altLang="hu-HU" sz="2800" dirty="0"/>
          </a:p>
          <a:p>
            <a:pPr marL="514350" indent="-514350">
              <a:buFont typeface="+mj-lt"/>
              <a:buAutoNum type="arabicPeriod"/>
            </a:pPr>
            <a:endParaRPr lang="hu-HU" altLang="hu-HU" sz="2800" dirty="0"/>
          </a:p>
          <a:p>
            <a:pPr marL="514350" indent="-514350">
              <a:buFont typeface="+mj-lt"/>
              <a:buAutoNum type="arabicPeriod"/>
            </a:pPr>
            <a:endParaRPr lang="hu-HU" altLang="hu-HU" sz="2800" dirty="0" smtClean="0"/>
          </a:p>
          <a:p>
            <a:pPr marL="514350" indent="-514350">
              <a:buFont typeface="+mj-lt"/>
              <a:buAutoNum type="arabicPeriod"/>
            </a:pPr>
            <a:endParaRPr lang="hu-HU" altLang="hu-HU" sz="2800" dirty="0"/>
          </a:p>
          <a:p>
            <a:pPr marL="514350" indent="-514350">
              <a:buFont typeface="+mj-lt"/>
              <a:buAutoNum type="arabicPeriod"/>
            </a:pPr>
            <a:endParaRPr lang="hu-HU" altLang="hu-HU" sz="2800" dirty="0" smtClean="0"/>
          </a:p>
          <a:p>
            <a:pPr marL="514350" indent="-514350">
              <a:buFont typeface="+mj-lt"/>
              <a:buAutoNum type="arabicPeriod" startAt="7"/>
            </a:pPr>
            <a:r>
              <a:rPr lang="hu-HU" altLang="hu-HU" sz="2800" dirty="0" smtClean="0"/>
              <a:t>műszaki rajz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hu-HU" altLang="hu-HU" sz="2800" dirty="0" smtClean="0"/>
              <a:t>ugatás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hu-HU" altLang="hu-HU" sz="2800" dirty="0" smtClean="0"/>
              <a:t>sebhely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hu-HU" altLang="hu-HU" sz="2800" dirty="0" smtClean="0"/>
              <a:t>szám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hu-HU" altLang="hu-HU" sz="2800" dirty="0" smtClean="0"/>
              <a:t>térkép</a:t>
            </a:r>
            <a:endParaRPr lang="hu-HU" altLang="hu-HU" sz="2800" dirty="0" smtClean="0"/>
          </a:p>
          <a:p>
            <a:pPr marL="514350" indent="-514350">
              <a:buFont typeface="+mj-lt"/>
              <a:buAutoNum type="arabicPeriod" startAt="7"/>
            </a:pPr>
            <a:r>
              <a:rPr lang="hu-HU" altLang="hu-HU" sz="2800" dirty="0" smtClean="0"/>
              <a:t>vegyjel</a:t>
            </a:r>
          </a:p>
          <a:p>
            <a:pPr marL="514350" indent="-514350">
              <a:buFont typeface="+mj-lt"/>
              <a:buAutoNum type="arabicPeriod" startAt="7"/>
            </a:pPr>
            <a:endParaRPr lang="hu-HU" altLang="hu-HU" sz="2800" dirty="0"/>
          </a:p>
          <a:p>
            <a:pPr marL="0" indent="0">
              <a:buNone/>
            </a:pPr>
            <a:r>
              <a:rPr lang="hu-HU" altLang="hu-HU" sz="2800" b="1" dirty="0" smtClean="0"/>
              <a:t>Ikon:</a:t>
            </a:r>
            <a:r>
              <a:rPr lang="hu-HU" altLang="hu-HU" sz="2800" dirty="0" smtClean="0"/>
              <a:t> 2, 4, 7, </a:t>
            </a:r>
            <a:r>
              <a:rPr lang="hu-HU" altLang="hu-HU" sz="2800" dirty="0" smtClean="0"/>
              <a:t>11</a:t>
            </a:r>
            <a:endParaRPr lang="hu-HU" altLang="hu-HU" sz="2800" dirty="0" smtClean="0"/>
          </a:p>
          <a:p>
            <a:pPr marL="0" indent="0">
              <a:buNone/>
            </a:pPr>
            <a:r>
              <a:rPr lang="hu-HU" altLang="hu-HU" sz="2800" b="1" dirty="0" smtClean="0"/>
              <a:t>Index:</a:t>
            </a:r>
            <a:r>
              <a:rPr lang="hu-HU" altLang="hu-HU" sz="2800" dirty="0" smtClean="0"/>
              <a:t> 5, 6, 8, 9</a:t>
            </a:r>
          </a:p>
          <a:p>
            <a:pPr marL="0" indent="0">
              <a:buNone/>
            </a:pPr>
            <a:r>
              <a:rPr lang="hu-HU" altLang="hu-HU" sz="2800" b="1" dirty="0" smtClean="0"/>
              <a:t>Szimbólum:</a:t>
            </a:r>
            <a:r>
              <a:rPr lang="hu-HU" altLang="hu-HU" sz="2800" dirty="0" smtClean="0"/>
              <a:t> 1, 3, </a:t>
            </a:r>
            <a:r>
              <a:rPr lang="hu-HU" altLang="hu-HU" sz="2800" dirty="0" smtClean="0"/>
              <a:t>10, </a:t>
            </a:r>
            <a:r>
              <a:rPr lang="hu-HU" altLang="hu-HU" sz="2800" dirty="0" smtClean="0"/>
              <a:t>12</a:t>
            </a:r>
          </a:p>
          <a:p>
            <a:pPr marL="0" indent="0">
              <a:buNone/>
            </a:pPr>
            <a:endParaRPr lang="hu-HU" altLang="hu-HU" sz="2800" dirty="0" smtClean="0"/>
          </a:p>
          <a:p>
            <a:endParaRPr lang="hu-HU" altLang="hu-HU" sz="2800" dirty="0" smtClean="0"/>
          </a:p>
          <a:p>
            <a:endParaRPr lang="hu-HU" altLang="hu-HU" sz="2800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altLang="hu-HU" sz="3200" b="1" smtClean="0">
                <a:latin typeface="Bookman Old Style" panose="02050604050505020204" pitchFamily="18" charset="0"/>
              </a:rPr>
              <a:t>3) A nyelv mint jelrendszer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hu-HU" sz="2800" b="1" dirty="0" smtClean="0"/>
              <a:t>nyelvi jel </a:t>
            </a:r>
            <a:r>
              <a:rPr lang="hu-HU" sz="2800" b="1" dirty="0"/>
              <a:t>= jelölő + jelölt –––––– jeltárgy </a:t>
            </a:r>
          </a:p>
          <a:p>
            <a:pPr marL="0" indent="0">
              <a:buFontTx/>
              <a:buNone/>
              <a:defRPr/>
            </a:pPr>
            <a:r>
              <a:rPr lang="hu-HU" sz="2800" b="1" dirty="0"/>
              <a:t>	</a:t>
            </a:r>
            <a:r>
              <a:rPr lang="hu-HU" sz="2800" b="1" dirty="0" smtClean="0"/>
              <a:t>		</a:t>
            </a:r>
            <a:r>
              <a:rPr lang="hu-HU" sz="2400" b="1" dirty="0" smtClean="0"/>
              <a:t>jelentés</a:t>
            </a:r>
            <a:endParaRPr lang="hu-HU" sz="2400" b="1" dirty="0"/>
          </a:p>
          <a:p>
            <a:pPr>
              <a:defRPr/>
            </a:pPr>
            <a:r>
              <a:rPr lang="hu-HU" sz="2800" b="1" dirty="0" smtClean="0"/>
              <a:t>nyelv = nyelvi elemkészlet</a:t>
            </a:r>
            <a:r>
              <a:rPr lang="hu-HU" sz="2800" dirty="0" smtClean="0"/>
              <a:t> </a:t>
            </a:r>
            <a:r>
              <a:rPr lang="hu-HU" sz="2800" b="1" dirty="0" smtClean="0"/>
              <a:t>+ nyelvhasználati 					      szabályok</a:t>
            </a:r>
            <a:endParaRPr lang="hu-HU" sz="1600" b="1" dirty="0"/>
          </a:p>
          <a:p>
            <a:pPr marL="0" indent="0">
              <a:buFontTx/>
              <a:buNone/>
              <a:defRPr/>
            </a:pPr>
            <a:r>
              <a:rPr lang="hu-HU" sz="1600" b="1" dirty="0" smtClean="0"/>
              <a:t>					          </a:t>
            </a:r>
            <a:r>
              <a:rPr lang="hu-HU" sz="2800" dirty="0" smtClean="0"/>
              <a:t>(nyelvtan)</a:t>
            </a:r>
          </a:p>
          <a:p>
            <a:pPr lvl="1">
              <a:defRPr/>
            </a:pPr>
            <a:endParaRPr lang="hu-HU" sz="2400" dirty="0" smtClean="0"/>
          </a:p>
          <a:p>
            <a:pPr lvl="1">
              <a:defRPr/>
            </a:pPr>
            <a:r>
              <a:rPr lang="hu-HU" sz="2400" dirty="0" smtClean="0"/>
              <a:t>szimbolikus jelek (kivéve: hangutánzó, hangulatfestő szavak)</a:t>
            </a:r>
          </a:p>
          <a:p>
            <a:pPr lvl="1">
              <a:defRPr/>
            </a:pPr>
            <a:r>
              <a:rPr lang="hu-HU" sz="2400" dirty="0" smtClean="0"/>
              <a:t>egyetemes jelrendszer</a:t>
            </a:r>
          </a:p>
          <a:p>
            <a:pPr lvl="1">
              <a:defRPr/>
            </a:pPr>
            <a:endParaRPr lang="hu-HU" sz="2400" dirty="0"/>
          </a:p>
        </p:txBody>
      </p:sp>
      <p:sp>
        <p:nvSpPr>
          <p:cNvPr id="4" name="Right Arrow 3"/>
          <p:cNvSpPr/>
          <p:nvPr/>
        </p:nvSpPr>
        <p:spPr>
          <a:xfrm>
            <a:off x="3203575" y="2025650"/>
            <a:ext cx="1439863" cy="2159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u-H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ím 1"/>
          <p:cNvSpPr>
            <a:spLocks noGrp="1"/>
          </p:cNvSpPr>
          <p:nvPr>
            <p:ph type="title"/>
          </p:nvPr>
        </p:nvSpPr>
        <p:spPr>
          <a:xfrm>
            <a:off x="457200" y="333375"/>
            <a:ext cx="8229600" cy="1143000"/>
          </a:xfrm>
        </p:spPr>
        <p:txBody>
          <a:bodyPr/>
          <a:lstStyle/>
          <a:p>
            <a:pPr algn="l"/>
            <a:r>
              <a:rPr lang="hu-HU" altLang="hu-HU" sz="2800" b="1" smtClean="0">
                <a:latin typeface="Bookman Old Style" panose="02050604050505020204" pitchFamily="18" charset="0"/>
              </a:rPr>
              <a:t>Nyelvi szintek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700213"/>
            <a:ext cx="8229600" cy="4525962"/>
          </a:xfrm>
        </p:spPr>
        <p:txBody>
          <a:bodyPr/>
          <a:lstStyle/>
          <a:p>
            <a:r>
              <a:rPr lang="hu-HU" altLang="hu-HU" sz="2800" b="1" i="1" smtClean="0"/>
              <a:t>mondat</a:t>
            </a:r>
          </a:p>
          <a:p>
            <a:r>
              <a:rPr lang="hu-HU" altLang="hu-HU" sz="2800" b="1" smtClean="0"/>
              <a:t>szintagma</a:t>
            </a:r>
            <a:r>
              <a:rPr lang="hu-HU" altLang="hu-HU" sz="2800" smtClean="0"/>
              <a:t> = szószerkezet</a:t>
            </a:r>
          </a:p>
          <a:p>
            <a:r>
              <a:rPr lang="hu-HU" altLang="hu-HU" sz="2800" b="1" i="1" smtClean="0"/>
              <a:t>lexéma</a:t>
            </a:r>
            <a:r>
              <a:rPr lang="hu-HU" altLang="hu-HU" sz="2800" smtClean="0"/>
              <a:t> = szóalak</a:t>
            </a:r>
          </a:p>
          <a:p>
            <a:r>
              <a:rPr lang="hu-HU" altLang="hu-HU" sz="2800" b="1" smtClean="0"/>
              <a:t>morféma</a:t>
            </a:r>
            <a:r>
              <a:rPr lang="hu-HU" altLang="hu-HU" sz="2800" smtClean="0"/>
              <a:t> = szóelem</a:t>
            </a:r>
          </a:p>
          <a:p>
            <a:r>
              <a:rPr lang="hu-HU" altLang="hu-HU" sz="2800" b="1" smtClean="0"/>
              <a:t>fonéma</a:t>
            </a:r>
            <a:r>
              <a:rPr lang="hu-HU" altLang="hu-HU" sz="2800" smtClean="0"/>
              <a:t> = beszédhang</a:t>
            </a:r>
          </a:p>
          <a:p>
            <a:endParaRPr lang="hu-HU" altLang="hu-HU" sz="2800" b="1" i="1" smtClean="0"/>
          </a:p>
        </p:txBody>
      </p:sp>
      <p:pic>
        <p:nvPicPr>
          <p:cNvPr id="24578" name="Picture 2" descr="Képtalálat a következőre: „nyelvi szintek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9313" y="4241800"/>
            <a:ext cx="4468812" cy="261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0" name="Picture 4" descr="Képtalálat a következőre: „nyelvi szintek”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0"/>
            <a:ext cx="3789362" cy="284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lapértelmezett ter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1791</TotalTime>
  <Words>274</Words>
  <Application>Microsoft Office PowerPoint</Application>
  <PresentationFormat>Diavetítés a képernyőre (4:3 oldalarány)</PresentationFormat>
  <Paragraphs>62</Paragraphs>
  <Slides>7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11" baseType="lpstr">
      <vt:lpstr>Arial</vt:lpstr>
      <vt:lpstr>Bookman Old Style</vt:lpstr>
      <vt:lpstr>Wingdings</vt:lpstr>
      <vt:lpstr>Alapértelmezett terv</vt:lpstr>
      <vt:lpstr>  Jelek és jelrendszerek  </vt:lpstr>
      <vt:lpstr>1) Mi a jel?</vt:lpstr>
      <vt:lpstr>2) A jelek fajtái</vt:lpstr>
      <vt:lpstr>PowerPoint-bemutató</vt:lpstr>
      <vt:lpstr>PowerPoint-bemutató</vt:lpstr>
      <vt:lpstr>3) A nyelv mint jelrendszer</vt:lpstr>
      <vt:lpstr>Nyelvi szintek</vt:lpstr>
    </vt:vector>
  </TitlesOfParts>
  <Company>Bástya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Nem nyelvi stíluseszközök</dc:title>
  <dc:creator>Barteky</dc:creator>
  <cp:lastModifiedBy>Bartek Dániel</cp:lastModifiedBy>
  <cp:revision>144</cp:revision>
  <dcterms:created xsi:type="dcterms:W3CDTF">2013-10-09T19:13:33Z</dcterms:created>
  <dcterms:modified xsi:type="dcterms:W3CDTF">2021-12-05T18:21:00Z</dcterms:modified>
</cp:coreProperties>
</file>