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72" r:id="rId5"/>
    <p:sldId id="264" r:id="rId6"/>
    <p:sldId id="268" r:id="rId7"/>
    <p:sldId id="265" r:id="rId8"/>
    <p:sldId id="275" r:id="rId9"/>
    <p:sldId id="274" r:id="rId10"/>
    <p:sldId id="273" r:id="rId11"/>
    <p:sldId id="266" r:id="rId12"/>
    <p:sldId id="271" r:id="rId13"/>
    <p:sldId id="277" r:id="rId14"/>
    <p:sldId id="267" r:id="rId15"/>
    <p:sldId id="279" r:id="rId16"/>
    <p:sldId id="278" r:id="rId17"/>
    <p:sldId id="269" r:id="rId18"/>
    <p:sldId id="270" r:id="rId19"/>
    <p:sldId id="280" r:id="rId20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DEAEA-A33E-4ED4-BAD1-C1540578523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9372379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E3957-DE7B-4D71-B2A3-CDA085711BC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5809236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E3990-281E-4381-AAD2-C279A58393A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4926340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853CB-4A88-4045-8B26-8DD533A7B96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4911897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3239F-97D3-4DA5-893A-0395006D280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6892519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DB40B-C214-42C7-A218-C325289669E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8865595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7F181-9DAC-4D65-95B4-83ECF7A0D48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0768455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DCECC-1D85-4922-B02F-B781AF109E3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6433070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0D3BB-922B-48F1-9DA1-9D4690312F4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4356238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34EE-F6D6-475D-9D15-B2C4045777C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8626493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55278-DCA0-4E36-8FCC-34FC69ADB2D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6270985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FFE44-1438-4D98-ADE4-2D499B4F313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8052675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D2315CFA-2F63-4530-97AD-EFA99E33DD0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5388" y="404665"/>
            <a:ext cx="7772400" cy="936104"/>
          </a:xfrm>
        </p:spPr>
        <p:txBody>
          <a:bodyPr/>
          <a:lstStyle/>
          <a:p>
            <a:pPr eaLnBrk="1" hangingPunct="1"/>
            <a:r>
              <a:rPr lang="hu-HU" altLang="hu-HU" b="1" dirty="0" smtClean="0">
                <a:latin typeface="Bookman Old Style" panose="02050604050505020204" pitchFamily="18" charset="0"/>
              </a:rPr>
              <a:t/>
            </a:r>
            <a:br>
              <a:rPr lang="hu-HU" altLang="hu-HU" b="1" dirty="0" smtClean="0">
                <a:latin typeface="Bookman Old Style" panose="02050604050505020204" pitchFamily="18" charset="0"/>
              </a:rPr>
            </a:br>
            <a:r>
              <a:rPr lang="hu-HU" altLang="hu-HU" b="1" dirty="0" smtClean="0">
                <a:latin typeface="Bookman Old Style" panose="02050604050505020204" pitchFamily="18" charset="0"/>
              </a:rPr>
              <a:t/>
            </a:r>
            <a:br>
              <a:rPr lang="hu-HU" altLang="hu-HU" b="1" dirty="0" smtClean="0">
                <a:latin typeface="Bookman Old Style" panose="02050604050505020204" pitchFamily="18" charset="0"/>
              </a:rPr>
            </a:br>
            <a:r>
              <a:rPr lang="hu-HU" altLang="hu-HU" b="1" dirty="0" smtClean="0">
                <a:latin typeface="Bookman Old Style" panose="02050604050505020204" pitchFamily="18" charset="0"/>
              </a:rPr>
              <a:t>Hangtan</a:t>
            </a:r>
            <a:br>
              <a:rPr lang="hu-HU" altLang="hu-HU" b="1" dirty="0" smtClean="0">
                <a:latin typeface="Bookman Old Style" panose="02050604050505020204" pitchFamily="18" charset="0"/>
              </a:rPr>
            </a:br>
            <a:r>
              <a:rPr lang="hu-HU" altLang="hu-HU" i="1" dirty="0" smtClean="0">
                <a:latin typeface="Bookman Old Style" panose="02050604050505020204" pitchFamily="18" charset="0"/>
              </a:rPr>
              <a:t>(Fonetika)</a:t>
            </a:r>
            <a:br>
              <a:rPr lang="hu-HU" altLang="hu-HU" i="1" dirty="0" smtClean="0">
                <a:latin typeface="Bookman Old Style" panose="02050604050505020204" pitchFamily="18" charset="0"/>
              </a:rPr>
            </a:br>
            <a:r>
              <a:rPr lang="hu-HU" altLang="hu-HU" b="1" dirty="0" smtClean="0">
                <a:latin typeface="Bookman Old Style" panose="02050604050505020204" pitchFamily="18" charset="0"/>
              </a:rPr>
              <a:t/>
            </a:r>
            <a:br>
              <a:rPr lang="hu-HU" altLang="hu-HU" b="1" dirty="0" smtClean="0">
                <a:latin typeface="Bookman Old Style" panose="02050604050505020204" pitchFamily="18" charset="0"/>
              </a:rPr>
            </a:br>
            <a:endParaRPr lang="hu-HU" altLang="hu-HU" i="1" dirty="0" smtClean="0">
              <a:latin typeface="Bookman Old Style" panose="02050604050505020204" pitchFamily="18" charset="0"/>
            </a:endParaRPr>
          </a:p>
        </p:txBody>
      </p:sp>
      <p:pic>
        <p:nvPicPr>
          <p:cNvPr id="2054" name="Picture 6" descr="Antikvár könyvek - Új és antikvár nyelvészeti szakkönyv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7936"/>
            <a:ext cx="1858381" cy="264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Fonetika, a beszéd tudománya (Osiris tankönyvek, 200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30" y="1689004"/>
            <a:ext cx="1429517" cy="204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Könyv: Fonetika (Kassai Ilona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818" y="1686666"/>
            <a:ext cx="1419795" cy="204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Laziczius Gyula: Fonetika - Új és antikvár nyelvészeti szak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64" y="307935"/>
            <a:ext cx="1869677" cy="264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Practical English Phonetics and Phonology: A Resource Book for Stud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5799"/>
            <a:ext cx="1741757" cy="246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Einführung in die Phonetik (de Gruyter Studienbuch) (German Edition):  Pompino-Marschall, Bernd: 9783110224801: Amazon.com: Book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780" y="4072396"/>
            <a:ext cx="1744833" cy="24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Fonetica pratica della lingua italiana A1 - B2 | Nyelvkönyv forgalmazás -  Nyelvkönyvbolt | Nyelvkönyv forgalmazás - Nyelvkönyvbol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116" y="4079406"/>
            <a:ext cx="1884344" cy="250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Les 500 Exercices de Phonétique B1/B2 - Livre + corrigés intégrés + CD  audio MP3 | Nyelvkönyv forgalmazás - Nyelvkönyvbolt | Nyelvkönyv  forgalmazás - Nyelvkönyvbol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63" y="4079406"/>
            <a:ext cx="1993684" cy="250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hu-HU" sz="2800" b="1" dirty="0">
                <a:latin typeface="Bookman Old Style" panose="02050604050505020204" pitchFamily="18" charset="0"/>
              </a:rPr>
              <a:t>Illeszkedés vagy </a:t>
            </a:r>
            <a:r>
              <a:rPr lang="hu-HU" sz="2800" b="1" dirty="0" err="1">
                <a:latin typeface="Bookman Old Style" panose="02050604050505020204" pitchFamily="18" charset="0"/>
              </a:rPr>
              <a:t>illeszkedás</a:t>
            </a:r>
            <a:r>
              <a:rPr lang="hu-HU" sz="2800" b="1" dirty="0">
                <a:latin typeface="Bookman Old Style" panose="02050604050505020204" pitchFamily="18" charset="0"/>
              </a:rPr>
              <a:t>?</a:t>
            </a:r>
            <a:endParaRPr lang="hu-HU" sz="2800" i="1" dirty="0" smtClean="0"/>
          </a:p>
          <a:p>
            <a:r>
              <a:rPr lang="hu-HU" sz="2800" i="1" dirty="0" smtClean="0"/>
              <a:t>Kínos, ha a férfiak sírnak?</a:t>
            </a:r>
          </a:p>
          <a:p>
            <a:r>
              <a:rPr lang="hu-HU" sz="2800" i="1" dirty="0" smtClean="0"/>
              <a:t>ír (</a:t>
            </a:r>
            <a:r>
              <a:rPr lang="hu-HU" sz="2800" i="1" dirty="0" err="1" smtClean="0"/>
              <a:t>fn</a:t>
            </a:r>
            <a:r>
              <a:rPr lang="hu-HU" sz="2800" i="1" dirty="0" smtClean="0"/>
              <a:t>) – ír (ige)</a:t>
            </a:r>
          </a:p>
          <a:p>
            <a:r>
              <a:rPr lang="hu-HU" sz="2800" i="1" dirty="0" smtClean="0"/>
              <a:t>ív (</a:t>
            </a:r>
            <a:r>
              <a:rPr lang="hu-HU" sz="2800" i="1" dirty="0" err="1" smtClean="0"/>
              <a:t>fn</a:t>
            </a:r>
            <a:r>
              <a:rPr lang="hu-HU" sz="2800" i="1" dirty="0" smtClean="0"/>
              <a:t>) – ív (ige)</a:t>
            </a:r>
          </a:p>
          <a:p>
            <a:r>
              <a:rPr lang="hu-HU" sz="2800" i="1" dirty="0" smtClean="0"/>
              <a:t>nyír (</a:t>
            </a:r>
            <a:r>
              <a:rPr lang="hu-HU" sz="2800" i="1" dirty="0" err="1" smtClean="0"/>
              <a:t>fn</a:t>
            </a:r>
            <a:r>
              <a:rPr lang="hu-HU" sz="2800" i="1" dirty="0" smtClean="0"/>
              <a:t>) – nyír (ige) </a:t>
            </a:r>
          </a:p>
          <a:p>
            <a:r>
              <a:rPr lang="hu-HU" sz="2800" i="1" dirty="0" smtClean="0"/>
              <a:t>szív (</a:t>
            </a:r>
            <a:r>
              <a:rPr lang="hu-HU" sz="2800" i="1" dirty="0" err="1" smtClean="0"/>
              <a:t>fn</a:t>
            </a:r>
            <a:r>
              <a:rPr lang="hu-HU" sz="2800" i="1" dirty="0" smtClean="0"/>
              <a:t>) – szív (ige)</a:t>
            </a:r>
          </a:p>
          <a:p>
            <a:pPr marL="0" indent="0">
              <a:buNone/>
            </a:pPr>
            <a:endParaRPr lang="hu-HU" sz="2800" i="1" dirty="0" smtClean="0"/>
          </a:p>
          <a:p>
            <a:pPr marL="0" indent="0">
              <a:buNone/>
            </a:pPr>
            <a:r>
              <a:rPr lang="hu-HU" sz="2800" b="1" dirty="0" smtClean="0">
                <a:latin typeface="Bookman Old Style" panose="02050604050505020204" pitchFamily="18" charset="0"/>
              </a:rPr>
              <a:t>Hiányzik?</a:t>
            </a:r>
            <a:endParaRPr lang="hu-HU" sz="2800" b="1" dirty="0">
              <a:latin typeface="Bookman Old Style" panose="02050604050505020204" pitchFamily="18" charset="0"/>
            </a:endParaRPr>
          </a:p>
          <a:p>
            <a:r>
              <a:rPr lang="hu-HU" sz="2800" i="1" dirty="0" smtClean="0"/>
              <a:t>Noémi hiába kiabál fiának, idióta barátaival fiatalon diópálinkát piálnak.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908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3200" b="1" smtClean="0">
                <a:latin typeface="Bookman Old Style" panose="02050604050505020204" pitchFamily="18" charset="0"/>
              </a:rPr>
              <a:t>3) A mássalhangzók</a:t>
            </a:r>
            <a:r>
              <a:rPr lang="hu-HU" altLang="hu-HU" sz="3200" smtClean="0">
                <a:latin typeface="Bookman Old Style" panose="02050604050505020204" pitchFamily="18" charset="0"/>
              </a:rPr>
              <a:t> (konszonáns)</a:t>
            </a:r>
            <a:endParaRPr lang="hu-HU" altLang="hu-HU" sz="3200" smtClean="0"/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z="2400" dirty="0" smtClean="0"/>
              <a:t>a levegő akadályba ütközik a szájüregben → „zörej”</a:t>
            </a:r>
          </a:p>
          <a:p>
            <a:r>
              <a:rPr lang="hu-HU" altLang="hu-HU" sz="2400" dirty="0" smtClean="0"/>
              <a:t>nincs szótagalkotó erejük</a:t>
            </a:r>
          </a:p>
          <a:p>
            <a:r>
              <a:rPr lang="hu-HU" altLang="hu-HU" sz="2400" dirty="0" smtClean="0"/>
              <a:t>a magyar nyelvben 25 van</a:t>
            </a:r>
          </a:p>
          <a:p>
            <a:pPr>
              <a:buFontTx/>
              <a:buNone/>
            </a:pPr>
            <a:r>
              <a:rPr lang="hu-HU" altLang="hu-HU" sz="2400" u="sng" dirty="0" smtClean="0"/>
              <a:t>Csoportosításuk</a:t>
            </a:r>
            <a:r>
              <a:rPr lang="hu-HU" altLang="hu-HU" sz="2400" dirty="0" smtClean="0"/>
              <a:t>:</a:t>
            </a:r>
          </a:p>
          <a:p>
            <a:pPr>
              <a:buFontTx/>
              <a:buAutoNum type="alphaLcParenR"/>
            </a:pPr>
            <a:r>
              <a:rPr lang="hu-HU" altLang="hu-HU" sz="2400" dirty="0" smtClean="0"/>
              <a:t>hangszalagok állása szerint (rezegnek vagy sem): zöngés, zöngétlen</a:t>
            </a:r>
          </a:p>
          <a:p>
            <a:pPr>
              <a:buFontTx/>
              <a:buAutoNum type="alphaLcParenR"/>
            </a:pPr>
            <a:r>
              <a:rPr lang="hu-HU" altLang="hu-HU" sz="2400" dirty="0" smtClean="0"/>
              <a:t>képzés helye szerint (hol ütközik akadályba):    ajakhang, foghang, szájpadláshang, gégehang</a:t>
            </a:r>
          </a:p>
          <a:p>
            <a:pPr>
              <a:buFontTx/>
              <a:buAutoNum type="alphaLcParenR"/>
            </a:pPr>
            <a:r>
              <a:rPr lang="hu-HU" altLang="hu-HU" sz="2400" dirty="0" smtClean="0"/>
              <a:t>képzés módja szerint (hogyan alkotunk akadályt): zárhang, réshang, zár-rés hang, orrhang, folyékony hang, pergőhang</a:t>
            </a:r>
          </a:p>
          <a:p>
            <a:endParaRPr lang="hu-HU" altLang="hu-HU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9083" y="5445561"/>
            <a:ext cx="8229600" cy="1143000"/>
          </a:xfrm>
        </p:spPr>
        <p:txBody>
          <a:bodyPr/>
          <a:lstStyle/>
          <a:p>
            <a:r>
              <a:rPr lang="hu-HU" sz="2800" b="1" i="1" dirty="0" smtClean="0">
                <a:latin typeface="Bookman Old Style" panose="02050604050505020204" pitchFamily="18" charset="0"/>
              </a:rPr>
              <a:t>A mássalhangzók rendszere</a:t>
            </a:r>
            <a:endParaRPr lang="hu-HU" sz="2800" b="1" i="1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https://assets.sutori.com/user-uploads/image/20e6711b-37e0-4184-bad9-9c87f1509fb9/m%C3%A1ssalhangz%C3%B3k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83" y="1052736"/>
            <a:ext cx="8229600" cy="402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8517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2800" i="1" dirty="0"/>
              <a:t>Cserélje ki a </a:t>
            </a:r>
            <a:r>
              <a:rPr lang="hu-HU" sz="2800" i="1" dirty="0" smtClean="0"/>
              <a:t>szavak mássalhangzóit </a:t>
            </a:r>
            <a:r>
              <a:rPr lang="hu-HU" sz="2800" i="1" dirty="0"/>
              <a:t>zöngésség </a:t>
            </a:r>
            <a:r>
              <a:rPr lang="hu-HU" sz="2800" i="1" dirty="0" smtClean="0"/>
              <a:t>szerinti </a:t>
            </a:r>
            <a:r>
              <a:rPr lang="hu-HU" sz="2800" i="1" dirty="0"/>
              <a:t>párjukra!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numCol="3"/>
          <a:lstStyle/>
          <a:p>
            <a:pPr marL="0" indent="0">
              <a:buNone/>
            </a:pPr>
            <a:r>
              <a:rPr lang="hu-HU" sz="2800" dirty="0" smtClean="0"/>
              <a:t>a)</a:t>
            </a:r>
          </a:p>
          <a:p>
            <a:r>
              <a:rPr lang="hu-HU" sz="2800" dirty="0" smtClean="0"/>
              <a:t>ro</a:t>
            </a:r>
            <a:r>
              <a:rPr lang="hu-HU" sz="2800" u="sng" dirty="0" smtClean="0"/>
              <a:t>b</a:t>
            </a:r>
            <a:r>
              <a:rPr lang="hu-HU" sz="2800" dirty="0" smtClean="0"/>
              <a:t>og </a:t>
            </a:r>
            <a:endParaRPr lang="hu-HU" sz="2800" dirty="0"/>
          </a:p>
          <a:p>
            <a:r>
              <a:rPr lang="hu-HU" sz="2800" u="sng" dirty="0" smtClean="0"/>
              <a:t>d</a:t>
            </a:r>
            <a:r>
              <a:rPr lang="hu-HU" sz="2800" dirty="0" smtClean="0"/>
              <a:t>oboz </a:t>
            </a:r>
            <a:endParaRPr lang="hu-HU" sz="2800" dirty="0"/>
          </a:p>
          <a:p>
            <a:r>
              <a:rPr lang="hu-HU" sz="2800" dirty="0" smtClean="0"/>
              <a:t>kö</a:t>
            </a:r>
            <a:r>
              <a:rPr lang="hu-HU" sz="2800" u="sng" dirty="0" smtClean="0"/>
              <a:t>t</a:t>
            </a:r>
            <a:r>
              <a:rPr lang="hu-HU" sz="2800" dirty="0" smtClean="0"/>
              <a:t> </a:t>
            </a:r>
          </a:p>
          <a:p>
            <a:r>
              <a:rPr lang="hu-HU" sz="2800" dirty="0" smtClean="0"/>
              <a:t>fa</a:t>
            </a:r>
            <a:r>
              <a:rPr lang="hu-HU" sz="2800" u="sng" dirty="0" smtClean="0"/>
              <a:t>tty</a:t>
            </a:r>
            <a:r>
              <a:rPr lang="hu-HU" sz="2800" dirty="0" smtClean="0"/>
              <a:t>ú </a:t>
            </a:r>
          </a:p>
          <a:p>
            <a:r>
              <a:rPr lang="hu-HU" sz="2800" u="sng" dirty="0" smtClean="0"/>
              <a:t>v</a:t>
            </a:r>
            <a:r>
              <a:rPr lang="hu-HU" sz="2800" dirty="0" smtClean="0"/>
              <a:t>agy </a:t>
            </a:r>
            <a:endParaRPr lang="hu-HU" sz="2800" dirty="0"/>
          </a:p>
          <a:p>
            <a:endParaRPr lang="hu-HU" sz="2800" dirty="0" smtClean="0"/>
          </a:p>
          <a:p>
            <a:endParaRPr lang="hu-HU" sz="2800" dirty="0" smtClean="0"/>
          </a:p>
          <a:p>
            <a:pPr marL="0" indent="0">
              <a:buNone/>
            </a:pPr>
            <a:r>
              <a:rPr lang="hu-HU" sz="2800" dirty="0" smtClean="0"/>
              <a:t>b)</a:t>
            </a:r>
          </a:p>
          <a:p>
            <a:r>
              <a:rPr lang="hu-HU" sz="2800" dirty="0" smtClean="0"/>
              <a:t>te </a:t>
            </a:r>
          </a:p>
          <a:p>
            <a:r>
              <a:rPr lang="hu-HU" sz="2800" dirty="0" smtClean="0"/>
              <a:t>ősz </a:t>
            </a:r>
          </a:p>
          <a:p>
            <a:r>
              <a:rPr lang="hu-HU" sz="2800" dirty="0" smtClean="0"/>
              <a:t>ég </a:t>
            </a:r>
          </a:p>
          <a:p>
            <a:r>
              <a:rPr lang="hu-HU" sz="2800" dirty="0" smtClean="0"/>
              <a:t>baba </a:t>
            </a:r>
          </a:p>
          <a:p>
            <a:r>
              <a:rPr lang="hu-HU" sz="2800" dirty="0" err="1" smtClean="0"/>
              <a:t>Dodó</a:t>
            </a:r>
            <a:endParaRPr lang="hu-HU" sz="2800" dirty="0" smtClean="0"/>
          </a:p>
          <a:p>
            <a:pPr marL="0" indent="0">
              <a:buNone/>
            </a:pPr>
            <a:r>
              <a:rPr lang="hu-HU" sz="2800" dirty="0" smtClean="0"/>
              <a:t> </a:t>
            </a:r>
          </a:p>
          <a:p>
            <a:pPr marL="0" indent="0">
              <a:buNone/>
            </a:pPr>
            <a:endParaRPr lang="hu-HU" sz="2800" dirty="0"/>
          </a:p>
          <a:p>
            <a:pPr marL="0" indent="0">
              <a:buNone/>
            </a:pPr>
            <a:r>
              <a:rPr lang="hu-HU" sz="2800" dirty="0" smtClean="0"/>
              <a:t>c)</a:t>
            </a:r>
          </a:p>
          <a:p>
            <a:r>
              <a:rPr lang="hu-HU" sz="2800" dirty="0" smtClean="0"/>
              <a:t>vád </a:t>
            </a:r>
          </a:p>
          <a:p>
            <a:r>
              <a:rPr lang="hu-HU" sz="2800" dirty="0" smtClean="0"/>
              <a:t>kész </a:t>
            </a:r>
          </a:p>
          <a:p>
            <a:r>
              <a:rPr lang="hu-HU" sz="2800" dirty="0" smtClean="0"/>
              <a:t>papság</a:t>
            </a:r>
          </a:p>
          <a:p>
            <a:r>
              <a:rPr lang="hu-HU" sz="2800" dirty="0" smtClean="0"/>
              <a:t>doboz </a:t>
            </a:r>
          </a:p>
          <a:p>
            <a:r>
              <a:rPr lang="hu-HU" sz="2800" dirty="0" smtClean="0"/>
              <a:t>rácsa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101986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u-HU" sz="2400" u="sng" dirty="0" smtClean="0"/>
              <a:t>Mássalhangzótörvények</a:t>
            </a:r>
          </a:p>
          <a:p>
            <a:pPr>
              <a:defRPr/>
            </a:pPr>
            <a:r>
              <a:rPr lang="hu-HU" sz="2400" dirty="0"/>
              <a:t>részleges </a:t>
            </a:r>
            <a:r>
              <a:rPr lang="hu-HU" sz="2400" dirty="0" smtClean="0"/>
              <a:t>hasonulás</a:t>
            </a:r>
          </a:p>
          <a:p>
            <a:pPr lvl="1">
              <a:defRPr/>
            </a:pPr>
            <a:r>
              <a:rPr lang="hu-HU" sz="2000" dirty="0" smtClean="0"/>
              <a:t>zöngésség szerinti (</a:t>
            </a:r>
            <a:r>
              <a:rPr lang="hu-HU" sz="2000" i="1" dirty="0" smtClean="0"/>
              <a:t>fáztak</a:t>
            </a:r>
            <a:r>
              <a:rPr lang="hu-HU" sz="2000" dirty="0" smtClean="0"/>
              <a:t>)</a:t>
            </a:r>
          </a:p>
          <a:p>
            <a:pPr lvl="1">
              <a:defRPr/>
            </a:pPr>
            <a:r>
              <a:rPr lang="hu-HU" sz="2000" dirty="0" smtClean="0"/>
              <a:t>képzés </a:t>
            </a:r>
            <a:r>
              <a:rPr lang="hu-HU" sz="2000" dirty="0"/>
              <a:t>helye </a:t>
            </a:r>
            <a:r>
              <a:rPr lang="hu-HU" sz="2000" dirty="0" smtClean="0"/>
              <a:t>szerinti (</a:t>
            </a:r>
            <a:r>
              <a:rPr lang="hu-HU" sz="2000" i="1" dirty="0" smtClean="0"/>
              <a:t>azonban</a:t>
            </a:r>
            <a:r>
              <a:rPr lang="hu-HU" sz="2000" dirty="0" smtClean="0"/>
              <a:t>)</a:t>
            </a:r>
          </a:p>
          <a:p>
            <a:pPr>
              <a:defRPr/>
            </a:pPr>
            <a:r>
              <a:rPr lang="hu-HU" sz="2400" dirty="0" smtClean="0"/>
              <a:t>teljes hasonulás</a:t>
            </a:r>
          </a:p>
          <a:p>
            <a:pPr lvl="1">
              <a:defRPr/>
            </a:pPr>
            <a:r>
              <a:rPr lang="hu-HU" sz="2000" dirty="0" smtClean="0"/>
              <a:t>írásban jelöletlen (</a:t>
            </a:r>
            <a:r>
              <a:rPr lang="hu-HU" sz="2000" i="1" dirty="0" smtClean="0"/>
              <a:t>teljes</a:t>
            </a:r>
            <a:r>
              <a:rPr lang="hu-HU" sz="2000" dirty="0" smtClean="0"/>
              <a:t>)</a:t>
            </a:r>
          </a:p>
          <a:p>
            <a:pPr lvl="1">
              <a:defRPr/>
            </a:pPr>
            <a:r>
              <a:rPr lang="hu-HU" sz="2000" dirty="0" smtClean="0"/>
              <a:t>írásban jelölt (</a:t>
            </a:r>
            <a:r>
              <a:rPr lang="hu-HU" sz="2000" i="1" dirty="0" smtClean="0"/>
              <a:t>figyelemmel</a:t>
            </a:r>
            <a:r>
              <a:rPr lang="hu-HU" sz="2000" dirty="0" smtClean="0"/>
              <a:t>)</a:t>
            </a:r>
          </a:p>
          <a:p>
            <a:pPr>
              <a:defRPr/>
            </a:pPr>
            <a:r>
              <a:rPr lang="hu-HU" sz="2400" dirty="0" smtClean="0"/>
              <a:t>összeolvadás </a:t>
            </a:r>
            <a:r>
              <a:rPr lang="hu-HU" sz="2000" dirty="0" smtClean="0"/>
              <a:t>(</a:t>
            </a:r>
            <a:r>
              <a:rPr lang="hu-HU" sz="2000" i="1" dirty="0" smtClean="0"/>
              <a:t>barátjukat</a:t>
            </a:r>
            <a:r>
              <a:rPr lang="hu-HU" sz="2000" dirty="0" smtClean="0"/>
              <a:t>)</a:t>
            </a:r>
          </a:p>
          <a:p>
            <a:pPr>
              <a:defRPr/>
            </a:pPr>
            <a:r>
              <a:rPr lang="hu-HU" sz="2400" dirty="0" smtClean="0"/>
              <a:t>rövidülés </a:t>
            </a:r>
            <a:r>
              <a:rPr lang="hu-HU" sz="2000" dirty="0" smtClean="0"/>
              <a:t>(</a:t>
            </a:r>
            <a:r>
              <a:rPr lang="hu-HU" sz="2000" i="1" dirty="0" smtClean="0"/>
              <a:t>hallgatták</a:t>
            </a:r>
            <a:r>
              <a:rPr lang="hu-HU" sz="2000" dirty="0" smtClean="0"/>
              <a:t>)</a:t>
            </a:r>
          </a:p>
          <a:p>
            <a:pPr>
              <a:defRPr/>
            </a:pPr>
            <a:r>
              <a:rPr lang="hu-HU" sz="2400" dirty="0" smtClean="0"/>
              <a:t>nyúlás </a:t>
            </a:r>
            <a:r>
              <a:rPr lang="hu-HU" sz="2000" dirty="0" smtClean="0"/>
              <a:t>(</a:t>
            </a:r>
            <a:r>
              <a:rPr lang="hu-HU" sz="2000" i="1" dirty="0" smtClean="0"/>
              <a:t>egyelőre</a:t>
            </a:r>
            <a:r>
              <a:rPr lang="hu-HU" sz="2000" dirty="0" smtClean="0"/>
              <a:t>)</a:t>
            </a:r>
          </a:p>
          <a:p>
            <a:pPr>
              <a:defRPr/>
            </a:pPr>
            <a:r>
              <a:rPr lang="hu-HU" sz="2400" dirty="0" smtClean="0"/>
              <a:t>kiesés </a:t>
            </a:r>
            <a:r>
              <a:rPr lang="hu-HU" sz="2000" dirty="0" smtClean="0"/>
              <a:t>(</a:t>
            </a:r>
            <a:r>
              <a:rPr lang="hu-HU" sz="2000" i="1" dirty="0" smtClean="0"/>
              <a:t>mindnyájan</a:t>
            </a:r>
            <a:r>
              <a:rPr lang="hu-HU" sz="2000" dirty="0" smtClean="0"/>
              <a:t>)</a:t>
            </a:r>
            <a:endParaRPr lang="hu-H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2800" i="1" dirty="0" smtClean="0"/>
              <a:t>Jelölje </a:t>
            </a:r>
            <a:r>
              <a:rPr lang="hu-HU" sz="2800" i="1" dirty="0"/>
              <a:t>a </a:t>
            </a:r>
            <a:r>
              <a:rPr lang="hu-HU" sz="2800" i="1" dirty="0">
                <a:solidFill>
                  <a:srgbClr val="FF0000"/>
                </a:solidFill>
              </a:rPr>
              <a:t>zöngésség</a:t>
            </a:r>
            <a:r>
              <a:rPr lang="hu-HU" sz="2800" i="1" dirty="0"/>
              <a:t> szerinti, illetve </a:t>
            </a:r>
            <a:r>
              <a:rPr lang="hu-HU" sz="2800" i="1" dirty="0">
                <a:solidFill>
                  <a:srgbClr val="FFFF00"/>
                </a:solidFill>
              </a:rPr>
              <a:t>képzés helye</a:t>
            </a:r>
            <a:r>
              <a:rPr lang="hu-HU" sz="2800" i="1" dirty="0"/>
              <a:t> szerinti részleges hasonulást a szópárokban</a:t>
            </a:r>
            <a:r>
              <a:rPr lang="hu-HU" sz="2800" i="1" dirty="0" smtClean="0"/>
              <a:t>!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4525963"/>
          </a:xfrm>
        </p:spPr>
        <p:txBody>
          <a:bodyPr numCol="2"/>
          <a:lstStyle/>
          <a:p>
            <a:r>
              <a:rPr lang="hu-HU" sz="2800" dirty="0" smtClean="0"/>
              <a:t>a</a:t>
            </a:r>
            <a:r>
              <a:rPr lang="hu-HU" sz="2800" dirty="0" smtClean="0">
                <a:solidFill>
                  <a:srgbClr val="FF0000"/>
                </a:solidFill>
              </a:rPr>
              <a:t>d</a:t>
            </a:r>
            <a:r>
              <a:rPr lang="hu-HU" sz="2800" dirty="0" smtClean="0"/>
              <a:t>hat </a:t>
            </a:r>
            <a:r>
              <a:rPr lang="hu-HU" sz="2800" dirty="0"/>
              <a:t>– kérhet</a:t>
            </a:r>
          </a:p>
          <a:p>
            <a:r>
              <a:rPr lang="hu-HU" sz="2800" dirty="0" smtClean="0"/>
              <a:t>do</a:t>
            </a:r>
            <a:r>
              <a:rPr lang="hu-HU" sz="2800" dirty="0" smtClean="0">
                <a:solidFill>
                  <a:srgbClr val="FF0000"/>
                </a:solidFill>
              </a:rPr>
              <a:t>b</a:t>
            </a:r>
            <a:r>
              <a:rPr lang="hu-HU" sz="2800" dirty="0" smtClean="0"/>
              <a:t>ta </a:t>
            </a:r>
            <a:r>
              <a:rPr lang="hu-HU" sz="2800" dirty="0"/>
              <a:t>– </a:t>
            </a:r>
            <a:r>
              <a:rPr lang="hu-HU" sz="2800" dirty="0" smtClean="0"/>
              <a:t>kapta</a:t>
            </a:r>
            <a:endParaRPr lang="hu-HU" sz="2800" dirty="0"/>
          </a:p>
          <a:p>
            <a:r>
              <a:rPr lang="hu-HU" sz="2800" dirty="0"/>
              <a:t>ho</a:t>
            </a:r>
            <a:r>
              <a:rPr lang="hu-HU" sz="2800" dirty="0">
                <a:solidFill>
                  <a:srgbClr val="FF0000"/>
                </a:solidFill>
              </a:rPr>
              <a:t>z</a:t>
            </a:r>
            <a:r>
              <a:rPr lang="hu-HU" sz="2800" dirty="0"/>
              <a:t>ta – </a:t>
            </a:r>
            <a:r>
              <a:rPr lang="hu-HU" sz="2800" dirty="0" smtClean="0"/>
              <a:t>vitte</a:t>
            </a:r>
          </a:p>
          <a:p>
            <a:r>
              <a:rPr lang="hu-HU" sz="2800" dirty="0" smtClean="0"/>
              <a:t>ajtóban </a:t>
            </a:r>
            <a:r>
              <a:rPr lang="hu-HU" sz="2800" dirty="0"/>
              <a:t>– abla</a:t>
            </a:r>
            <a:r>
              <a:rPr lang="hu-HU" sz="2800" dirty="0">
                <a:solidFill>
                  <a:srgbClr val="FF0000"/>
                </a:solidFill>
              </a:rPr>
              <a:t>k</a:t>
            </a:r>
            <a:r>
              <a:rPr lang="hu-HU" sz="2800" dirty="0"/>
              <a:t>ban</a:t>
            </a:r>
          </a:p>
          <a:p>
            <a:r>
              <a:rPr lang="hu-HU" sz="2800" dirty="0" smtClean="0"/>
              <a:t>ezennel </a:t>
            </a:r>
            <a:r>
              <a:rPr lang="hu-HU" sz="2800" dirty="0"/>
              <a:t>– azo</a:t>
            </a:r>
            <a:r>
              <a:rPr lang="hu-HU" sz="2800" dirty="0">
                <a:solidFill>
                  <a:srgbClr val="FFFF00"/>
                </a:solidFill>
              </a:rPr>
              <a:t>n</a:t>
            </a:r>
            <a:r>
              <a:rPr lang="hu-HU" sz="2800" dirty="0"/>
              <a:t>ban</a:t>
            </a:r>
          </a:p>
          <a:p>
            <a:r>
              <a:rPr lang="hu-HU" sz="2800" dirty="0" smtClean="0"/>
              <a:t>jószívű </a:t>
            </a:r>
            <a:r>
              <a:rPr lang="hu-HU" sz="2800" dirty="0"/>
              <a:t>– szí</a:t>
            </a:r>
            <a:r>
              <a:rPr lang="hu-HU" sz="2800" dirty="0">
                <a:solidFill>
                  <a:srgbClr val="FF0000"/>
                </a:solidFill>
              </a:rPr>
              <a:t>v</a:t>
            </a:r>
            <a:r>
              <a:rPr lang="hu-HU" sz="2800" dirty="0"/>
              <a:t>telen</a:t>
            </a:r>
          </a:p>
          <a:p>
            <a:r>
              <a:rPr lang="hu-HU" sz="2400" dirty="0" smtClean="0"/>
              <a:t>sprinter – hosszútá</a:t>
            </a:r>
            <a:r>
              <a:rPr lang="hu-HU" sz="2400" dirty="0" smtClean="0">
                <a:solidFill>
                  <a:srgbClr val="FF0000"/>
                </a:solidFill>
              </a:rPr>
              <a:t>v</a:t>
            </a:r>
            <a:r>
              <a:rPr lang="hu-HU" sz="2400" dirty="0" smtClean="0"/>
              <a:t>futó</a:t>
            </a:r>
          </a:p>
          <a:p>
            <a:endParaRPr lang="hu-HU" sz="2400" dirty="0" smtClean="0"/>
          </a:p>
          <a:p>
            <a:endParaRPr lang="hu-HU" sz="2400" dirty="0" smtClean="0"/>
          </a:p>
          <a:p>
            <a:r>
              <a:rPr lang="hu-HU" sz="2800" dirty="0" smtClean="0"/>
              <a:t>lökdös </a:t>
            </a:r>
            <a:r>
              <a:rPr lang="hu-HU" sz="2800" dirty="0"/>
              <a:t>– ru</a:t>
            </a:r>
            <a:r>
              <a:rPr lang="hu-HU" sz="2800" dirty="0">
                <a:solidFill>
                  <a:srgbClr val="FF0000"/>
                </a:solidFill>
              </a:rPr>
              <a:t>g</a:t>
            </a:r>
            <a:r>
              <a:rPr lang="hu-HU" sz="2800" dirty="0"/>
              <a:t>dos</a:t>
            </a:r>
          </a:p>
          <a:p>
            <a:r>
              <a:rPr lang="hu-HU" sz="2800" dirty="0"/>
              <a:t>mé</a:t>
            </a:r>
            <a:r>
              <a:rPr lang="hu-HU" sz="2800" dirty="0">
                <a:solidFill>
                  <a:srgbClr val="FF0000"/>
                </a:solidFill>
              </a:rPr>
              <a:t>sz</a:t>
            </a:r>
            <a:r>
              <a:rPr lang="hu-HU" sz="2800" dirty="0"/>
              <a:t>ből – jégből</a:t>
            </a:r>
          </a:p>
          <a:p>
            <a:r>
              <a:rPr lang="hu-HU" sz="2800" dirty="0"/>
              <a:t>meleg nyár – hide</a:t>
            </a:r>
            <a:r>
              <a:rPr lang="hu-HU" sz="2800" dirty="0">
                <a:solidFill>
                  <a:srgbClr val="FF0000"/>
                </a:solidFill>
              </a:rPr>
              <a:t>g</a:t>
            </a:r>
            <a:r>
              <a:rPr lang="hu-HU" sz="2800" dirty="0"/>
              <a:t> tél</a:t>
            </a:r>
          </a:p>
          <a:p>
            <a:r>
              <a:rPr lang="hu-HU" sz="2800" dirty="0"/>
              <a:t>gyufa – ö</a:t>
            </a:r>
            <a:r>
              <a:rPr lang="hu-HU" sz="2800" dirty="0">
                <a:solidFill>
                  <a:srgbClr val="FFFF00"/>
                </a:solidFill>
              </a:rPr>
              <a:t>n</a:t>
            </a:r>
            <a:r>
              <a:rPr lang="hu-HU" sz="2800" dirty="0"/>
              <a:t>gyújtó</a:t>
            </a:r>
          </a:p>
          <a:p>
            <a:r>
              <a:rPr lang="hu-HU" sz="2800" dirty="0" smtClean="0"/>
              <a:t>tű</a:t>
            </a:r>
            <a:r>
              <a:rPr lang="hu-HU" sz="2800" dirty="0" smtClean="0">
                <a:solidFill>
                  <a:srgbClr val="FF0000"/>
                </a:solidFill>
              </a:rPr>
              <a:t>z</a:t>
            </a:r>
            <a:r>
              <a:rPr lang="hu-HU" sz="2800" dirty="0" smtClean="0"/>
              <a:t>höz </a:t>
            </a:r>
            <a:r>
              <a:rPr lang="hu-HU" sz="2800" dirty="0"/>
              <a:t>– vízben</a:t>
            </a:r>
          </a:p>
          <a:p>
            <a:r>
              <a:rPr lang="hu-HU" sz="2800" dirty="0"/>
              <a:t>va</a:t>
            </a:r>
            <a:r>
              <a:rPr lang="hu-HU" sz="2800" dirty="0">
                <a:solidFill>
                  <a:srgbClr val="FF0000"/>
                </a:solidFill>
              </a:rPr>
              <a:t>s</a:t>
            </a:r>
            <a:r>
              <a:rPr lang="hu-HU" sz="2800" dirty="0"/>
              <a:t>golyó – </a:t>
            </a:r>
            <a:r>
              <a:rPr lang="hu-HU" sz="2800" dirty="0" smtClean="0"/>
              <a:t>papírkocka</a:t>
            </a:r>
          </a:p>
          <a:p>
            <a:r>
              <a:rPr lang="hu-HU" sz="2500" dirty="0"/>
              <a:t>húsz kakas – negyve</a:t>
            </a:r>
            <a:r>
              <a:rPr lang="hu-HU" sz="2500" dirty="0">
                <a:solidFill>
                  <a:srgbClr val="FFFF00"/>
                </a:solidFill>
              </a:rPr>
              <a:t>n</a:t>
            </a:r>
            <a:r>
              <a:rPr lang="hu-HU" sz="2500" dirty="0"/>
              <a:t> </a:t>
            </a:r>
            <a:r>
              <a:rPr lang="hu-HU" sz="2500" dirty="0" smtClean="0"/>
              <a:t>tyúk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03659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2800" i="1" dirty="0" smtClean="0"/>
              <a:t>Jelölje </a:t>
            </a:r>
            <a:r>
              <a:rPr lang="hu-HU" sz="2800" i="1" dirty="0"/>
              <a:t>az írásban </a:t>
            </a:r>
            <a:r>
              <a:rPr lang="hu-HU" sz="2800" i="1" dirty="0">
                <a:solidFill>
                  <a:srgbClr val="FF0000"/>
                </a:solidFill>
              </a:rPr>
              <a:t>jelölt</a:t>
            </a:r>
            <a:r>
              <a:rPr lang="hu-HU" sz="2800" i="1" dirty="0"/>
              <a:t>, illetve </a:t>
            </a:r>
            <a:r>
              <a:rPr lang="hu-HU" sz="2800" i="1" dirty="0">
                <a:solidFill>
                  <a:srgbClr val="FFFF00"/>
                </a:solidFill>
              </a:rPr>
              <a:t>jelöletlen</a:t>
            </a:r>
            <a:r>
              <a:rPr lang="hu-HU" sz="2800" i="1" dirty="0"/>
              <a:t> teljes hasonulást </a:t>
            </a:r>
            <a:r>
              <a:rPr lang="hu-HU" sz="2800" i="1" dirty="0" smtClean="0"/>
              <a:t>a </a:t>
            </a:r>
            <a:r>
              <a:rPr lang="hu-HU" sz="2800" i="1" dirty="0"/>
              <a:t>szópárokban</a:t>
            </a:r>
            <a:r>
              <a:rPr lang="hu-HU" sz="2800" i="1" dirty="0" smtClean="0"/>
              <a:t>!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hu-HU" sz="2800" dirty="0" smtClean="0"/>
              <a:t>olvas</a:t>
            </a:r>
            <a:r>
              <a:rPr lang="hu-HU" sz="2800" dirty="0" smtClean="0">
                <a:solidFill>
                  <a:srgbClr val="FF0000"/>
                </a:solidFill>
              </a:rPr>
              <a:t>s</a:t>
            </a:r>
            <a:r>
              <a:rPr lang="hu-HU" sz="2800" dirty="0" smtClean="0"/>
              <a:t>ák </a:t>
            </a:r>
            <a:r>
              <a:rPr lang="hu-HU" sz="2800" dirty="0"/>
              <a:t>– hallgatják</a:t>
            </a:r>
          </a:p>
          <a:p>
            <a:r>
              <a:rPr lang="hu-HU" sz="2800" dirty="0"/>
              <a:t>könyvvel – füzet</a:t>
            </a:r>
            <a:r>
              <a:rPr lang="hu-HU" sz="2800" dirty="0">
                <a:solidFill>
                  <a:srgbClr val="FF0000"/>
                </a:solidFill>
              </a:rPr>
              <a:t>t</a:t>
            </a:r>
            <a:r>
              <a:rPr lang="hu-HU" sz="2800" dirty="0"/>
              <a:t>el</a:t>
            </a:r>
          </a:p>
          <a:p>
            <a:r>
              <a:rPr lang="hu-HU" sz="2800" dirty="0"/>
              <a:t>keres</a:t>
            </a:r>
            <a:r>
              <a:rPr lang="hu-HU" sz="2800" dirty="0">
                <a:solidFill>
                  <a:srgbClr val="FF0000"/>
                </a:solidFill>
              </a:rPr>
              <a:t>s</a:t>
            </a:r>
            <a:r>
              <a:rPr lang="hu-HU" sz="2800" dirty="0"/>
              <a:t>etek – talá</a:t>
            </a:r>
            <a:r>
              <a:rPr lang="hu-HU" sz="2800" dirty="0">
                <a:solidFill>
                  <a:srgbClr val="FFFF00"/>
                </a:solidFill>
              </a:rPr>
              <a:t>l</a:t>
            </a:r>
            <a:r>
              <a:rPr lang="hu-HU" sz="2800" dirty="0"/>
              <a:t>jatok</a:t>
            </a:r>
          </a:p>
          <a:p>
            <a:r>
              <a:rPr lang="hu-HU" sz="2800" dirty="0"/>
              <a:t>tanu</a:t>
            </a:r>
            <a:r>
              <a:rPr lang="hu-HU" sz="2800" dirty="0">
                <a:solidFill>
                  <a:srgbClr val="FFFF00"/>
                </a:solidFill>
              </a:rPr>
              <a:t>l</a:t>
            </a:r>
            <a:r>
              <a:rPr lang="hu-HU" sz="2800" dirty="0"/>
              <a:t>jatok – játs</a:t>
            </a:r>
            <a:r>
              <a:rPr lang="hu-HU" sz="2800" dirty="0">
                <a:solidFill>
                  <a:srgbClr val="FF0000"/>
                </a:solidFill>
              </a:rPr>
              <a:t>sz</a:t>
            </a:r>
            <a:r>
              <a:rPr lang="hu-HU" sz="2800" dirty="0"/>
              <a:t>atok</a:t>
            </a:r>
          </a:p>
          <a:p>
            <a:r>
              <a:rPr lang="hu-HU" sz="2800" dirty="0"/>
              <a:t>húz</a:t>
            </a:r>
            <a:r>
              <a:rPr lang="hu-HU" sz="2800" dirty="0">
                <a:solidFill>
                  <a:srgbClr val="FF0000"/>
                </a:solidFill>
              </a:rPr>
              <a:t>z</a:t>
            </a:r>
            <a:r>
              <a:rPr lang="hu-HU" sz="2800" dirty="0"/>
              <a:t>a – vonja</a:t>
            </a:r>
          </a:p>
          <a:p>
            <a:r>
              <a:rPr lang="hu-HU" sz="2800" dirty="0"/>
              <a:t>ostobával – </a:t>
            </a:r>
            <a:r>
              <a:rPr lang="hu-HU" sz="2800" dirty="0" smtClean="0"/>
              <a:t>tudós</a:t>
            </a:r>
            <a:r>
              <a:rPr lang="hu-HU" sz="2800" dirty="0" smtClean="0">
                <a:solidFill>
                  <a:srgbClr val="FF0000"/>
                </a:solidFill>
              </a:rPr>
              <a:t>s</a:t>
            </a:r>
            <a:r>
              <a:rPr lang="hu-HU" sz="2800" dirty="0" smtClean="0"/>
              <a:t>al</a:t>
            </a:r>
          </a:p>
          <a:p>
            <a:endParaRPr lang="hu-HU" sz="2800" dirty="0"/>
          </a:p>
          <a:p>
            <a:endParaRPr lang="hu-HU" sz="2800" dirty="0" smtClean="0"/>
          </a:p>
          <a:p>
            <a:r>
              <a:rPr lang="hu-HU" sz="2800" dirty="0" smtClean="0"/>
              <a:t>bolond</a:t>
            </a:r>
            <a:r>
              <a:rPr lang="hu-HU" sz="2800" dirty="0" smtClean="0">
                <a:solidFill>
                  <a:srgbClr val="FF0000"/>
                </a:solidFill>
              </a:rPr>
              <a:t>d</a:t>
            </a:r>
            <a:r>
              <a:rPr lang="hu-HU" sz="2800" dirty="0" smtClean="0"/>
              <a:t>á </a:t>
            </a:r>
            <a:r>
              <a:rPr lang="hu-HU" sz="2800" dirty="0"/>
              <a:t>– zsenivé</a:t>
            </a:r>
          </a:p>
          <a:p>
            <a:r>
              <a:rPr lang="hu-HU" sz="2800" dirty="0"/>
              <a:t>á</a:t>
            </a:r>
            <a:r>
              <a:rPr lang="hu-HU" sz="2800" dirty="0">
                <a:solidFill>
                  <a:srgbClr val="FFFF00"/>
                </a:solidFill>
              </a:rPr>
              <a:t>t</a:t>
            </a:r>
            <a:r>
              <a:rPr lang="hu-HU" sz="2800" dirty="0"/>
              <a:t>cipel – visszahoz</a:t>
            </a:r>
          </a:p>
          <a:p>
            <a:r>
              <a:rPr lang="hu-HU" sz="2800" dirty="0"/>
              <a:t>kezdj – végez</a:t>
            </a:r>
            <a:r>
              <a:rPr lang="hu-HU" sz="2800" dirty="0">
                <a:solidFill>
                  <a:srgbClr val="FF0000"/>
                </a:solidFill>
              </a:rPr>
              <a:t>z</a:t>
            </a:r>
          </a:p>
          <a:p>
            <a:r>
              <a:rPr lang="hu-HU" sz="2800" dirty="0"/>
              <a:t>fogy</a:t>
            </a:r>
            <a:r>
              <a:rPr lang="hu-HU" sz="2800" dirty="0">
                <a:solidFill>
                  <a:srgbClr val="FFFF00"/>
                </a:solidFill>
              </a:rPr>
              <a:t>j</a:t>
            </a:r>
            <a:r>
              <a:rPr lang="hu-HU" sz="2800" dirty="0"/>
              <a:t>on – híz</a:t>
            </a:r>
            <a:r>
              <a:rPr lang="hu-HU" sz="2800" dirty="0">
                <a:solidFill>
                  <a:srgbClr val="FF0000"/>
                </a:solidFill>
              </a:rPr>
              <a:t>z</a:t>
            </a:r>
            <a:r>
              <a:rPr lang="hu-HU" sz="2800" dirty="0"/>
              <a:t>on</a:t>
            </a:r>
          </a:p>
          <a:p>
            <a:r>
              <a:rPr lang="hu-HU" sz="2800" dirty="0"/>
              <a:t>kővel – papír</a:t>
            </a:r>
            <a:r>
              <a:rPr lang="hu-HU" sz="2800" dirty="0">
                <a:solidFill>
                  <a:srgbClr val="FF0000"/>
                </a:solidFill>
              </a:rPr>
              <a:t>r</a:t>
            </a:r>
            <a:r>
              <a:rPr lang="hu-HU" sz="2800" dirty="0"/>
              <a:t>al</a:t>
            </a:r>
          </a:p>
          <a:p>
            <a:r>
              <a:rPr lang="hu-HU" sz="2800" dirty="0"/>
              <a:t>aty</a:t>
            </a:r>
            <a:r>
              <a:rPr lang="hu-HU" sz="2800" dirty="0">
                <a:solidFill>
                  <a:srgbClr val="FFFF00"/>
                </a:solidFill>
              </a:rPr>
              <a:t>j</a:t>
            </a:r>
            <a:r>
              <a:rPr lang="hu-HU" sz="2800" dirty="0"/>
              <a:t>a – </a:t>
            </a:r>
            <a:r>
              <a:rPr lang="hu-HU" sz="2800" dirty="0" smtClean="0"/>
              <a:t>apja</a:t>
            </a:r>
            <a:r>
              <a:rPr lang="hu-HU" dirty="0"/>
              <a:t> 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5700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altLang="hu-HU" b="1" smtClean="0">
                <a:latin typeface="Bookman Old Style" panose="02050604050505020204" pitchFamily="18" charset="0"/>
              </a:rPr>
              <a:t/>
            </a:r>
            <a:br>
              <a:rPr lang="hu-HU" altLang="hu-HU" b="1" smtClean="0">
                <a:latin typeface="Bookman Old Style" panose="02050604050505020204" pitchFamily="18" charset="0"/>
              </a:rPr>
            </a:br>
            <a:r>
              <a:rPr lang="hu-HU" altLang="hu-HU" b="1" smtClean="0">
                <a:latin typeface="Bookman Old Style" panose="02050604050505020204" pitchFamily="18" charset="0"/>
              </a:rPr>
              <a:t/>
            </a:r>
            <a:br>
              <a:rPr lang="hu-HU" altLang="hu-HU" b="1" smtClean="0">
                <a:latin typeface="Bookman Old Style" panose="02050604050505020204" pitchFamily="18" charset="0"/>
              </a:rPr>
            </a:br>
            <a:r>
              <a:rPr lang="hu-HU" altLang="hu-HU" b="1" smtClean="0">
                <a:latin typeface="Bookman Old Style" panose="02050604050505020204" pitchFamily="18" charset="0"/>
              </a:rPr>
              <a:t>Alaktan</a:t>
            </a:r>
            <a:br>
              <a:rPr lang="hu-HU" altLang="hu-HU" b="1" smtClean="0">
                <a:latin typeface="Bookman Old Style" panose="02050604050505020204" pitchFamily="18" charset="0"/>
              </a:rPr>
            </a:br>
            <a:r>
              <a:rPr lang="hu-HU" altLang="hu-HU" i="1" smtClean="0">
                <a:latin typeface="Bookman Old Style" panose="02050604050505020204" pitchFamily="18" charset="0"/>
              </a:rPr>
              <a:t>(Morfológia)</a:t>
            </a:r>
            <a:br>
              <a:rPr lang="hu-HU" altLang="hu-HU" i="1" smtClean="0">
                <a:latin typeface="Bookman Old Style" panose="02050604050505020204" pitchFamily="18" charset="0"/>
              </a:rPr>
            </a:br>
            <a:r>
              <a:rPr lang="hu-HU" altLang="hu-HU" b="1" smtClean="0">
                <a:latin typeface="Bookman Old Style" panose="02050604050505020204" pitchFamily="18" charset="0"/>
              </a:rPr>
              <a:t/>
            </a:r>
            <a:br>
              <a:rPr lang="hu-HU" altLang="hu-HU" b="1" smtClean="0">
                <a:latin typeface="Bookman Old Style" panose="02050604050505020204" pitchFamily="18" charset="0"/>
              </a:rPr>
            </a:br>
            <a:endParaRPr lang="hu-HU" altLang="hu-HU" i="1" smtClean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3200" b="1" smtClean="0">
                <a:latin typeface="Bookman Old Style" panose="02050604050505020204" pitchFamily="18" charset="0"/>
              </a:rPr>
              <a:t>Szóelemek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>
              <a:defRPr/>
            </a:pPr>
            <a:r>
              <a:rPr lang="hu-HU" sz="2400" b="1" dirty="0"/>
              <a:t>m</a:t>
            </a:r>
            <a:r>
              <a:rPr lang="hu-HU" sz="2400" b="1" dirty="0" smtClean="0"/>
              <a:t>orféma</a:t>
            </a:r>
            <a:r>
              <a:rPr lang="hu-HU" sz="2400" dirty="0" smtClean="0"/>
              <a:t> (szóelem) = a legkisebb önálló jelentéssel rendelkező nyelvi egység</a:t>
            </a:r>
          </a:p>
          <a:p>
            <a:pPr marL="0" indent="0">
              <a:buFontTx/>
              <a:buNone/>
              <a:defRPr/>
            </a:pPr>
            <a:r>
              <a:rPr lang="hu-HU" altLang="hu-HU" sz="2400" u="sng" dirty="0" smtClean="0"/>
              <a:t>Csoportosításuk</a:t>
            </a:r>
            <a:r>
              <a:rPr lang="hu-HU" altLang="hu-HU" sz="2400" dirty="0" smtClean="0"/>
              <a:t>:</a:t>
            </a:r>
          </a:p>
          <a:p>
            <a:pPr marL="457200" indent="-457200">
              <a:buFontTx/>
              <a:buAutoNum type="alphaLcParenR"/>
              <a:defRPr/>
            </a:pPr>
            <a:r>
              <a:rPr lang="hu-HU" altLang="hu-HU" sz="2400" dirty="0" smtClean="0"/>
              <a:t>funkció szerint: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hu-HU" altLang="hu-HU" sz="2400" b="1" dirty="0"/>
              <a:t>t</a:t>
            </a:r>
            <a:r>
              <a:rPr lang="hu-HU" altLang="hu-HU" sz="2400" b="1" dirty="0" smtClean="0"/>
              <a:t>őmorféma</a:t>
            </a:r>
            <a:r>
              <a:rPr lang="hu-HU" altLang="hu-HU" sz="2400" dirty="0" smtClean="0"/>
              <a:t>: 1. egyalakú, 2. többalakú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hu-HU" altLang="hu-HU" sz="2400" b="1" dirty="0" smtClean="0"/>
              <a:t>toldalékmorféma</a:t>
            </a:r>
            <a:r>
              <a:rPr lang="hu-HU" altLang="hu-HU" sz="2400" dirty="0" smtClean="0"/>
              <a:t>: 1. képző, 2. jel, 3. rag </a:t>
            </a:r>
          </a:p>
          <a:p>
            <a:pPr marL="457200" indent="-457200">
              <a:buFontTx/>
              <a:buAutoNum type="alphaLcParenR"/>
              <a:defRPr/>
            </a:pPr>
            <a:r>
              <a:rPr lang="hu-HU" altLang="hu-HU" sz="2400" dirty="0" smtClean="0"/>
              <a:t>alaki önállóság szerint: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hu-HU" altLang="hu-HU" sz="2400" b="1" dirty="0" smtClean="0"/>
              <a:t>szabad ~</a:t>
            </a:r>
            <a:r>
              <a:rPr lang="hu-HU" altLang="hu-HU" sz="2000" dirty="0" smtClean="0"/>
              <a:t> (</a:t>
            </a:r>
            <a:r>
              <a:rPr lang="hu-HU" sz="2000" dirty="0" smtClean="0"/>
              <a:t>más </a:t>
            </a:r>
            <a:r>
              <a:rPr lang="hu-HU" sz="2000" dirty="0"/>
              <a:t>morfémáktól függetlenül </a:t>
            </a:r>
            <a:r>
              <a:rPr lang="hu-HU" sz="2000" dirty="0" smtClean="0"/>
              <a:t>előfordulhat) </a:t>
            </a:r>
            <a:endParaRPr lang="hu-HU" altLang="hu-HU" sz="2000" dirty="0" smtClean="0"/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hu-HU" altLang="hu-HU" sz="2400" b="1" dirty="0" smtClean="0"/>
              <a:t>félszabad ~</a:t>
            </a:r>
            <a:r>
              <a:rPr lang="hu-HU" altLang="hu-HU" sz="2000" dirty="0" smtClean="0"/>
              <a:t> (</a:t>
            </a:r>
            <a:r>
              <a:rPr lang="hu-HU" sz="2000" dirty="0" smtClean="0"/>
              <a:t>csak </a:t>
            </a:r>
            <a:r>
              <a:rPr lang="hu-HU" sz="2000" dirty="0"/>
              <a:t>más </a:t>
            </a:r>
            <a:r>
              <a:rPr lang="hu-HU" sz="2000" dirty="0" smtClean="0"/>
              <a:t>morfémával </a:t>
            </a:r>
            <a:r>
              <a:rPr lang="hu-HU" sz="2000" dirty="0"/>
              <a:t>együtt </a:t>
            </a:r>
            <a:r>
              <a:rPr lang="hu-HU" sz="2000" dirty="0" smtClean="0"/>
              <a:t>fordul </a:t>
            </a:r>
            <a:r>
              <a:rPr lang="hu-HU" sz="2000" dirty="0"/>
              <a:t>elő, </a:t>
            </a:r>
            <a:r>
              <a:rPr lang="hu-HU" sz="2000" dirty="0" smtClean="0"/>
              <a:t>vele </a:t>
            </a:r>
            <a:r>
              <a:rPr lang="hu-HU" sz="2000" dirty="0"/>
              <a:t>nem </a:t>
            </a:r>
            <a:r>
              <a:rPr lang="hu-HU" sz="2000" dirty="0" smtClean="0"/>
              <a:t>olvad </a:t>
            </a:r>
            <a:r>
              <a:rPr lang="hu-HU" sz="2000" dirty="0"/>
              <a:t>össze egyetlen szóvá, </a:t>
            </a:r>
            <a:r>
              <a:rPr lang="hu-HU" sz="2000" dirty="0" smtClean="0"/>
              <a:t>jelentése járulékos, pl.: névelő</a:t>
            </a:r>
            <a:r>
              <a:rPr lang="hu-HU" sz="2000" dirty="0"/>
              <a:t>, névutó, segédige, igekötő)</a:t>
            </a:r>
            <a:endParaRPr lang="hu-HU" altLang="hu-HU" sz="2000" dirty="0" smtClean="0"/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hu-HU" altLang="hu-HU" sz="2400" b="1" dirty="0" smtClean="0"/>
              <a:t>kötött ~</a:t>
            </a:r>
            <a:r>
              <a:rPr lang="hu-HU" altLang="hu-HU" sz="2000" dirty="0" smtClean="0"/>
              <a:t> (</a:t>
            </a:r>
            <a:r>
              <a:rPr lang="hu-HU" sz="2000" dirty="0" smtClean="0"/>
              <a:t>csak </a:t>
            </a:r>
            <a:r>
              <a:rPr lang="hu-HU" sz="2000" dirty="0"/>
              <a:t>más </a:t>
            </a:r>
            <a:r>
              <a:rPr lang="hu-HU" sz="2000" dirty="0" smtClean="0"/>
              <a:t>morfémához </a:t>
            </a:r>
            <a:r>
              <a:rPr lang="hu-HU" sz="2000" dirty="0"/>
              <a:t>kapcsolódva </a:t>
            </a:r>
            <a:r>
              <a:rPr lang="hu-HU" sz="2000" dirty="0" smtClean="0"/>
              <a:t>fordulhat elő, pl.: toldalékok, tőváltozatok) </a:t>
            </a:r>
            <a:endParaRPr lang="hu-HU" sz="2000" dirty="0"/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hu-HU" altLang="hu-HU" sz="2000" dirty="0" smtClean="0"/>
          </a:p>
          <a:p>
            <a:pPr marL="457200" indent="-457200">
              <a:buFontTx/>
              <a:buAutoNum type="alphaLcParenR"/>
              <a:defRPr/>
            </a:pPr>
            <a:endParaRPr lang="hu-HU" altLang="hu-HU" sz="2400" dirty="0" smtClean="0"/>
          </a:p>
          <a:p>
            <a:pPr>
              <a:defRPr/>
            </a:pPr>
            <a:endParaRPr lang="hu-H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hu-HU" sz="2800" i="1" dirty="0" smtClean="0"/>
              <a:t>1. Hány </a:t>
            </a:r>
            <a:r>
              <a:rPr lang="hu-HU" sz="2800" i="1" dirty="0"/>
              <a:t>alakú </a:t>
            </a:r>
            <a:r>
              <a:rPr lang="hu-HU" sz="2800" i="1" dirty="0" smtClean="0"/>
              <a:t>tő?</a:t>
            </a:r>
            <a:endParaRPr lang="hu-HU" sz="2800" i="1" dirty="0"/>
          </a:p>
          <a:p>
            <a:r>
              <a:rPr lang="hu-HU" sz="2800" dirty="0"/>
              <a:t>ad – vesz, jön – megy, kéz – láb, falu – város, nyugszik – pörög</a:t>
            </a:r>
          </a:p>
          <a:p>
            <a:pPr marL="0" indent="0">
              <a:buNone/>
            </a:pPr>
            <a:r>
              <a:rPr lang="hu-HU" sz="2800" i="1" dirty="0" smtClean="0"/>
              <a:t>2. Szabad, félszabad vagy kötött tő?</a:t>
            </a:r>
          </a:p>
          <a:p>
            <a:r>
              <a:rPr lang="hu-HU" sz="2800" dirty="0" smtClean="0"/>
              <a:t>Akinek </a:t>
            </a:r>
            <a:r>
              <a:rPr lang="hu-HU" sz="2800" dirty="0"/>
              <a:t>szívében arany közép tart </a:t>
            </a:r>
            <a:r>
              <a:rPr lang="hu-HU" sz="2800" dirty="0" smtClean="0"/>
              <a:t>súlyegyent…</a:t>
            </a:r>
          </a:p>
          <a:p>
            <a:pPr marL="0" indent="0">
              <a:buNone/>
            </a:pPr>
            <a:r>
              <a:rPr lang="hu-HU" sz="2800" i="1" dirty="0" smtClean="0"/>
              <a:t>3. Alkosson a képleteknek megfelelő szóalakokat!</a:t>
            </a:r>
            <a:endParaRPr lang="hu-HU" sz="2800" i="1" dirty="0"/>
          </a:p>
          <a:p>
            <a:r>
              <a:rPr lang="hu-HU" sz="2800" dirty="0" smtClean="0"/>
              <a:t>1+2+2, 1+3+3, 1+3+2, 1+4+2</a:t>
            </a:r>
          </a:p>
          <a:p>
            <a:pPr marL="0" indent="0">
              <a:buNone/>
            </a:pPr>
            <a:r>
              <a:rPr lang="hu-HU" sz="2800" i="1" dirty="0" smtClean="0"/>
              <a:t>4.</a:t>
            </a:r>
            <a:r>
              <a:rPr lang="hu-HU" sz="2800" dirty="0" smtClean="0"/>
              <a:t> </a:t>
            </a:r>
            <a:r>
              <a:rPr lang="hu-HU" sz="2800" i="1" dirty="0" err="1" smtClean="0"/>
              <a:t>Bontsa</a:t>
            </a:r>
            <a:r>
              <a:rPr lang="hu-HU" sz="2800" i="1" dirty="0" smtClean="0"/>
              <a:t> szóelemekre a felsorolt szavakat!</a:t>
            </a:r>
          </a:p>
          <a:p>
            <a:r>
              <a:rPr lang="hu-HU" sz="2800" dirty="0" smtClean="0"/>
              <a:t>hagyjuk, higgyük, hinnétek</a:t>
            </a:r>
            <a:r>
              <a:rPr lang="hu-HU" sz="2800" dirty="0"/>
              <a:t>, </a:t>
            </a:r>
            <a:r>
              <a:rPr lang="hu-HU" sz="2800" dirty="0" smtClean="0"/>
              <a:t>remélnünk, kézbesítéssel, kisebbedhetnének, többszörösét, kimondhatatlanul</a:t>
            </a:r>
            <a:r>
              <a:rPr lang="hu-HU" sz="2800" dirty="0"/>
              <a:t>, </a:t>
            </a:r>
            <a:r>
              <a:rPr lang="hu-HU" sz="2800" dirty="0" smtClean="0"/>
              <a:t>elkedvetlenítette, lelkiismeret-furdalás </a:t>
            </a:r>
            <a:endParaRPr lang="hu-HU" sz="2800" dirty="0"/>
          </a:p>
          <a:p>
            <a:endParaRPr lang="hu-HU" sz="2800" dirty="0" smtClean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7154018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/>
            <a:r>
              <a:rPr lang="hu-HU" altLang="hu-HU" sz="3200" b="1" smtClean="0">
                <a:latin typeface="Bookman Old Style" panose="02050604050505020204" pitchFamily="18" charset="0"/>
              </a:rPr>
              <a:t>1) Nyelv és beszéd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670425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hu-HU" sz="2400" b="1" dirty="0" smtClean="0"/>
              <a:t>nyelv</a:t>
            </a:r>
            <a:r>
              <a:rPr lang="hu-HU" sz="2400" dirty="0" smtClean="0"/>
              <a:t> = elemkészlet + szabályrendszer </a:t>
            </a:r>
            <a:r>
              <a:rPr lang="hu-HU" sz="2400" dirty="0" smtClean="0">
                <a:cs typeface="Times New Roman" panose="02020603050405020304" pitchFamily="18" charset="0"/>
              </a:rPr>
              <a:t>→ tudás</a:t>
            </a:r>
            <a:endParaRPr lang="hu-HU" sz="24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hu-HU" sz="2400" b="1" dirty="0" smtClean="0"/>
              <a:t>beszéd</a:t>
            </a:r>
            <a:r>
              <a:rPr lang="hu-HU" sz="2400" dirty="0" smtClean="0"/>
              <a:t> = működésben lévő nyelv </a:t>
            </a:r>
            <a:r>
              <a:rPr lang="hu-HU" sz="2400" dirty="0" smtClean="0">
                <a:cs typeface="Times New Roman" panose="02020603050405020304" pitchFamily="18" charset="0"/>
              </a:rPr>
              <a:t>→ cselekvés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2400" b="1" dirty="0" smtClean="0">
                <a:cs typeface="Times New Roman" panose="02020603050405020304" pitchFamily="18" charset="0"/>
              </a:rPr>
              <a:t>fonéma</a:t>
            </a:r>
            <a:r>
              <a:rPr lang="hu-HU" sz="2400" dirty="0" smtClean="0">
                <a:cs typeface="Times New Roman" panose="02020603050405020304" pitchFamily="18" charset="0"/>
              </a:rPr>
              <a:t> = a nyelv legkisebb eleme, amelynek nincs önálló jelentése, csak </a:t>
            </a:r>
            <a:r>
              <a:rPr lang="hu-HU" sz="2400" dirty="0" err="1" smtClean="0"/>
              <a:t>jelentésmegkülönböztető</a:t>
            </a:r>
            <a:r>
              <a:rPr lang="hu-HU" sz="2400" dirty="0" smtClean="0"/>
              <a:t> szerepe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2400" b="1" dirty="0">
                <a:cs typeface="Times New Roman" panose="02020603050405020304" pitchFamily="18" charset="0"/>
              </a:rPr>
              <a:t>b</a:t>
            </a:r>
            <a:r>
              <a:rPr lang="hu-HU" sz="2400" b="1" dirty="0" smtClean="0">
                <a:cs typeface="Times New Roman" panose="02020603050405020304" pitchFamily="18" charset="0"/>
              </a:rPr>
              <a:t>eszédhang</a:t>
            </a:r>
            <a:r>
              <a:rPr lang="hu-HU" sz="2400" dirty="0" smtClean="0">
                <a:cs typeface="Times New Roman" panose="02020603050405020304" pitchFamily="18" charset="0"/>
              </a:rPr>
              <a:t> = </a:t>
            </a:r>
            <a:r>
              <a:rPr lang="hu-HU" sz="2400" dirty="0"/>
              <a:t>a beszéd legkisebb </a:t>
            </a:r>
            <a:r>
              <a:rPr lang="hu-HU" sz="2400" dirty="0" smtClean="0"/>
              <a:t>eleme, </a:t>
            </a:r>
            <a:r>
              <a:rPr lang="hu-HU" sz="2400" dirty="0" smtClean="0">
                <a:cs typeface="Times New Roman" panose="02020603050405020304" pitchFamily="18" charset="0"/>
              </a:rPr>
              <a:t>a fonéma kiejtett formája, megvalósulása a beszédben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2400" b="1" dirty="0" smtClean="0">
                <a:cs typeface="Times New Roman" panose="02020603050405020304" pitchFamily="18" charset="0"/>
              </a:rPr>
              <a:t>betű</a:t>
            </a:r>
            <a:r>
              <a:rPr lang="hu-HU" sz="2400" dirty="0" smtClean="0">
                <a:cs typeface="Times New Roman" panose="02020603050405020304" pitchFamily="18" charset="0"/>
              </a:rPr>
              <a:t> (</a:t>
            </a:r>
            <a:r>
              <a:rPr lang="hu-HU" sz="2400" dirty="0" err="1" smtClean="0">
                <a:cs typeface="Times New Roman" panose="02020603050405020304" pitchFamily="18" charset="0"/>
              </a:rPr>
              <a:t>graféma</a:t>
            </a:r>
            <a:r>
              <a:rPr lang="hu-HU" sz="2400" dirty="0" smtClean="0">
                <a:cs typeface="Times New Roman" panose="02020603050405020304" pitchFamily="18" charset="0"/>
              </a:rPr>
              <a:t>) = az írás egysége, a fonéma írott formája </a:t>
            </a:r>
            <a:endParaRPr lang="hu-HU" sz="2400" dirty="0"/>
          </a:p>
          <a:p>
            <a:pPr marL="0" indent="0">
              <a:buFontTx/>
              <a:buNone/>
              <a:defRPr/>
            </a:pPr>
            <a:r>
              <a:rPr lang="hu-HU" sz="2400" b="1" dirty="0" smtClean="0"/>
              <a:t>	</a:t>
            </a:r>
            <a:endParaRPr lang="hu-HU" sz="2400" dirty="0" smtClean="0"/>
          </a:p>
        </p:txBody>
      </p:sp>
      <p:pic>
        <p:nvPicPr>
          <p:cNvPr id="3077" name="Picture 5" descr="Hogyan érzékeli az emberi agy a beszéd dallamának változásait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85766"/>
            <a:ext cx="3178696" cy="18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Afázia, a beszéd zavara - Napidok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683" y="4585767"/>
            <a:ext cx="3506205" cy="184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3200" b="1" dirty="0" smtClean="0">
                <a:latin typeface="Bookman Old Style" panose="02050604050505020204" pitchFamily="18" charset="0"/>
              </a:rPr>
              <a:t>2) Hangképzés</a:t>
            </a:r>
            <a:endParaRPr lang="hu-HU" altLang="hu-HU" sz="3200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hu-HU" altLang="hu-HU" sz="2400" dirty="0" smtClean="0"/>
              <a:t>hangforrás </a:t>
            </a:r>
            <a:r>
              <a:rPr lang="hu-HU" altLang="hu-HU" sz="2400" dirty="0" smtClean="0">
                <a:cs typeface="Times New Roman" panose="02020603050405020304" pitchFamily="18" charset="0"/>
              </a:rPr>
              <a:t>→ (szabályos / szabálytalan) rezgő mozgás</a:t>
            </a:r>
            <a:r>
              <a:rPr lang="hu-HU" altLang="hu-HU" sz="2400" dirty="0" smtClean="0"/>
              <a:t> </a:t>
            </a:r>
            <a:r>
              <a:rPr lang="hu-HU" altLang="hu-HU" sz="2400" dirty="0" smtClean="0">
                <a:cs typeface="Times New Roman" panose="02020603050405020304" pitchFamily="18" charset="0"/>
              </a:rPr>
              <a:t>→ (szabályos, zenei / szabálytalan szerkezetű) hang</a:t>
            </a:r>
          </a:p>
          <a:p>
            <a:pPr marL="342900" lvl="1" indent="-342900">
              <a:buFontTx/>
              <a:buChar char="•"/>
            </a:pPr>
            <a:r>
              <a:rPr lang="hu-HU" altLang="hu-HU" sz="2400" b="1" dirty="0" smtClean="0">
                <a:cs typeface="Times New Roman" panose="02020603050405020304" pitchFamily="18" charset="0"/>
              </a:rPr>
              <a:t>hangképző szervek </a:t>
            </a:r>
            <a:r>
              <a:rPr lang="hu-HU" altLang="hu-HU" sz="2400" dirty="0" smtClean="0">
                <a:cs typeface="Times New Roman" panose="02020603050405020304" pitchFamily="18" charset="0"/>
              </a:rPr>
              <a:t>(levegő rezgése)</a:t>
            </a:r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hu-HU" altLang="hu-HU" dirty="0" smtClean="0"/>
              <a:t>tüdő</a:t>
            </a:r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hu-HU" altLang="hu-HU" dirty="0" smtClean="0"/>
              <a:t>légcső</a:t>
            </a:r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hu-HU" altLang="hu-HU" dirty="0" smtClean="0"/>
              <a:t>gégefő: hangszalagok</a:t>
            </a:r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hu-HU" altLang="hu-HU" dirty="0" smtClean="0"/>
              <a:t>garatüreg</a:t>
            </a:r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hu-HU" altLang="hu-HU" dirty="0" smtClean="0"/>
              <a:t>szájüreg (és orrüreg)</a:t>
            </a:r>
          </a:p>
          <a:p>
            <a:pPr marL="1200150" lvl="3" indent="-342900">
              <a:buFont typeface="Wingdings" panose="05000000000000000000" pitchFamily="2" charset="2"/>
              <a:buChar char="Ø"/>
            </a:pPr>
            <a:r>
              <a:rPr lang="hu-HU" altLang="hu-HU" dirty="0" smtClean="0"/>
              <a:t>ajkak</a:t>
            </a:r>
          </a:p>
          <a:p>
            <a:pPr marL="1200150" lvl="3" indent="-342900">
              <a:buFont typeface="Wingdings" panose="05000000000000000000" pitchFamily="2" charset="2"/>
              <a:buChar char="Ø"/>
            </a:pPr>
            <a:r>
              <a:rPr lang="hu-HU" altLang="hu-HU" dirty="0" smtClean="0"/>
              <a:t>fogak</a:t>
            </a:r>
          </a:p>
          <a:p>
            <a:pPr marL="1200150" lvl="3" indent="-342900">
              <a:buFont typeface="Wingdings" panose="05000000000000000000" pitchFamily="2" charset="2"/>
              <a:buChar char="Ø"/>
            </a:pPr>
            <a:r>
              <a:rPr lang="hu-HU" altLang="hu-HU" dirty="0" smtClean="0"/>
              <a:t>szájpadlás (lágy + kemény)</a:t>
            </a:r>
          </a:p>
          <a:p>
            <a:pPr marL="1200150" lvl="3" indent="-342900">
              <a:buFont typeface="Wingdings" panose="05000000000000000000" pitchFamily="2" charset="2"/>
              <a:buChar char="Ø"/>
            </a:pPr>
            <a:r>
              <a:rPr lang="hu-HU" altLang="hu-HU" dirty="0" smtClean="0"/>
              <a:t>ínyvitorla</a:t>
            </a:r>
          </a:p>
          <a:p>
            <a:pPr marL="1200150" lvl="3" indent="-342900">
              <a:buFont typeface="Wingdings" panose="05000000000000000000" pitchFamily="2" charset="2"/>
              <a:buChar char="Ø"/>
            </a:pPr>
            <a:r>
              <a:rPr lang="hu-HU" altLang="hu-HU" dirty="0" smtClean="0"/>
              <a:t>nyelv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36567"/>
            <a:ext cx="4283969" cy="362143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6672"/>
            <a:ext cx="6978015" cy="589883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8" name="Lekerekített téglalap 7"/>
          <p:cNvSpPr/>
          <p:nvPr/>
        </p:nvSpPr>
        <p:spPr>
          <a:xfrm>
            <a:off x="5364088" y="476672"/>
            <a:ext cx="64807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6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6012160" y="836712"/>
            <a:ext cx="64807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5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6120172" y="1521164"/>
            <a:ext cx="1044116" cy="323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5b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4" name="Lekerekített téglalap 13"/>
          <p:cNvSpPr/>
          <p:nvPr/>
        </p:nvSpPr>
        <p:spPr>
          <a:xfrm>
            <a:off x="6444208" y="2169236"/>
            <a:ext cx="64807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5a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6228184" y="2616440"/>
            <a:ext cx="64807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4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7" name="Lekerekített téglalap 16"/>
          <p:cNvSpPr/>
          <p:nvPr/>
        </p:nvSpPr>
        <p:spPr>
          <a:xfrm>
            <a:off x="6413725" y="3545466"/>
            <a:ext cx="64807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1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1691680" y="1924728"/>
            <a:ext cx="64807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5e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0" name="Lekerekített téglalap 19"/>
          <p:cNvSpPr/>
          <p:nvPr/>
        </p:nvSpPr>
        <p:spPr>
          <a:xfrm>
            <a:off x="1146633" y="2457268"/>
            <a:ext cx="64807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5f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1" name="Lekerekített téglalap 20"/>
          <p:cNvSpPr/>
          <p:nvPr/>
        </p:nvSpPr>
        <p:spPr>
          <a:xfrm>
            <a:off x="1907703" y="2721418"/>
            <a:ext cx="579015" cy="2478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5d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3" name="Lekerekített téglalap 22"/>
          <p:cNvSpPr/>
          <p:nvPr/>
        </p:nvSpPr>
        <p:spPr>
          <a:xfrm>
            <a:off x="1583667" y="3357744"/>
            <a:ext cx="64807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3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4" name="Lekerekített téglalap 23"/>
          <p:cNvSpPr/>
          <p:nvPr/>
        </p:nvSpPr>
        <p:spPr>
          <a:xfrm>
            <a:off x="1475656" y="3749562"/>
            <a:ext cx="64807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2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5" name="Lekerekített téglalap 24"/>
          <p:cNvSpPr/>
          <p:nvPr/>
        </p:nvSpPr>
        <p:spPr>
          <a:xfrm>
            <a:off x="1943708" y="628014"/>
            <a:ext cx="1332148" cy="2727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5c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282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3200" b="1" smtClean="0">
                <a:latin typeface="Bookman Old Style" panose="02050604050505020204" pitchFamily="18" charset="0"/>
              </a:rPr>
              <a:t>3) A magánhangzók</a:t>
            </a:r>
            <a:r>
              <a:rPr lang="hu-HU" altLang="hu-HU" sz="3200" smtClean="0">
                <a:latin typeface="Bookman Old Style" panose="02050604050505020204" pitchFamily="18" charset="0"/>
              </a:rPr>
              <a:t> (vokális)</a:t>
            </a:r>
            <a:endParaRPr lang="hu-HU" altLang="hu-HU" sz="3200" b="1" smtClean="0">
              <a:latin typeface="Bookman Old Style" panose="02050604050505020204" pitchFamily="18" charset="0"/>
            </a:endParaRPr>
          </a:p>
        </p:txBody>
      </p:sp>
      <p:sp>
        <p:nvSpPr>
          <p:cNvPr id="512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z="2400" smtClean="0"/>
              <a:t>a hangszalagokat megrezegtető levegő akadály nélkül távozik a szájüregből → tiszta zenei hang, zönge</a:t>
            </a:r>
          </a:p>
          <a:p>
            <a:r>
              <a:rPr lang="hu-HU" altLang="hu-HU" sz="2400" smtClean="0"/>
              <a:t>szótagalkotó erejük van a szavakban</a:t>
            </a:r>
          </a:p>
          <a:p>
            <a:r>
              <a:rPr lang="hu-HU" altLang="hu-HU" sz="2400" smtClean="0"/>
              <a:t>a magyar nyelvben 14 van</a:t>
            </a:r>
          </a:p>
          <a:p>
            <a:pPr>
              <a:buFontTx/>
              <a:buNone/>
            </a:pPr>
            <a:r>
              <a:rPr lang="hu-HU" altLang="hu-HU" sz="2400" u="sng" smtClean="0"/>
              <a:t>Csoportosításuk</a:t>
            </a:r>
            <a:r>
              <a:rPr lang="hu-HU" altLang="hu-HU" sz="2400" smtClean="0"/>
              <a:t>:</a:t>
            </a:r>
          </a:p>
          <a:p>
            <a:pPr>
              <a:buFontTx/>
              <a:buAutoNum type="alphaLcParenR"/>
            </a:pPr>
            <a:r>
              <a:rPr lang="hu-HU" altLang="hu-HU" sz="2400" smtClean="0"/>
              <a:t>nyelv vízszintes mozgása alapján: elöl képzett (magas), hátul képzett (mély)</a:t>
            </a:r>
          </a:p>
          <a:p>
            <a:pPr>
              <a:buFontTx/>
              <a:buAutoNum type="alphaLcParenR"/>
            </a:pPr>
            <a:r>
              <a:rPr lang="hu-HU" altLang="hu-HU" sz="2400" smtClean="0"/>
              <a:t>nyelv függőleges mozgása alapján: legalsó, alsó, középső, felső nyelvállású</a:t>
            </a:r>
          </a:p>
          <a:p>
            <a:pPr>
              <a:buFontTx/>
              <a:buAutoNum type="alphaLcParenR"/>
            </a:pPr>
            <a:r>
              <a:rPr lang="hu-HU" altLang="hu-HU" sz="2400" smtClean="0"/>
              <a:t>ajakműködés szerint: ajakkerekítéses, ajakréses</a:t>
            </a:r>
          </a:p>
          <a:p>
            <a:pPr>
              <a:buFontTx/>
              <a:buAutoNum type="alphaLcParenR"/>
            </a:pPr>
            <a:r>
              <a:rPr lang="hu-HU" altLang="hu-HU" sz="2400" smtClean="0"/>
              <a:t>kiejtés időtartama szerint: rövid, hosszú</a:t>
            </a:r>
          </a:p>
          <a:p>
            <a:endParaRPr lang="hu-HU" altLang="hu-HU" sz="2800" smtClean="0"/>
          </a:p>
          <a:p>
            <a:endParaRPr lang="hu-HU" altLang="hu-H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23528" y="5157192"/>
            <a:ext cx="5059680" cy="1143000"/>
          </a:xfrm>
        </p:spPr>
        <p:txBody>
          <a:bodyPr/>
          <a:lstStyle/>
          <a:p>
            <a:r>
              <a:rPr lang="hu-HU" sz="2800" b="1" i="1" dirty="0" smtClean="0">
                <a:latin typeface="Bookman Old Style" panose="02050604050505020204" pitchFamily="18" charset="0"/>
              </a:rPr>
              <a:t>A magánhangzók rendszere</a:t>
            </a:r>
            <a:endParaRPr lang="hu-HU" sz="2800" b="1" i="1" dirty="0">
              <a:latin typeface="Bookman Old Style" panose="02050604050505020204" pitchFamily="18" charset="0"/>
            </a:endParaRPr>
          </a:p>
        </p:txBody>
      </p:sp>
      <p:pic>
        <p:nvPicPr>
          <p:cNvPr id="5" name="Picture 6" descr="Képtalálat a következőre: „magánhangzók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5059680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Picture 2" descr="https://assets.sutori.com/user-uploads/image/7d611727-1e39-4171-9dda-f3ca005d56fd/103o_maganhangzok_jellemz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2856"/>
            <a:ext cx="411200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u-HU" sz="2400" u="sng" dirty="0" smtClean="0"/>
              <a:t>Magánhangzótörvények</a:t>
            </a:r>
          </a:p>
          <a:p>
            <a:pPr>
              <a:defRPr/>
            </a:pPr>
            <a:r>
              <a:rPr lang="hu-HU" sz="2400" b="1" dirty="0" smtClean="0"/>
              <a:t>illeszkedés </a:t>
            </a:r>
            <a:r>
              <a:rPr lang="hu-HU" sz="2400" dirty="0" smtClean="0"/>
              <a:t>(többalakú toldalékok esetén)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hu-HU" sz="2400" dirty="0" smtClean="0"/>
              <a:t> magánhangzó-harmónia</a:t>
            </a:r>
          </a:p>
          <a:p>
            <a:pPr marL="0" indent="0">
              <a:buNone/>
              <a:defRPr/>
            </a:pPr>
            <a:r>
              <a:rPr lang="hu-HU" sz="2400" dirty="0" smtClean="0"/>
              <a:t>a</a:t>
            </a:r>
            <a:r>
              <a:rPr lang="hu-HU" sz="2400" dirty="0"/>
              <a:t>) elölségi harmónia: hangrend szerint</a:t>
            </a:r>
          </a:p>
          <a:p>
            <a:pPr lvl="1">
              <a:defRPr/>
            </a:pPr>
            <a:r>
              <a:rPr lang="hu-HU" sz="2000" dirty="0" smtClean="0"/>
              <a:t>magas hangrendű szótő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hu-HU" sz="2000" dirty="0" smtClean="0"/>
              <a:t> magas hangrendű toldalék (</a:t>
            </a:r>
            <a:r>
              <a:rPr lang="hu-HU" sz="2000" i="1" dirty="0" smtClean="0"/>
              <a:t>kézzel</a:t>
            </a:r>
            <a:r>
              <a:rPr lang="hu-HU" sz="2000" dirty="0" smtClean="0"/>
              <a:t>)</a:t>
            </a:r>
          </a:p>
          <a:p>
            <a:pPr lvl="1">
              <a:defRPr/>
            </a:pPr>
            <a:r>
              <a:rPr lang="hu-HU" sz="2000" dirty="0" smtClean="0"/>
              <a:t>mély hangrendű szótő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hu-HU" sz="2000" dirty="0" smtClean="0"/>
              <a:t> mély hangrendű toldalék (</a:t>
            </a:r>
            <a:r>
              <a:rPr lang="hu-HU" sz="2000" i="1" dirty="0" smtClean="0"/>
              <a:t>lábbal</a:t>
            </a:r>
            <a:r>
              <a:rPr lang="hu-HU" sz="2000" dirty="0" smtClean="0"/>
              <a:t>)</a:t>
            </a:r>
          </a:p>
          <a:p>
            <a:pPr lvl="1">
              <a:defRPr/>
            </a:pPr>
            <a:r>
              <a:rPr lang="hu-HU" sz="2000" dirty="0" smtClean="0"/>
              <a:t>vegyes hangrendű szótő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hu-HU" sz="2000" dirty="0" smtClean="0"/>
              <a:t> többnyire mély hangrendű toldalék (rendszerint az utolsó magánhangzóhoz igazodik) (</a:t>
            </a:r>
            <a:r>
              <a:rPr lang="hu-HU" sz="2000" i="1" dirty="0" smtClean="0"/>
              <a:t>tiltakoznak</a:t>
            </a:r>
            <a:r>
              <a:rPr lang="hu-HU" sz="2000" dirty="0" smtClean="0"/>
              <a:t>)</a:t>
            </a:r>
          </a:p>
          <a:p>
            <a:pPr marL="0" indent="0">
              <a:buNone/>
              <a:defRPr/>
            </a:pPr>
            <a:r>
              <a:rPr lang="hu-HU" sz="2400" dirty="0" smtClean="0"/>
              <a:t>b) kerekségi harmónia: ajakműködés szerint</a:t>
            </a:r>
          </a:p>
          <a:p>
            <a:pPr lvl="1">
              <a:defRPr/>
            </a:pPr>
            <a:r>
              <a:rPr lang="hu-HU" sz="2000" dirty="0" smtClean="0"/>
              <a:t>ajakkerekítéses </a:t>
            </a:r>
            <a:r>
              <a:rPr lang="hu-HU" sz="2000" dirty="0" err="1" smtClean="0"/>
              <a:t>mgh</a:t>
            </a:r>
            <a:r>
              <a:rPr lang="hu-HU" sz="2000" dirty="0" smtClean="0"/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hu-HU" sz="2000" dirty="0"/>
              <a:t> </a:t>
            </a:r>
            <a:r>
              <a:rPr lang="hu-HU" sz="2000" dirty="0" smtClean="0"/>
              <a:t>ajakkerekítéses </a:t>
            </a:r>
            <a:r>
              <a:rPr lang="hu-HU" sz="2000" dirty="0"/>
              <a:t>toldalék </a:t>
            </a:r>
            <a:r>
              <a:rPr lang="hu-HU" sz="2000" dirty="0" smtClean="0"/>
              <a:t>(</a:t>
            </a:r>
            <a:r>
              <a:rPr lang="hu-HU" sz="2000" i="1" dirty="0" smtClean="0"/>
              <a:t>jöttök</a:t>
            </a:r>
            <a:r>
              <a:rPr lang="hu-HU" sz="2000" dirty="0" smtClean="0"/>
              <a:t>)</a:t>
            </a:r>
          </a:p>
          <a:p>
            <a:pPr lvl="1">
              <a:defRPr/>
            </a:pPr>
            <a:r>
              <a:rPr lang="hu-HU" sz="2000" dirty="0" smtClean="0"/>
              <a:t>ajakréses </a:t>
            </a:r>
            <a:r>
              <a:rPr lang="hu-HU" sz="2000" dirty="0" err="1" smtClean="0"/>
              <a:t>mgh</a:t>
            </a:r>
            <a:r>
              <a:rPr lang="hu-HU" sz="2000" dirty="0" smtClean="0"/>
              <a:t> </a:t>
            </a:r>
            <a:r>
              <a:rPr lang="hu-HU" sz="2000" dirty="0" smtClean="0">
                <a:cs typeface="Times New Roman" panose="02020603050405020304" pitchFamily="18" charset="0"/>
              </a:rPr>
              <a:t>→ ajakréses toldalék (</a:t>
            </a:r>
            <a:r>
              <a:rPr lang="hu-HU" sz="2000" i="1" dirty="0" smtClean="0">
                <a:cs typeface="Times New Roman" panose="02020603050405020304" pitchFamily="18" charset="0"/>
              </a:rPr>
              <a:t>mentek</a:t>
            </a:r>
            <a:r>
              <a:rPr lang="hu-HU" sz="2000" dirty="0" smtClean="0">
                <a:cs typeface="Times New Roman" panose="02020603050405020304" pitchFamily="18" charset="0"/>
              </a:rPr>
              <a:t>)</a:t>
            </a:r>
            <a:r>
              <a:rPr lang="hu-HU" sz="2000" dirty="0" smtClean="0"/>
              <a:t>  </a:t>
            </a:r>
          </a:p>
          <a:p>
            <a:pPr>
              <a:defRPr/>
            </a:pPr>
            <a:endParaRPr lang="hu-HU" sz="2400" dirty="0" smtClean="0"/>
          </a:p>
          <a:p>
            <a:pPr>
              <a:defRPr/>
            </a:pPr>
            <a:r>
              <a:rPr lang="hu-HU" sz="2400" b="1" dirty="0" smtClean="0"/>
              <a:t>hiátustöltés</a:t>
            </a:r>
          </a:p>
          <a:p>
            <a:pPr lvl="1">
              <a:defRPr/>
            </a:pPr>
            <a:r>
              <a:rPr lang="hu-HU" sz="2000" dirty="0" smtClean="0"/>
              <a:t>két </a:t>
            </a:r>
            <a:r>
              <a:rPr lang="hu-HU" sz="2000" dirty="0" err="1" smtClean="0"/>
              <a:t>mgh</a:t>
            </a:r>
            <a:r>
              <a:rPr lang="hu-HU" sz="2000" dirty="0" smtClean="0"/>
              <a:t> közti „hiány” kitöltése </a:t>
            </a:r>
            <a:r>
              <a:rPr lang="hu-HU" sz="2000" i="1" dirty="0" smtClean="0"/>
              <a:t>j</a:t>
            </a:r>
            <a:r>
              <a:rPr lang="hu-HU" sz="2000" dirty="0" smtClean="0"/>
              <a:t> hanggal (</a:t>
            </a:r>
            <a:r>
              <a:rPr lang="hu-HU" sz="2000" i="1" dirty="0" smtClean="0"/>
              <a:t>szia!</a:t>
            </a:r>
            <a:r>
              <a:rPr lang="hu-HU" sz="2000" dirty="0" smtClean="0"/>
              <a:t>)</a:t>
            </a:r>
          </a:p>
          <a:p>
            <a:pPr>
              <a:defRPr/>
            </a:pPr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2800" b="1" dirty="0" smtClean="0">
                <a:latin typeface="Bookman Old Style" panose="02050604050505020204" pitchFamily="18" charset="0"/>
              </a:rPr>
              <a:t>Hangrend 1.</a:t>
            </a:r>
            <a:endParaRPr lang="hu-HU" sz="2800" b="1" dirty="0">
              <a:latin typeface="Bookman Old Style" panose="02050604050505020204" pitchFamily="18" charset="0"/>
            </a:endParaRPr>
          </a:p>
        </p:txBody>
      </p:sp>
      <p:pic>
        <p:nvPicPr>
          <p:cNvPr id="4" name="Tartalom helye 3" descr="https://assets.sutori.com/user-uploads/image/82397f93-8d8c-4117-a465-557c02fb84c0/5253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9362"/>
            <a:ext cx="8229600" cy="3547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31535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   </a:t>
            </a:r>
            <a:endParaRPr lang="hu-HU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hu-HU" sz="2800" b="1" dirty="0" smtClean="0">
                <a:latin typeface="Bookman Old Style" panose="02050604050505020204" pitchFamily="18" charset="0"/>
              </a:rPr>
              <a:t>Hangrend 2.</a:t>
            </a:r>
            <a:endParaRPr lang="hu-HU" sz="2800" b="1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91438"/>
              </p:ext>
            </p:extLst>
          </p:nvPr>
        </p:nvGraphicFramePr>
        <p:xfrm>
          <a:off x="457200" y="1417638"/>
          <a:ext cx="8229600" cy="4626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77958297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95419148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79927554"/>
                    </a:ext>
                  </a:extLst>
                </a:gridCol>
              </a:tblGrid>
              <a:tr h="194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chemeClr val="tx1"/>
                          </a:solidFill>
                          <a:effectLst/>
                        </a:rPr>
                        <a:t>Magas</a:t>
                      </a:r>
                      <a:endParaRPr lang="hu-H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chemeClr val="tx1"/>
                          </a:solidFill>
                          <a:effectLst/>
                        </a:rPr>
                        <a:t>Mély</a:t>
                      </a:r>
                      <a:endParaRPr lang="hu-H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chemeClr val="tx1"/>
                          </a:solidFill>
                          <a:effectLst/>
                        </a:rPr>
                        <a:t>Vegyes</a:t>
                      </a:r>
                      <a:endParaRPr lang="hu-H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19577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tanár</a:t>
                      </a: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62555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0" smtClean="0">
                          <a:solidFill>
                            <a:schemeClr val="tx1"/>
                          </a:solidFill>
                          <a:effectLst/>
                        </a:rPr>
                        <a:t>nebuló</a:t>
                      </a: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072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tx1"/>
                          </a:solidFill>
                          <a:effectLst/>
                        </a:rPr>
                        <a:t>dolgozat</a:t>
                      </a: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98398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tx1"/>
                          </a:solidFill>
                          <a:effectLst/>
                        </a:rPr>
                        <a:t>szekunda</a:t>
                      </a: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73330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0" dirty="0" smtClean="0">
                          <a:solidFill>
                            <a:schemeClr val="tx1"/>
                          </a:solidFill>
                          <a:effectLst/>
                        </a:rPr>
                        <a:t>étel</a:t>
                      </a: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8622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tx1"/>
                          </a:solidFill>
                          <a:effectLst/>
                        </a:rPr>
                        <a:t>argó</a:t>
                      </a: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1860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0" smtClean="0">
                          <a:solidFill>
                            <a:schemeClr val="tx1"/>
                          </a:solidFill>
                          <a:effectLst/>
                        </a:rPr>
                        <a:t>színmű</a:t>
                      </a: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8942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király</a:t>
                      </a: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938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tx1"/>
                          </a:solidFill>
                          <a:effectLst/>
                        </a:rPr>
                        <a:t>Isten</a:t>
                      </a: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98506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 smtClean="0">
                          <a:solidFill>
                            <a:schemeClr val="tx1"/>
                          </a:solidFill>
                          <a:effectLst/>
                        </a:rPr>
                        <a:t>Sátán</a:t>
                      </a: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0267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5055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2577</TotalTime>
  <Words>830</Words>
  <Application>Microsoft Office PowerPoint</Application>
  <PresentationFormat>Diavetítés a képernyőre (4:3 oldalarány)</PresentationFormat>
  <Paragraphs>176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5" baseType="lpstr">
      <vt:lpstr>Arial</vt:lpstr>
      <vt:lpstr>Bookman Old Style</vt:lpstr>
      <vt:lpstr>Calibri</vt:lpstr>
      <vt:lpstr>Times New Roman</vt:lpstr>
      <vt:lpstr>Wingdings</vt:lpstr>
      <vt:lpstr>Alapértelmezett terv</vt:lpstr>
      <vt:lpstr>  Hangtan (Fonetika)  </vt:lpstr>
      <vt:lpstr>1) Nyelv és beszéd</vt:lpstr>
      <vt:lpstr>2) Hangképzés</vt:lpstr>
      <vt:lpstr>PowerPoint-bemutató</vt:lpstr>
      <vt:lpstr>3) A magánhangzók (vokális)</vt:lpstr>
      <vt:lpstr>A magánhangzók rendszere</vt:lpstr>
      <vt:lpstr>PowerPoint-bemutató</vt:lpstr>
      <vt:lpstr>Hangrend 1.</vt:lpstr>
      <vt:lpstr>Hangrend 2.</vt:lpstr>
      <vt:lpstr>PowerPoint-bemutató</vt:lpstr>
      <vt:lpstr>3) A mássalhangzók (konszonáns)</vt:lpstr>
      <vt:lpstr>A mássalhangzók rendszere</vt:lpstr>
      <vt:lpstr>Cserélje ki a szavak mássalhangzóit zöngésség szerinti párjukra! </vt:lpstr>
      <vt:lpstr>PowerPoint-bemutató</vt:lpstr>
      <vt:lpstr>Jelölje a zöngésség szerinti, illetve képzés helye szerinti részleges hasonulást a szópárokban!</vt:lpstr>
      <vt:lpstr>Jelölje az írásban jelölt, illetve jelöletlen teljes hasonulást a szópárokban!</vt:lpstr>
      <vt:lpstr>  Alaktan (Morfológia)  </vt:lpstr>
      <vt:lpstr>Szóelemek</vt:lpstr>
      <vt:lpstr>PowerPoint-bemutató</vt:lpstr>
    </vt:vector>
  </TitlesOfParts>
  <Company>Bástya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 nyelvi stíluseszközök</dc:title>
  <dc:creator>Barteky</dc:creator>
  <cp:lastModifiedBy>Bartek Dániel</cp:lastModifiedBy>
  <cp:revision>202</cp:revision>
  <dcterms:created xsi:type="dcterms:W3CDTF">2013-10-09T19:13:33Z</dcterms:created>
  <dcterms:modified xsi:type="dcterms:W3CDTF">2023-12-13T20:04:51Z</dcterms:modified>
</cp:coreProperties>
</file>