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64119-EC7F-426D-A744-D9763D3D1BDD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096189747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52D61-38E7-4BF6-867D-133053C584A6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222822685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EF0F4-AC5B-4F20-A12E-0B3D0C9B27EB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67959146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3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42C63-02E0-4B16-AF36-AB6E47789E80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5591024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070EE-D04C-4539-9723-EB88A86BC236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04195920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821C4-B5D3-472D-82CD-73DCA52D3EDF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22990172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9B771-AD2A-4AED-8729-AA39417D86F6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701333134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7707E-7BF2-4590-B0A3-EF8B7F4BED01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613828467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327A2-B29B-40DA-A9CA-4A5E1E5FD28B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89174977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D686E-236A-44F8-9218-38A3A2B0EABA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466789612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D2115-F132-4570-ABC1-71CA64EC4411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75229469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859FC-3CAB-46DE-B9C8-1EA56E56AA54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963685576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1028" name="Rectangle 4">
            <a:extLst/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>
            <a:extLst/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>
            <a:extLst/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FE3431DA-6F32-42C1-AE38-A263B2816F8B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>
                <a:latin typeface="Bookman Old Style" panose="02050604050505020204" pitchFamily="18" charset="0"/>
              </a:rPr>
              <a:t>Pragmatika</a:t>
            </a:r>
            <a:endParaRPr lang="hu-HU" b="1" dirty="0">
              <a:latin typeface="Bookman Old Style" panose="02050604050505020204" pitchFamily="18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374292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 dirty="0" smtClean="0">
                <a:latin typeface="Bookman Old Style" panose="02050604050505020204" pitchFamily="18" charset="0"/>
              </a:rPr>
              <a:t>1) Beszédaktus-elmélet (Austin)</a:t>
            </a:r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hu-HU" sz="2800" dirty="0">
                <a:cs typeface="Times New Roman" panose="02020603050405020304" pitchFamily="18" charset="0"/>
              </a:rPr>
              <a:t>megnyilatkozás = a beszéd elemi egysége</a:t>
            </a:r>
          </a:p>
          <a:p>
            <a:pPr>
              <a:defRPr/>
            </a:pPr>
            <a:r>
              <a:rPr lang="hu-HU" sz="2800" dirty="0" err="1">
                <a:cs typeface="Times New Roman" panose="02020603050405020304" pitchFamily="18" charset="0"/>
              </a:rPr>
              <a:t>lokúció</a:t>
            </a:r>
            <a:r>
              <a:rPr lang="hu-HU" sz="2800" dirty="0">
                <a:cs typeface="Times New Roman" panose="02020603050405020304" pitchFamily="18" charset="0"/>
              </a:rPr>
              <a:t>, </a:t>
            </a:r>
            <a:r>
              <a:rPr lang="hu-HU" sz="2800" dirty="0" err="1">
                <a:cs typeface="Times New Roman" panose="02020603050405020304" pitchFamily="18" charset="0"/>
              </a:rPr>
              <a:t>illokúció</a:t>
            </a:r>
            <a:r>
              <a:rPr lang="hu-HU" sz="2800" dirty="0">
                <a:cs typeface="Times New Roman" panose="02020603050405020304" pitchFamily="18" charset="0"/>
              </a:rPr>
              <a:t>, </a:t>
            </a:r>
            <a:r>
              <a:rPr lang="hu-HU" sz="2800" dirty="0" err="1">
                <a:cs typeface="Times New Roman" panose="02020603050405020304" pitchFamily="18" charset="0"/>
              </a:rPr>
              <a:t>perlokúció</a:t>
            </a:r>
            <a:endParaRPr lang="hu-HU" sz="2800" dirty="0">
              <a:cs typeface="Times New Roman" panose="02020603050405020304" pitchFamily="18" charset="0"/>
            </a:endParaRPr>
          </a:p>
          <a:p>
            <a:pPr lvl="1">
              <a:defRPr/>
            </a:pPr>
            <a:r>
              <a:rPr lang="hu-HU" sz="2400" dirty="0" err="1">
                <a:cs typeface="Times New Roman" panose="02020603050405020304" pitchFamily="18" charset="0"/>
              </a:rPr>
              <a:t>lokúció</a:t>
            </a:r>
            <a:r>
              <a:rPr lang="hu-HU" sz="2400" dirty="0">
                <a:cs typeface="Times New Roman" panose="02020603050405020304" pitchFamily="18" charset="0"/>
              </a:rPr>
              <a:t> = megnyilatkozás megformálása</a:t>
            </a:r>
          </a:p>
          <a:p>
            <a:pPr lvl="1">
              <a:defRPr/>
            </a:pPr>
            <a:r>
              <a:rPr lang="hu-HU" sz="2400" dirty="0" err="1">
                <a:cs typeface="Times New Roman" panose="02020603050405020304" pitchFamily="18" charset="0"/>
              </a:rPr>
              <a:t>illokúció</a:t>
            </a:r>
            <a:r>
              <a:rPr lang="hu-HU" sz="2400" dirty="0">
                <a:cs typeface="Times New Roman" panose="02020603050405020304" pitchFamily="18" charset="0"/>
              </a:rPr>
              <a:t> = megnyilatkozás szándéka</a:t>
            </a:r>
          </a:p>
          <a:p>
            <a:pPr lvl="1">
              <a:defRPr/>
            </a:pPr>
            <a:r>
              <a:rPr lang="hu-HU" sz="2400" dirty="0" err="1">
                <a:cs typeface="Times New Roman" panose="02020603050405020304" pitchFamily="18" charset="0"/>
              </a:rPr>
              <a:t>perlokúció</a:t>
            </a:r>
            <a:r>
              <a:rPr lang="hu-HU" sz="2400" dirty="0">
                <a:cs typeface="Times New Roman" panose="02020603050405020304" pitchFamily="18" charset="0"/>
              </a:rPr>
              <a:t> = megnyilatkozás hatása, következménye</a:t>
            </a:r>
          </a:p>
          <a:p>
            <a:pPr>
              <a:defRPr/>
            </a:pPr>
            <a:r>
              <a:rPr lang="hu-HU" sz="2800" dirty="0" err="1">
                <a:cs typeface="Times New Roman" panose="02020603050405020304" pitchFamily="18" charset="0"/>
              </a:rPr>
              <a:t>konstatív</a:t>
            </a:r>
            <a:r>
              <a:rPr lang="hu-HU" sz="2800" dirty="0">
                <a:cs typeface="Times New Roman" panose="02020603050405020304" pitchFamily="18" charset="0"/>
              </a:rPr>
              <a:t> és performatív megnyilatkozások</a:t>
            </a:r>
          </a:p>
          <a:p>
            <a:pPr lvl="1">
              <a:defRPr/>
            </a:pPr>
            <a:r>
              <a:rPr lang="hu-HU" sz="2400" dirty="0" err="1"/>
              <a:t>konstatív</a:t>
            </a:r>
            <a:r>
              <a:rPr lang="hu-HU" sz="2400" dirty="0"/>
              <a:t>: nem idéz elő változást; igazságértéke van</a:t>
            </a:r>
          </a:p>
          <a:p>
            <a:pPr lvl="1">
              <a:defRPr/>
            </a:pPr>
            <a:r>
              <a:rPr lang="hu-HU" sz="2400" dirty="0"/>
              <a:t>performatív: változást idéz elő, nincs </a:t>
            </a:r>
            <a:r>
              <a:rPr lang="hu-HU" sz="2400" dirty="0" smtClean="0"/>
              <a:t>igazságértéke, hanem sikerült / nem sikerült</a:t>
            </a:r>
            <a:endParaRPr lang="hu-HU" sz="2400" dirty="0"/>
          </a:p>
          <a:p>
            <a:pPr>
              <a:defRPr/>
            </a:pPr>
            <a:r>
              <a:rPr lang="hu-HU" sz="2800" dirty="0"/>
              <a:t>nyelvhasználat = </a:t>
            </a:r>
            <a:r>
              <a:rPr lang="hu-HU" sz="2800" dirty="0" smtClean="0"/>
              <a:t>cselekvés</a:t>
            </a:r>
          </a:p>
          <a:p>
            <a:pPr>
              <a:defRPr/>
            </a:pPr>
            <a:endParaRPr lang="hu-HU" sz="2800" dirty="0">
              <a:cs typeface="Times New Roman" panose="02020603050405020304" pitchFamily="18" charset="0"/>
            </a:endParaRPr>
          </a:p>
          <a:p>
            <a:pPr>
              <a:defRPr/>
            </a:pPr>
            <a:endParaRPr lang="hu-HU" sz="2800" dirty="0">
              <a:cs typeface="Times New Roman" panose="02020603050405020304" pitchFamily="18" charset="0"/>
            </a:endParaRPr>
          </a:p>
          <a:p>
            <a:pPr marL="457200" lvl="1" indent="0">
              <a:buFontTx/>
              <a:buNone/>
              <a:defRPr/>
            </a:pPr>
            <a:endParaRPr lang="hu-HU" sz="2400" dirty="0"/>
          </a:p>
          <a:p>
            <a:pPr lvl="1">
              <a:defRPr/>
            </a:pPr>
            <a:endParaRPr lang="hu-HU" sz="2400" dirty="0"/>
          </a:p>
          <a:p>
            <a:pPr>
              <a:defRPr/>
            </a:pPr>
            <a:endParaRPr lang="hu-H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artalom helye 2"/>
          <p:cNvSpPr>
            <a:spLocks noGrp="1" noChangeArrowheads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hu-HU" altLang="hu-HU" sz="2800" dirty="0" smtClean="0"/>
              <a:t>érvényességi feltételek:</a:t>
            </a:r>
          </a:p>
          <a:p>
            <a:pPr lvl="1"/>
            <a:r>
              <a:rPr lang="hu-HU" altLang="hu-HU" sz="2400" dirty="0" smtClean="0"/>
              <a:t>konvencionális eljárás + személyek, körülmények </a:t>
            </a:r>
            <a:r>
              <a:rPr lang="hu-HU" altLang="hu-HU" sz="2400" dirty="0" err="1" smtClean="0"/>
              <a:t>alkalmassága</a:t>
            </a:r>
            <a:r>
              <a:rPr lang="hu-HU" altLang="hu-HU" sz="2400" dirty="0" smtClean="0"/>
              <a:t>, szükséges felhatalmazás                 (pl.: lovaggá ütés)</a:t>
            </a:r>
          </a:p>
          <a:p>
            <a:pPr lvl="1"/>
            <a:r>
              <a:rPr lang="hu-HU" altLang="hu-HU" sz="2400" dirty="0" smtClean="0"/>
              <a:t>helyes, maradéktalan végrehajtás (pl.: keresztelés)</a:t>
            </a:r>
          </a:p>
          <a:p>
            <a:pPr lvl="1"/>
            <a:r>
              <a:rPr lang="hu-HU" altLang="hu-HU" sz="2400" dirty="0" smtClean="0"/>
              <a:t>érzés / gondolat / szándék őszintesége és annak megfelelő viselkedés</a:t>
            </a:r>
          </a:p>
          <a:p>
            <a:endParaRPr lang="hu-HU" altLang="hu-HU" sz="2400" dirty="0" smtClean="0"/>
          </a:p>
          <a:p>
            <a:r>
              <a:rPr lang="hu-HU" altLang="hu-HU" sz="2800" dirty="0" smtClean="0"/>
              <a:t>a beszédaktusok osztályozása (Austin):</a:t>
            </a:r>
          </a:p>
          <a:p>
            <a:pPr lvl="1"/>
            <a:r>
              <a:rPr lang="hu-HU" altLang="hu-HU" sz="2400" dirty="0" smtClean="0"/>
              <a:t>ítélkező (pl.: bíróság)</a:t>
            </a:r>
          </a:p>
          <a:p>
            <a:pPr lvl="1"/>
            <a:r>
              <a:rPr lang="hu-HU" altLang="hu-HU" sz="2400" dirty="0" smtClean="0"/>
              <a:t>végrehajtó (pl.: kinevezés)</a:t>
            </a:r>
          </a:p>
          <a:p>
            <a:pPr lvl="1"/>
            <a:r>
              <a:rPr lang="hu-HU" altLang="hu-HU" sz="2400" dirty="0" smtClean="0"/>
              <a:t>elkötelező (pl.: jótállás)</a:t>
            </a:r>
          </a:p>
          <a:p>
            <a:pPr lvl="1"/>
            <a:r>
              <a:rPr lang="hu-HU" altLang="hu-HU" sz="2400" dirty="0" smtClean="0"/>
              <a:t>viselkedő (pl.: bocsánatkérés)</a:t>
            </a:r>
          </a:p>
          <a:p>
            <a:pPr lvl="1"/>
            <a:r>
              <a:rPr lang="hu-HU" altLang="hu-HU" sz="2400" dirty="0" smtClean="0"/>
              <a:t>bemutató (pl.: társalgás lezárása)</a:t>
            </a:r>
          </a:p>
          <a:p>
            <a:endParaRPr lang="hu-HU" altLang="hu-HU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artalom helye 2"/>
          <p:cNvSpPr>
            <a:spLocks noGrp="1" noChangeArrowheads="1"/>
          </p:cNvSpPr>
          <p:nvPr>
            <p:ph idx="1"/>
          </p:nvPr>
        </p:nvSpPr>
        <p:spPr>
          <a:xfrm>
            <a:off x="457200" y="692150"/>
            <a:ext cx="8291264" cy="5434013"/>
          </a:xfrm>
        </p:spPr>
        <p:txBody>
          <a:bodyPr/>
          <a:lstStyle/>
          <a:p>
            <a:r>
              <a:rPr lang="hu-HU" altLang="hu-HU" sz="2800" dirty="0" smtClean="0"/>
              <a:t>a beszédaktusok osztályozása (</a:t>
            </a:r>
            <a:r>
              <a:rPr lang="hu-HU" altLang="hu-HU" sz="2800" dirty="0" err="1" smtClean="0"/>
              <a:t>Searle</a:t>
            </a:r>
            <a:r>
              <a:rPr lang="hu-HU" altLang="hu-HU" sz="2800" dirty="0" smtClean="0"/>
              <a:t>):</a:t>
            </a:r>
          </a:p>
          <a:p>
            <a:pPr lvl="1"/>
            <a:r>
              <a:rPr lang="hu-HU" altLang="hu-HU" sz="2400" dirty="0" err="1" smtClean="0"/>
              <a:t>asszertívum</a:t>
            </a:r>
            <a:r>
              <a:rPr lang="hu-HU" altLang="hu-HU" sz="2400" dirty="0" smtClean="0"/>
              <a:t>: tényállás  (pl.: kijelentés)</a:t>
            </a:r>
          </a:p>
          <a:p>
            <a:pPr lvl="1"/>
            <a:r>
              <a:rPr lang="hu-HU" altLang="hu-HU" sz="2400" dirty="0" err="1" smtClean="0"/>
              <a:t>direktívum</a:t>
            </a:r>
            <a:r>
              <a:rPr lang="hu-HU" altLang="hu-HU" sz="2400" dirty="0" smtClean="0"/>
              <a:t>: változás előidézése, címzett befolyásolása (pl.: utasítás)</a:t>
            </a:r>
          </a:p>
          <a:p>
            <a:pPr lvl="1"/>
            <a:r>
              <a:rPr lang="hu-HU" altLang="hu-HU" sz="2400" dirty="0" err="1" smtClean="0"/>
              <a:t>komisszívum</a:t>
            </a:r>
            <a:r>
              <a:rPr lang="hu-HU" altLang="hu-HU" sz="2400" dirty="0" smtClean="0"/>
              <a:t>: beszélő jövőbeli viselkedése (pl.: ígéret)</a:t>
            </a:r>
          </a:p>
          <a:p>
            <a:pPr lvl="1"/>
            <a:r>
              <a:rPr lang="hu-HU" altLang="hu-HU" sz="2400" dirty="0" err="1" smtClean="0"/>
              <a:t>expresszívum</a:t>
            </a:r>
            <a:r>
              <a:rPr lang="hu-HU" altLang="hu-HU" sz="2400" dirty="0" smtClean="0"/>
              <a:t>: érzelemkifejezés (pl.: bocsánatkérés)</a:t>
            </a:r>
          </a:p>
          <a:p>
            <a:pPr lvl="1"/>
            <a:r>
              <a:rPr lang="hu-HU" altLang="hu-HU" sz="2400" dirty="0"/>
              <a:t>d</a:t>
            </a:r>
            <a:r>
              <a:rPr lang="hu-HU" altLang="hu-HU" sz="2400" dirty="0" smtClean="0"/>
              <a:t>eklaráció: beszélő jogosítványainak érvényesítése  (pl.: letartóztatás)</a:t>
            </a:r>
          </a:p>
          <a:p>
            <a:endParaRPr lang="hu-HU" altLang="hu-HU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ím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 dirty="0" smtClean="0">
                <a:latin typeface="Bookman Old Style" panose="02050604050505020204" pitchFamily="18" charset="0"/>
              </a:rPr>
              <a:t>2) Együttműködési maximák (</a:t>
            </a:r>
            <a:r>
              <a:rPr lang="hu-HU" altLang="hu-HU" sz="3200" b="1" dirty="0" err="1" smtClean="0">
                <a:latin typeface="Bookman Old Style" panose="02050604050505020204" pitchFamily="18" charset="0"/>
              </a:rPr>
              <a:t>Grice</a:t>
            </a:r>
            <a:r>
              <a:rPr lang="hu-HU" altLang="hu-HU" sz="3200" b="1" dirty="0" smtClean="0">
                <a:latin typeface="Bookman Old Style" panose="02050604050505020204" pitchFamily="18" charset="0"/>
              </a:rPr>
              <a:t>)</a:t>
            </a:r>
          </a:p>
        </p:txBody>
      </p:sp>
      <p:sp>
        <p:nvSpPr>
          <p:cNvPr id="5123" name="Tartalom hely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sz="2800" dirty="0" smtClean="0"/>
              <a:t>szociokulturális tudás</a:t>
            </a:r>
          </a:p>
          <a:p>
            <a:r>
              <a:rPr lang="hu-HU" altLang="hu-HU" sz="2800" dirty="0" smtClean="0"/>
              <a:t>együttműködési alapelv</a:t>
            </a:r>
          </a:p>
          <a:p>
            <a:r>
              <a:rPr lang="hu-HU" altLang="hu-HU" sz="2800" b="1" dirty="0" smtClean="0"/>
              <a:t>együttműködési (társalgási) maximák:</a:t>
            </a:r>
          </a:p>
          <a:p>
            <a:pPr lvl="1"/>
            <a:r>
              <a:rPr lang="hu-HU" altLang="hu-HU" sz="2400" i="1" dirty="0" smtClean="0"/>
              <a:t>minőség</a:t>
            </a:r>
            <a:r>
              <a:rPr lang="hu-HU" altLang="hu-HU" sz="2400" dirty="0" smtClean="0"/>
              <a:t> (Mondj igazat! / Ne mondj olyat, ami hamis!)</a:t>
            </a:r>
          </a:p>
          <a:p>
            <a:pPr lvl="1"/>
            <a:r>
              <a:rPr lang="hu-HU" altLang="hu-HU" sz="2400" i="1" dirty="0" smtClean="0"/>
              <a:t>mennyiség</a:t>
            </a:r>
            <a:r>
              <a:rPr lang="hu-HU" altLang="hu-HU" sz="2400" dirty="0" smtClean="0"/>
              <a:t> (Légy informatív! / Annyit mondj, amennyi szükséges!)</a:t>
            </a:r>
          </a:p>
          <a:p>
            <a:pPr lvl="1"/>
            <a:r>
              <a:rPr lang="hu-HU" altLang="hu-HU" sz="2400" i="1" dirty="0" smtClean="0"/>
              <a:t>mód / modor </a:t>
            </a:r>
            <a:r>
              <a:rPr lang="hu-HU" altLang="hu-HU" sz="2400" dirty="0" smtClean="0"/>
              <a:t>(Légy világos és érthető!)</a:t>
            </a:r>
          </a:p>
          <a:p>
            <a:pPr lvl="1"/>
            <a:r>
              <a:rPr lang="hu-HU" altLang="hu-HU" sz="2400" i="1" dirty="0" smtClean="0"/>
              <a:t>kapcsolódás / kapcsolat / viszony </a:t>
            </a:r>
            <a:r>
              <a:rPr lang="hu-HU" altLang="hu-HU" sz="2400" dirty="0" smtClean="0"/>
              <a:t>(Légy releváns! / Olyat mondj, ami odaillő!)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hu-HU" sz="3200" b="1" dirty="0" err="1" smtClean="0">
                <a:latin typeface="Bookman Old Style" panose="02050604050505020204" pitchFamily="18" charset="0"/>
              </a:rPr>
              <a:t>Implikatúrák</a:t>
            </a:r>
            <a:endParaRPr lang="hu-HU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típusai</a:t>
            </a:r>
          </a:p>
          <a:p>
            <a:pPr lvl="1"/>
            <a:r>
              <a:rPr lang="hu-HU" dirty="0" smtClean="0"/>
              <a:t>konvencionális</a:t>
            </a:r>
          </a:p>
          <a:p>
            <a:pPr lvl="1"/>
            <a:r>
              <a:rPr lang="hu-HU" dirty="0" smtClean="0"/>
              <a:t>társalgási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127414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</TotalTime>
  <Words>262</Words>
  <Application>Microsoft Office PowerPoint</Application>
  <PresentationFormat>Diavetítés a képernyőre (4:3 oldalarány)</PresentationFormat>
  <Paragraphs>43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0" baseType="lpstr">
      <vt:lpstr>Arial</vt:lpstr>
      <vt:lpstr>Bookman Old Style</vt:lpstr>
      <vt:lpstr>Times New Roman</vt:lpstr>
      <vt:lpstr>Alapértelmezett terv</vt:lpstr>
      <vt:lpstr>Pragmatika</vt:lpstr>
      <vt:lpstr>1) Beszédaktus-elmélet (Austin)</vt:lpstr>
      <vt:lpstr>PowerPoint-bemutató</vt:lpstr>
      <vt:lpstr>PowerPoint-bemutató</vt:lpstr>
      <vt:lpstr>2) Együttműködési maximák (Grice)</vt:lpstr>
      <vt:lpstr>Implikatúrák</vt:lpstr>
    </vt:vector>
  </TitlesOfParts>
  <Company>Bástya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Nem nyelvi stíluseszközök</dc:title>
  <dc:creator>Barteky</dc:creator>
  <cp:lastModifiedBy>Bartek Dániel</cp:lastModifiedBy>
  <cp:revision>133</cp:revision>
  <dcterms:created xsi:type="dcterms:W3CDTF">2013-10-09T19:13:33Z</dcterms:created>
  <dcterms:modified xsi:type="dcterms:W3CDTF">2023-10-18T19:52:15Z</dcterms:modified>
</cp:coreProperties>
</file>