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4" r:id="rId4"/>
    <p:sldId id="265" r:id="rId5"/>
    <p:sldId id="266" r:id="rId6"/>
    <p:sldId id="258" r:id="rId7"/>
    <p:sldId id="260" r:id="rId8"/>
    <p:sldId id="262" r:id="rId9"/>
  </p:sldIdLst>
  <p:sldSz cx="9144000" cy="6858000" type="screen4x3"/>
  <p:notesSz cx="6858000" cy="9144000"/>
  <p:defaultTextStyle>
    <a:defPPr>
      <a:defRPr lang="hu-H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1138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20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23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24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Rectangle 25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11" name="Rounded Rectangle 26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12" name="Rounded Rectangle 40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3" name="Rectangle 41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" name="Rectangle 42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5" name="Rectangle 43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6" name="Rectangle 44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7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8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73567AF-483A-4C8B-82F6-6B0E6AE059F9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4132154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E9347F-BD0D-45E2-A6A6-0A60795456E3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117124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7AC818-459F-4098-B7CA-56A9F54574E1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794964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27AAB3-549E-430B-AB35-CFB55D5B0D55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483800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417B59-92DA-4663-ADD9-CF6FA67CA3C2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804548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358B5D-3C9E-4988-B71E-717A376DAF38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555189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F900019-E8DF-44AE-BEE6-E57BF1577BEF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67224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C7607B9-880E-4BF7-B6AD-93952E6AF4FA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55077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DD6ABE-A0ED-41EE-9A55-57B4A86A74ED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4040129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400310-B69B-4377-924D-2D7E2584F3F0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330777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BB5F5B-2A91-48CF-AA14-B2B952ED82E3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498853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u-HU" smtClean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u-HU" smtClean="0"/>
              <a:t>Click to edit Master text styles</a:t>
            </a:r>
          </a:p>
          <a:p>
            <a:pPr lvl="1"/>
            <a:r>
              <a:rPr lang="en-US" altLang="hu-HU" smtClean="0"/>
              <a:t>Second level</a:t>
            </a:r>
          </a:p>
          <a:p>
            <a:pPr lvl="2"/>
            <a:r>
              <a:rPr lang="en-US" altLang="hu-HU" smtClean="0"/>
              <a:t>Third level</a:t>
            </a:r>
          </a:p>
          <a:p>
            <a:pPr lvl="3"/>
            <a:r>
              <a:rPr lang="en-US" altLang="hu-HU" smtClean="0"/>
              <a:t>Fourth level</a:t>
            </a:r>
          </a:p>
          <a:p>
            <a:pPr lvl="4"/>
            <a:r>
              <a:rPr lang="en-US" altLang="hu-HU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DEE71BAB-504F-4E7F-9B7F-BB044FD6C2EB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1" r:id="rId1"/>
    <p:sldLayoutId id="2147483823" r:id="rId2"/>
    <p:sldLayoutId id="2147483824" r:id="rId3"/>
    <p:sldLayoutId id="2147483825" r:id="rId4"/>
    <p:sldLayoutId id="2147483832" r:id="rId5"/>
    <p:sldLayoutId id="2147483833" r:id="rId6"/>
    <p:sldLayoutId id="2147483826" r:id="rId7"/>
    <p:sldLayoutId id="2147483827" r:id="rId8"/>
    <p:sldLayoutId id="2147483828" r:id="rId9"/>
    <p:sldLayoutId id="2147483829" r:id="rId10"/>
    <p:sldLayoutId id="2147483830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13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anose="02040502050405020303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anose="02040502050405020303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anose="02040502050405020303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2401888"/>
            <a:ext cx="8458200" cy="1470025"/>
          </a:xfrm>
        </p:spPr>
        <p:txBody>
          <a:bodyPr/>
          <a:lstStyle/>
          <a:p>
            <a:pPr eaLnBrk="1" hangingPunct="1"/>
            <a:r>
              <a:rPr lang="hu-HU" altLang="hu-HU" b="1" smtClean="0">
                <a:latin typeface="Bookman Old Style" panose="02050604050505020204" pitchFamily="18" charset="0"/>
              </a:rPr>
              <a:t>Alakzatok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900488"/>
            <a:ext cx="4953000" cy="1752600"/>
          </a:xfrm>
        </p:spPr>
        <p:txBody>
          <a:bodyPr/>
          <a:lstStyle/>
          <a:p>
            <a:pPr marL="63500" eaLnBrk="1" hangingPunct="1"/>
            <a:endParaRPr lang="hu-HU" altLang="hu-HU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692150"/>
            <a:ext cx="8229600" cy="5434013"/>
          </a:xfrm>
        </p:spPr>
        <p:txBody>
          <a:bodyPr/>
          <a:lstStyle/>
          <a:p>
            <a:pPr eaLnBrk="1" hangingPunct="1"/>
            <a:r>
              <a:rPr lang="hu-HU" altLang="hu-HU" b="1" smtClean="0">
                <a:cs typeface="Arial" panose="020B0604020202020204" pitchFamily="34" charset="0"/>
              </a:rPr>
              <a:t>alakzatok</a:t>
            </a:r>
            <a:r>
              <a:rPr lang="hu-HU" altLang="hu-HU" smtClean="0">
                <a:cs typeface="Arial" panose="020B0604020202020204" pitchFamily="34" charset="0"/>
              </a:rPr>
              <a:t>= </a:t>
            </a:r>
            <a:r>
              <a:rPr lang="hu-HU" altLang="hu-HU" smtClean="0"/>
              <a:t>szövegátalakító műveletek, melyek célja az expresszivitás (kifejezőerő) növelése</a:t>
            </a:r>
          </a:p>
          <a:p>
            <a:pPr eaLnBrk="1" hangingPunct="1"/>
            <a:endParaRPr lang="hu-HU" altLang="hu-HU" sz="2000" smtClean="0"/>
          </a:p>
          <a:p>
            <a:pPr eaLnBrk="1" hangingPunct="1"/>
            <a:r>
              <a:rPr lang="hu-HU" altLang="hu-HU" smtClean="0"/>
              <a:t>Nyelvi szintek szerint: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hu-HU" altLang="hu-HU" smtClean="0"/>
              <a:t> hangalakzat 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hu-HU" altLang="hu-HU" smtClean="0"/>
              <a:t> szóalakzat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hu-HU" altLang="hu-HU" smtClean="0"/>
              <a:t> mondatalakzat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hu-HU" altLang="hu-HU" smtClean="0"/>
              <a:t> gondolatalakzat</a:t>
            </a:r>
          </a:p>
          <a:p>
            <a:pPr eaLnBrk="1" hangingPunct="1"/>
            <a:endParaRPr lang="hu-HU" altLang="hu-HU" sz="2000" smtClean="0"/>
          </a:p>
          <a:p>
            <a:pPr eaLnBrk="1" hangingPunct="1"/>
            <a:r>
              <a:rPr lang="hu-HU" altLang="hu-HU" smtClean="0"/>
              <a:t>Átalakító eljárások szerint: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hu-HU" altLang="hu-HU" smtClean="0"/>
              <a:t> bővítés, hozzátoldás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hu-HU" altLang="hu-HU" smtClean="0"/>
              <a:t> elhagyás, csökkentés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hu-HU" altLang="hu-HU" smtClean="0"/>
              <a:t> felcserélés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hu-HU" altLang="hu-HU" smtClean="0"/>
              <a:t> helyettesítés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0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0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0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0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457200" y="692150"/>
            <a:ext cx="8229600" cy="865188"/>
          </a:xfrm>
        </p:spPr>
        <p:txBody>
          <a:bodyPr/>
          <a:lstStyle/>
          <a:p>
            <a:pPr eaLnBrk="1" hangingPunct="1"/>
            <a:r>
              <a:rPr lang="hu-HU" altLang="hu-HU" sz="3200" smtClean="0"/>
              <a:t>Hangalakzatok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457200" y="1700213"/>
            <a:ext cx="8229600" cy="4873625"/>
          </a:xfrm>
        </p:spPr>
        <p:txBody>
          <a:bodyPr/>
          <a:lstStyle/>
          <a:p>
            <a:pPr eaLnBrk="1" hangingPunct="1"/>
            <a:r>
              <a:rPr lang="hu-HU" altLang="hu-HU" b="1" smtClean="0"/>
              <a:t>alliteráció</a:t>
            </a:r>
            <a:r>
              <a:rPr lang="hu-HU" altLang="hu-HU" smtClean="0"/>
              <a:t> (betűrím): szókezdő hangok ismétlődése, összecsengése</a:t>
            </a:r>
          </a:p>
          <a:p>
            <a:pPr eaLnBrk="1" hangingPunct="1"/>
            <a:r>
              <a:rPr lang="hu-HU" altLang="hu-HU" b="1" smtClean="0"/>
              <a:t>rím</a:t>
            </a:r>
            <a:r>
              <a:rPr lang="hu-HU" altLang="hu-HU" smtClean="0"/>
              <a:t>: szóvégek összecsengése</a:t>
            </a:r>
          </a:p>
          <a:p>
            <a:pPr lvl="1" eaLnBrk="1" hangingPunct="1"/>
            <a:r>
              <a:rPr lang="hu-HU" altLang="hu-HU" smtClean="0"/>
              <a:t>tiszta rím és asszonánc</a:t>
            </a:r>
          </a:p>
          <a:p>
            <a:pPr lvl="1" eaLnBrk="1" hangingPunct="1"/>
            <a:r>
              <a:rPr lang="hu-HU" altLang="hu-HU" smtClean="0"/>
              <a:t>belső és végrím</a:t>
            </a:r>
          </a:p>
          <a:p>
            <a:pPr lvl="1" eaLnBrk="1" hangingPunct="1"/>
            <a:r>
              <a:rPr lang="hu-HU" altLang="hu-HU" smtClean="0"/>
              <a:t>fél-, páros, kereszt-, ölelkező, bokorrím</a:t>
            </a:r>
          </a:p>
          <a:p>
            <a:pPr lvl="1" eaLnBrk="1" hangingPunct="1"/>
            <a:r>
              <a:rPr lang="hu-HU" altLang="hu-HU" smtClean="0"/>
              <a:t>rag-, kecske-, kín-, kancsal rím</a:t>
            </a:r>
          </a:p>
          <a:p>
            <a:pPr eaLnBrk="1" hangingPunct="1"/>
            <a:r>
              <a:rPr lang="hu-HU" altLang="hu-HU" b="1" smtClean="0"/>
              <a:t>áthajlás </a:t>
            </a:r>
            <a:r>
              <a:rPr lang="hu-HU" altLang="hu-HU" smtClean="0"/>
              <a:t>(enjambement): az egyik verssorban kezdődő mondat, szószerkezet folytatódik a következő sorban (nyelvi és metrikai tagolás eltérése) → feszültségteremtő eszköz</a:t>
            </a:r>
          </a:p>
          <a:p>
            <a:pPr eaLnBrk="1" hangingPunct="1"/>
            <a:endParaRPr lang="hu-HU" altLang="hu-HU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ím 1"/>
          <p:cNvSpPr>
            <a:spLocks noGrp="1"/>
          </p:cNvSpPr>
          <p:nvPr>
            <p:ph type="title"/>
          </p:nvPr>
        </p:nvSpPr>
        <p:spPr>
          <a:xfrm>
            <a:off x="323850" y="620713"/>
            <a:ext cx="8362950" cy="647700"/>
          </a:xfrm>
        </p:spPr>
        <p:txBody>
          <a:bodyPr/>
          <a:lstStyle/>
          <a:p>
            <a:r>
              <a:rPr lang="hu-HU" altLang="hu-HU" sz="2800" smtClean="0"/>
              <a:t>Rímfajták 1.</a:t>
            </a:r>
          </a:p>
        </p:txBody>
      </p:sp>
      <p:sp>
        <p:nvSpPr>
          <p:cNvPr id="8195" name="Tartalom helye 2"/>
          <p:cNvSpPr>
            <a:spLocks noGrp="1"/>
          </p:cNvSpPr>
          <p:nvPr>
            <p:ph idx="1"/>
          </p:nvPr>
        </p:nvSpPr>
        <p:spPr>
          <a:xfrm>
            <a:off x="323850" y="1341438"/>
            <a:ext cx="8856663" cy="5232400"/>
          </a:xfrm>
        </p:spPr>
        <p:txBody>
          <a:bodyPr/>
          <a:lstStyle/>
          <a:p>
            <a:r>
              <a:rPr lang="hu-HU" altLang="hu-HU" sz="2200" b="1" smtClean="0"/>
              <a:t>tiszta rím</a:t>
            </a:r>
            <a:r>
              <a:rPr lang="hu-HU" altLang="hu-HU" sz="2200" smtClean="0"/>
              <a:t>: azonos magánhangzó és azonos (vagy hasonló) mássalhangzó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hu-HU" altLang="hu-HU" sz="1800" i="1" smtClean="0"/>
              <a:t> Van kertem, a kertre rogyó fák</a:t>
            </a:r>
            <a:br>
              <a:rPr lang="hu-HU" altLang="hu-HU" sz="1800" i="1" smtClean="0"/>
            </a:br>
            <a:r>
              <a:rPr lang="hu-HU" altLang="hu-HU" sz="1800" i="1" smtClean="0"/>
              <a:t> suttogva hajolnak utamra,</a:t>
            </a:r>
            <a:br>
              <a:rPr lang="hu-HU" altLang="hu-HU" sz="1800" i="1" smtClean="0"/>
            </a:br>
            <a:r>
              <a:rPr lang="hu-HU" altLang="hu-HU" sz="1800" i="1" smtClean="0"/>
              <a:t> és benn a dió, mogyoró, mák</a:t>
            </a:r>
            <a:br>
              <a:rPr lang="hu-HU" altLang="hu-HU" sz="1800" i="1" smtClean="0"/>
            </a:br>
            <a:r>
              <a:rPr lang="hu-HU" altLang="hu-HU" sz="1800" i="1" smtClean="0"/>
              <a:t> terhétől öregbül a kamra.</a:t>
            </a:r>
            <a:endParaRPr lang="hu-HU" altLang="hu-HU" sz="1800" smtClean="0"/>
          </a:p>
          <a:p>
            <a:r>
              <a:rPr lang="hu-HU" altLang="hu-HU" sz="2200" b="1" smtClean="0"/>
              <a:t>asszonánc</a:t>
            </a:r>
            <a:r>
              <a:rPr lang="hu-HU" altLang="hu-HU" sz="2200" smtClean="0"/>
              <a:t>: csak a magánhangzó azonos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hu-HU" altLang="hu-HU" sz="1800" i="1" smtClean="0"/>
              <a:t> Mert fájna most felhőtlen ég,</a:t>
            </a:r>
            <a:br>
              <a:rPr lang="hu-HU" altLang="hu-HU" sz="1800" i="1" smtClean="0"/>
            </a:br>
            <a:r>
              <a:rPr lang="hu-HU" altLang="hu-HU" sz="1800" i="1" smtClean="0"/>
              <a:t> Mosolygó, sima tengerarc,</a:t>
            </a:r>
            <a:br>
              <a:rPr lang="hu-HU" altLang="hu-HU" sz="1800" i="1" smtClean="0"/>
            </a:br>
            <a:r>
              <a:rPr lang="hu-HU" altLang="hu-HU" sz="1800" i="1" smtClean="0"/>
              <a:t> Élénk, verőfényes vidék -</a:t>
            </a:r>
            <a:br>
              <a:rPr lang="hu-HU" altLang="hu-HU" sz="1800" i="1" smtClean="0"/>
            </a:br>
            <a:r>
              <a:rPr lang="hu-HU" altLang="hu-HU" sz="1800" i="1" smtClean="0"/>
              <a:t> Óh, fájna most nekem e rajz.</a:t>
            </a:r>
            <a:endParaRPr lang="hu-HU" altLang="hu-HU" sz="1800" smtClean="0"/>
          </a:p>
          <a:p>
            <a:endParaRPr lang="hu-HU" altLang="hu-HU" sz="2000" smtClean="0"/>
          </a:p>
          <a:p>
            <a:r>
              <a:rPr lang="hu-HU" altLang="hu-HU" sz="2200" i="1" smtClean="0"/>
              <a:t>hímrím</a:t>
            </a:r>
            <a:r>
              <a:rPr lang="hu-HU" altLang="hu-HU" sz="2200" smtClean="0"/>
              <a:t>: nyomatékos szótagra végződő, jambikus lejtésű („bukó”)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hu-HU" altLang="hu-HU" sz="1800" i="1" smtClean="0"/>
              <a:t> világ – virág</a:t>
            </a:r>
            <a:endParaRPr lang="hu-HU" altLang="hu-HU" sz="1800" smtClean="0"/>
          </a:p>
          <a:p>
            <a:r>
              <a:rPr lang="hu-HU" altLang="hu-HU" sz="2200" i="1" smtClean="0"/>
              <a:t>nőrím</a:t>
            </a:r>
            <a:r>
              <a:rPr lang="hu-HU" altLang="hu-HU" sz="2200" smtClean="0"/>
              <a:t>: nyomatéktalan szótagra végződő, trochaikus lejtésű („lejtő”)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hu-HU" altLang="hu-HU" sz="1800" smtClean="0"/>
              <a:t> </a:t>
            </a:r>
            <a:r>
              <a:rPr lang="hu-HU" altLang="hu-HU" sz="1800" i="1" smtClean="0"/>
              <a:t>hátra – sátra</a:t>
            </a:r>
            <a:endParaRPr lang="hu-HU" altLang="hu-HU" sz="1800" smtClean="0"/>
          </a:p>
          <a:p>
            <a:endParaRPr lang="hu-HU" altLang="hu-HU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ím 1"/>
          <p:cNvSpPr>
            <a:spLocks noGrp="1"/>
          </p:cNvSpPr>
          <p:nvPr>
            <p:ph type="title"/>
          </p:nvPr>
        </p:nvSpPr>
        <p:spPr>
          <a:xfrm>
            <a:off x="457200" y="765175"/>
            <a:ext cx="8229600" cy="576263"/>
          </a:xfrm>
        </p:spPr>
        <p:txBody>
          <a:bodyPr/>
          <a:lstStyle/>
          <a:p>
            <a:r>
              <a:rPr lang="hu-HU" altLang="hu-HU" sz="2800" smtClean="0"/>
              <a:t>Rímfajták 2.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773238"/>
            <a:ext cx="8229600" cy="4800600"/>
          </a:xfrm>
        </p:spPr>
        <p:txBody>
          <a:bodyPr/>
          <a:lstStyle/>
          <a:p>
            <a:pPr>
              <a:defRPr/>
            </a:pPr>
            <a:r>
              <a:rPr lang="hu-HU" sz="2200" b="1" dirty="0"/>
              <a:t>félrím</a:t>
            </a:r>
            <a:r>
              <a:rPr lang="hu-HU" sz="2200" dirty="0"/>
              <a:t>: </a:t>
            </a:r>
            <a:r>
              <a:rPr lang="hu-HU" sz="2200" dirty="0" err="1"/>
              <a:t>axax</a:t>
            </a:r>
            <a:endParaRPr lang="hu-HU" sz="2200" dirty="0"/>
          </a:p>
          <a:p>
            <a:pPr>
              <a:defRPr/>
            </a:pPr>
            <a:r>
              <a:rPr lang="hu-HU" sz="2200" b="1" dirty="0"/>
              <a:t>páros rí</a:t>
            </a:r>
            <a:r>
              <a:rPr lang="hu-HU" sz="2200" dirty="0"/>
              <a:t>m: </a:t>
            </a:r>
            <a:r>
              <a:rPr lang="hu-HU" sz="2200" dirty="0" err="1"/>
              <a:t>aabb</a:t>
            </a:r>
            <a:endParaRPr lang="hu-HU" sz="2200" dirty="0"/>
          </a:p>
          <a:p>
            <a:pPr>
              <a:defRPr/>
            </a:pPr>
            <a:r>
              <a:rPr lang="hu-HU" sz="2200" b="1" dirty="0"/>
              <a:t>keresztrím</a:t>
            </a:r>
            <a:r>
              <a:rPr lang="hu-HU" sz="2200" dirty="0"/>
              <a:t>: </a:t>
            </a:r>
            <a:r>
              <a:rPr lang="hu-HU" sz="2200" dirty="0" err="1"/>
              <a:t>abab</a:t>
            </a:r>
            <a:endParaRPr lang="hu-HU" sz="2200" dirty="0"/>
          </a:p>
          <a:p>
            <a:pPr>
              <a:defRPr/>
            </a:pPr>
            <a:r>
              <a:rPr lang="hu-HU" sz="2200" b="1" dirty="0"/>
              <a:t>ölelkező rím</a:t>
            </a:r>
            <a:r>
              <a:rPr lang="hu-HU" sz="2200" dirty="0" smtClean="0"/>
              <a:t>: abba</a:t>
            </a:r>
            <a:endParaRPr lang="hu-HU" sz="2200" dirty="0"/>
          </a:p>
          <a:p>
            <a:pPr>
              <a:defRPr/>
            </a:pPr>
            <a:r>
              <a:rPr lang="hu-HU" sz="2200" b="1" dirty="0"/>
              <a:t>bokorrím</a:t>
            </a:r>
            <a:r>
              <a:rPr lang="hu-HU" sz="2200" dirty="0"/>
              <a:t>: </a:t>
            </a:r>
            <a:r>
              <a:rPr lang="hu-HU" sz="2200" dirty="0" err="1" smtClean="0"/>
              <a:t>aaaa</a:t>
            </a:r>
            <a:endParaRPr lang="hu-HU" sz="2200" dirty="0" smtClean="0"/>
          </a:p>
          <a:p>
            <a:pPr>
              <a:defRPr/>
            </a:pPr>
            <a:endParaRPr lang="hu-HU" sz="2200" dirty="0"/>
          </a:p>
          <a:p>
            <a:pPr>
              <a:defRPr/>
            </a:pPr>
            <a:r>
              <a:rPr lang="hu-HU" sz="2000" i="1" dirty="0" smtClean="0"/>
              <a:t>kecskerím</a:t>
            </a:r>
            <a:r>
              <a:rPr lang="hu-HU" sz="2000" dirty="0" smtClean="0"/>
              <a:t>: a magánhangzók azonosak, a mássalhangzók felcserélve</a:t>
            </a:r>
          </a:p>
          <a:p>
            <a:pPr lvl="2">
              <a:buFont typeface="Wingdings" panose="05000000000000000000" pitchFamily="2" charset="2"/>
              <a:buChar char="v"/>
              <a:defRPr/>
            </a:pPr>
            <a:r>
              <a:rPr lang="hu-HU" sz="2000" i="1" dirty="0" smtClean="0"/>
              <a:t> Nem gól ez, csak kapufa / Nem jár érte fakupa</a:t>
            </a:r>
            <a:endParaRPr lang="hu-HU" sz="2000" dirty="0" smtClean="0"/>
          </a:p>
          <a:p>
            <a:pPr>
              <a:defRPr/>
            </a:pPr>
            <a:r>
              <a:rPr lang="hu-HU" sz="2000" i="1" dirty="0" smtClean="0"/>
              <a:t>kancsal rím</a:t>
            </a:r>
            <a:r>
              <a:rPr lang="hu-HU" sz="2000" dirty="0" smtClean="0"/>
              <a:t>: a mássalhangzók azonosak, a magánhangzók eltérnek</a:t>
            </a:r>
          </a:p>
          <a:p>
            <a:pPr lvl="2">
              <a:buFont typeface="Wingdings" panose="05000000000000000000" pitchFamily="2" charset="2"/>
              <a:buChar char="v"/>
              <a:defRPr/>
            </a:pPr>
            <a:r>
              <a:rPr lang="hu-HU" sz="2000" i="1" dirty="0" smtClean="0"/>
              <a:t> Egy hívő s egy eretnek / Feles földön aratnak</a:t>
            </a:r>
            <a:endParaRPr lang="hu-HU" sz="2000" dirty="0" smtClean="0"/>
          </a:p>
          <a:p>
            <a:pPr>
              <a:defRPr/>
            </a:pPr>
            <a:r>
              <a:rPr lang="hu-HU" sz="2000" i="1" dirty="0" smtClean="0"/>
              <a:t>kínrím</a:t>
            </a:r>
            <a:r>
              <a:rPr lang="hu-HU" sz="2000" dirty="0" smtClean="0"/>
              <a:t>: teljesen azonos hangsorok, csak a szóhatárok különböznek</a:t>
            </a:r>
          </a:p>
          <a:p>
            <a:pPr lvl="2">
              <a:buFont typeface="Wingdings" panose="05000000000000000000" pitchFamily="2" charset="2"/>
              <a:buChar char="v"/>
              <a:defRPr/>
            </a:pPr>
            <a:r>
              <a:rPr lang="hu-HU" sz="2000" i="1" dirty="0" smtClean="0"/>
              <a:t> Egy kis pesti vendéglőbe / Egy kispesti vendég lő be.</a:t>
            </a:r>
            <a:endParaRPr lang="hu-HU" sz="2000" dirty="0" smtClean="0"/>
          </a:p>
          <a:p>
            <a:pPr marL="109537" indent="0">
              <a:buFont typeface="Georgia" panose="02040502050405020303" pitchFamily="18" charset="0"/>
              <a:buNone/>
              <a:defRPr/>
            </a:pPr>
            <a:r>
              <a:rPr lang="hu-HU" sz="2000" dirty="0" smtClean="0"/>
              <a:t> </a:t>
            </a:r>
          </a:p>
          <a:p>
            <a:pPr>
              <a:defRPr/>
            </a:pPr>
            <a:endParaRPr lang="hu-HU" sz="2200" dirty="0"/>
          </a:p>
          <a:p>
            <a:pPr>
              <a:defRPr/>
            </a:pP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620713"/>
            <a:ext cx="8229600" cy="5505450"/>
          </a:xfrm>
        </p:spPr>
        <p:txBody>
          <a:bodyPr/>
          <a:lstStyle/>
          <a:p>
            <a:pPr eaLnBrk="1" hangingPunct="1">
              <a:buFont typeface="Wingdings" pitchFamily="2" charset="2"/>
              <a:buChar char="v"/>
              <a:defRPr/>
            </a:pPr>
            <a:r>
              <a:rPr lang="hu-HU" dirty="0" smtClean="0"/>
              <a:t> Bővítés, hozzátoldás</a:t>
            </a:r>
          </a:p>
          <a:p>
            <a:pPr lvl="1" eaLnBrk="1" hangingPunct="1">
              <a:buFont typeface="Wingdings" pitchFamily="2" charset="2"/>
              <a:buChar char="Ø"/>
              <a:defRPr/>
            </a:pPr>
            <a:endParaRPr lang="hu-HU" sz="1800" dirty="0" smtClean="0"/>
          </a:p>
          <a:p>
            <a:pPr lvl="1" eaLnBrk="1" hangingPunct="1">
              <a:buFont typeface="Wingdings" pitchFamily="2" charset="2"/>
              <a:buChar char="Ø"/>
              <a:defRPr/>
            </a:pPr>
            <a:r>
              <a:rPr lang="hu-HU" dirty="0" smtClean="0"/>
              <a:t> hangalakzatok</a:t>
            </a:r>
          </a:p>
          <a:p>
            <a:pPr lvl="1" eaLnBrk="1" hangingPunct="1">
              <a:buFont typeface="Wingdings" pitchFamily="2" charset="2"/>
              <a:buChar char="Ø"/>
              <a:defRPr/>
            </a:pPr>
            <a:r>
              <a:rPr lang="hu-HU" dirty="0" smtClean="0"/>
              <a:t> ismétlés</a:t>
            </a:r>
          </a:p>
          <a:p>
            <a:pPr lvl="2" eaLnBrk="1" hangingPunct="1">
              <a:buFont typeface="Wingdings" pitchFamily="2" charset="2"/>
              <a:buChar char="ü"/>
              <a:defRPr/>
            </a:pPr>
            <a:r>
              <a:rPr lang="hu-HU" dirty="0" smtClean="0"/>
              <a:t>szó-, szószerkezet- és mondatismétlés</a:t>
            </a:r>
          </a:p>
          <a:p>
            <a:pPr lvl="2" eaLnBrk="1" hangingPunct="1">
              <a:buFont typeface="Wingdings" pitchFamily="2" charset="2"/>
              <a:buChar char="ü"/>
              <a:defRPr/>
            </a:pPr>
            <a:r>
              <a:rPr lang="hu-HU" dirty="0" smtClean="0"/>
              <a:t>tőismétlés (</a:t>
            </a:r>
            <a:r>
              <a:rPr lang="hu-HU" dirty="0"/>
              <a:t>figura etimologica </a:t>
            </a:r>
            <a:r>
              <a:rPr lang="hu-HU" dirty="0" smtClean="0"/>
              <a:t>)</a:t>
            </a:r>
          </a:p>
          <a:p>
            <a:pPr lvl="2" eaLnBrk="1" hangingPunct="1">
              <a:buFont typeface="Wingdings" pitchFamily="2" charset="2"/>
              <a:buChar char="ü"/>
              <a:defRPr/>
            </a:pPr>
            <a:r>
              <a:rPr lang="hu-HU" dirty="0" smtClean="0"/>
              <a:t>anafora</a:t>
            </a:r>
          </a:p>
          <a:p>
            <a:pPr lvl="2" eaLnBrk="1" hangingPunct="1">
              <a:buFont typeface="Wingdings" pitchFamily="2" charset="2"/>
              <a:buChar char="ü"/>
              <a:defRPr/>
            </a:pPr>
            <a:r>
              <a:rPr lang="hu-HU" dirty="0" smtClean="0"/>
              <a:t>refrén</a:t>
            </a:r>
          </a:p>
          <a:p>
            <a:pPr lvl="1" eaLnBrk="1" hangingPunct="1">
              <a:buFont typeface="Wingdings" pitchFamily="2" charset="2"/>
              <a:buChar char="Ø"/>
              <a:defRPr/>
            </a:pPr>
            <a:r>
              <a:rPr lang="hu-HU" dirty="0" smtClean="0"/>
              <a:t> felsorolás, részletezés, halmozás, fokozás</a:t>
            </a:r>
          </a:p>
          <a:p>
            <a:pPr lvl="2" eaLnBrk="1" hangingPunct="1">
              <a:buFont typeface="Wingdings" pitchFamily="2" charset="2"/>
              <a:buChar char="ü"/>
              <a:defRPr/>
            </a:pPr>
            <a:r>
              <a:rPr lang="hu-HU" dirty="0" smtClean="0"/>
              <a:t>kötőszóhalmozás (poliszindeton)</a:t>
            </a:r>
          </a:p>
          <a:p>
            <a:pPr lvl="1" eaLnBrk="1" hangingPunct="1">
              <a:buFont typeface="Wingdings" pitchFamily="2" charset="2"/>
              <a:buChar char="Ø"/>
              <a:defRPr/>
            </a:pPr>
            <a:r>
              <a:rPr lang="hu-HU" dirty="0" smtClean="0"/>
              <a:t>párhuzam</a:t>
            </a:r>
          </a:p>
          <a:p>
            <a:pPr lvl="2" eaLnBrk="1" hangingPunct="1">
              <a:buFont typeface="Wingdings" pitchFamily="2" charset="2"/>
              <a:buChar char="ü"/>
              <a:defRPr/>
            </a:pPr>
            <a:r>
              <a:rPr lang="hu-HU" dirty="0" smtClean="0"/>
              <a:t> párhuzamos mondatszerkesztés </a:t>
            </a:r>
            <a:r>
              <a:rPr lang="hu-HU" dirty="0"/>
              <a:t>(gondolatritmus)</a:t>
            </a:r>
          </a:p>
          <a:p>
            <a:pPr lvl="1" eaLnBrk="1" hangingPunct="1">
              <a:buFont typeface="Wingdings" pitchFamily="2" charset="2"/>
              <a:buChar char="Ø"/>
              <a:defRPr/>
            </a:pPr>
            <a:r>
              <a:rPr lang="hu-HU" dirty="0" smtClean="0"/>
              <a:t> ellentét</a:t>
            </a:r>
            <a:endParaRPr lang="hu-HU" dirty="0"/>
          </a:p>
          <a:p>
            <a:pPr lvl="2" eaLnBrk="1" hangingPunct="1">
              <a:buFont typeface="Wingdings" pitchFamily="2" charset="2"/>
              <a:buChar char="ü"/>
              <a:defRPr/>
            </a:pPr>
            <a:r>
              <a:rPr lang="hu-HU" dirty="0"/>
              <a:t>paradoxon (látszólagos ellentmondás)</a:t>
            </a:r>
          </a:p>
          <a:p>
            <a:pPr lvl="2" eaLnBrk="1" hangingPunct="1">
              <a:buFont typeface="Wingdings" pitchFamily="2" charset="2"/>
              <a:buChar char="ü"/>
              <a:defRPr/>
            </a:pPr>
            <a:r>
              <a:rPr lang="hu-HU" dirty="0"/>
              <a:t>oximoron (kiáltó ellentét)</a:t>
            </a:r>
          </a:p>
          <a:p>
            <a:pPr lvl="1" eaLnBrk="1" hangingPunct="1">
              <a:buFont typeface="Wingdings" pitchFamily="2" charset="2"/>
              <a:buChar char="Ø"/>
              <a:defRPr/>
            </a:pPr>
            <a:endParaRPr lang="hu-HU" dirty="0" smtClean="0"/>
          </a:p>
          <a:p>
            <a:pPr marL="703263" lvl="2" indent="0" eaLnBrk="1" hangingPunct="1">
              <a:buFont typeface="Wingdings 2" panose="05020102010507070707" pitchFamily="18" charset="2"/>
              <a:buNone/>
              <a:defRPr/>
            </a:pPr>
            <a:endParaRPr lang="hu-HU" dirty="0"/>
          </a:p>
          <a:p>
            <a:pPr lvl="1" eaLnBrk="1" hangingPunct="1">
              <a:buFont typeface="Wingdings" pitchFamily="2" charset="2"/>
              <a:buChar char="Ø"/>
              <a:defRPr/>
            </a:pPr>
            <a:endParaRPr lang="hu-HU" dirty="0" smtClean="0"/>
          </a:p>
          <a:p>
            <a:pPr lvl="1" eaLnBrk="1" hangingPunct="1">
              <a:buFont typeface="Wingdings" pitchFamily="2" charset="2"/>
              <a:buChar char="Ø"/>
              <a:defRPr/>
            </a:pPr>
            <a:endParaRPr lang="hu-HU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0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0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0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0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0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0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09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09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836613"/>
            <a:ext cx="8229600" cy="528955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v"/>
            </a:pPr>
            <a:r>
              <a:rPr lang="hu-HU" altLang="hu-HU" smtClean="0"/>
              <a:t> Elhagyás, csökkentés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endParaRPr lang="hu-HU" altLang="hu-HU" sz="2000" smtClean="0"/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hu-HU" altLang="hu-HU" smtClean="0"/>
              <a:t> kihagyás (ellipszis)</a:t>
            </a:r>
          </a:p>
          <a:p>
            <a:pPr lvl="2" eaLnBrk="1" hangingPunct="1">
              <a:buFont typeface="Wingdings" panose="05000000000000000000" pitchFamily="2" charset="2"/>
              <a:buChar char="ü"/>
            </a:pPr>
            <a:r>
              <a:rPr lang="hu-HU" altLang="hu-HU" smtClean="0"/>
              <a:t> hiányos mondat</a:t>
            </a:r>
          </a:p>
          <a:p>
            <a:pPr lvl="2" eaLnBrk="1" hangingPunct="1">
              <a:buFont typeface="Wingdings" panose="05000000000000000000" pitchFamily="2" charset="2"/>
              <a:buChar char="ü"/>
            </a:pPr>
            <a:r>
              <a:rPr lang="hu-HU" altLang="hu-HU" smtClean="0"/>
              <a:t> „balladai homály”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hu-HU" altLang="hu-HU" smtClean="0"/>
              <a:t> késleltetés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hu-HU" altLang="hu-HU" smtClean="0"/>
              <a:t> célzás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836613"/>
            <a:ext cx="8229600" cy="5289550"/>
          </a:xfrm>
        </p:spPr>
        <p:txBody>
          <a:bodyPr/>
          <a:lstStyle/>
          <a:p>
            <a:pPr eaLnBrk="1" hangingPunct="1">
              <a:buFont typeface="Wingdings" pitchFamily="2" charset="2"/>
              <a:buChar char="v"/>
              <a:defRPr/>
            </a:pPr>
            <a:r>
              <a:rPr lang="hu-HU" dirty="0" smtClean="0"/>
              <a:t> Felcserélés, helyettesítés</a:t>
            </a:r>
          </a:p>
          <a:p>
            <a:pPr marL="109537" indent="0" eaLnBrk="1" hangingPunct="1">
              <a:buFont typeface="Georgia" panose="02040502050405020303" pitchFamily="18" charset="0"/>
              <a:buNone/>
              <a:defRPr/>
            </a:pPr>
            <a:endParaRPr lang="hu-HU" sz="2000" dirty="0" smtClean="0"/>
          </a:p>
          <a:p>
            <a:pPr lvl="1" eaLnBrk="1" hangingPunct="1">
              <a:buFont typeface="Wingdings" pitchFamily="2" charset="2"/>
              <a:buChar char="Ø"/>
              <a:defRPr/>
            </a:pPr>
            <a:r>
              <a:rPr lang="hu-HU" dirty="0" smtClean="0"/>
              <a:t> szokatlan szórend (inverzió), mondatrend</a:t>
            </a:r>
          </a:p>
          <a:p>
            <a:pPr lvl="1" eaLnBrk="1" hangingPunct="1">
              <a:buFont typeface="Wingdings" pitchFamily="2" charset="2"/>
              <a:buChar char="Ø"/>
              <a:defRPr/>
            </a:pPr>
            <a:r>
              <a:rPr lang="hu-HU" dirty="0" smtClean="0"/>
              <a:t> körülírás</a:t>
            </a:r>
            <a:endParaRPr lang="hu-HU" dirty="0"/>
          </a:p>
          <a:p>
            <a:pPr lvl="1" eaLnBrk="1" hangingPunct="1">
              <a:buFont typeface="Wingdings" pitchFamily="2" charset="2"/>
              <a:buChar char="Ø"/>
              <a:defRPr/>
            </a:pPr>
            <a:r>
              <a:rPr lang="hu-HU" dirty="0"/>
              <a:t> szépítés (eufemizmus) </a:t>
            </a:r>
            <a:r>
              <a:rPr lang="hu-HU" dirty="0">
                <a:latin typeface="Bookman Old Style"/>
              </a:rPr>
              <a:t>↔</a:t>
            </a:r>
            <a:r>
              <a:rPr lang="hu-HU" dirty="0"/>
              <a:t> kakofemizmus</a:t>
            </a:r>
          </a:p>
          <a:p>
            <a:pPr lvl="1" eaLnBrk="1" hangingPunct="1">
              <a:buFont typeface="Wingdings" pitchFamily="2" charset="2"/>
              <a:buChar char="Ø"/>
              <a:defRPr/>
            </a:pPr>
            <a:r>
              <a:rPr lang="hu-HU" dirty="0" smtClean="0"/>
              <a:t> túlzás </a:t>
            </a:r>
            <a:r>
              <a:rPr lang="hu-HU" dirty="0" smtClean="0">
                <a:latin typeface="Bookman Old Style"/>
              </a:rPr>
              <a:t>↔</a:t>
            </a:r>
            <a:r>
              <a:rPr lang="hu-HU" dirty="0" smtClean="0"/>
              <a:t> kicsinyítés</a:t>
            </a:r>
          </a:p>
          <a:p>
            <a:pPr lvl="1" eaLnBrk="1" hangingPunct="1">
              <a:buFont typeface="Wingdings" pitchFamily="2" charset="2"/>
              <a:buChar char="Ø"/>
              <a:defRPr/>
            </a:pPr>
            <a:r>
              <a:rPr lang="hu-HU" dirty="0" smtClean="0"/>
              <a:t> </a:t>
            </a:r>
            <a:r>
              <a:rPr lang="hu-HU" dirty="0"/>
              <a:t>irónia</a:t>
            </a:r>
          </a:p>
          <a:p>
            <a:pPr lvl="1" eaLnBrk="1" hangingPunct="1">
              <a:buFont typeface="Wingdings" pitchFamily="2" charset="2"/>
              <a:buChar char="Ø"/>
              <a:defRPr/>
            </a:pPr>
            <a:r>
              <a:rPr lang="hu-HU" dirty="0" smtClean="0"/>
              <a:t> gúny</a:t>
            </a:r>
          </a:p>
          <a:p>
            <a:pPr lvl="1" eaLnBrk="1" hangingPunct="1">
              <a:buFont typeface="Wingdings" pitchFamily="2" charset="2"/>
              <a:buChar char="Ø"/>
              <a:defRPr/>
            </a:pPr>
            <a:r>
              <a:rPr lang="hu-HU" dirty="0" smtClean="0"/>
              <a:t> felidézés (evokáció), rájátszás (allúzió)</a:t>
            </a:r>
          </a:p>
          <a:p>
            <a:pPr lvl="1" eaLnBrk="1" hangingPunct="1">
              <a:buFont typeface="Wingdings" pitchFamily="2" charset="2"/>
              <a:buChar char="Ø"/>
              <a:defRPr/>
            </a:pPr>
            <a:r>
              <a:rPr lang="hu-HU" dirty="0" smtClean="0"/>
              <a:t> hasonlat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305</TotalTime>
  <Words>413</Words>
  <Application>Microsoft Office PowerPoint</Application>
  <PresentationFormat>Diavetítés a képernyőre (4:3 oldalarány)</PresentationFormat>
  <Paragraphs>80</Paragraphs>
  <Slides>8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7</vt:i4>
      </vt:variant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16" baseType="lpstr">
      <vt:lpstr>Arial</vt:lpstr>
      <vt:lpstr>Trebuchet MS</vt:lpstr>
      <vt:lpstr>Georgia</vt:lpstr>
      <vt:lpstr>Wingdings 2</vt:lpstr>
      <vt:lpstr>Calibri</vt:lpstr>
      <vt:lpstr>Bookman Old Style</vt:lpstr>
      <vt:lpstr>Wingdings</vt:lpstr>
      <vt:lpstr>Urban</vt:lpstr>
      <vt:lpstr>Alakzatok</vt:lpstr>
      <vt:lpstr>PowerPoint-bemutató</vt:lpstr>
      <vt:lpstr>Hangalakzatok</vt:lpstr>
      <vt:lpstr>Rímfajták 1.</vt:lpstr>
      <vt:lpstr>Rímfajták 2.</vt:lpstr>
      <vt:lpstr>PowerPoint-bemutató</vt:lpstr>
      <vt:lpstr>PowerPoint-bemutató</vt:lpstr>
      <vt:lpstr>PowerPoint-bemutató</vt:lpstr>
    </vt:vector>
  </TitlesOfParts>
  <Company>Bástya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Alakzatok</dc:title>
  <dc:creator>Barteky</dc:creator>
  <cp:lastModifiedBy>Bartek Dániel</cp:lastModifiedBy>
  <cp:revision>22</cp:revision>
  <dcterms:created xsi:type="dcterms:W3CDTF">2013-09-24T14:56:38Z</dcterms:created>
  <dcterms:modified xsi:type="dcterms:W3CDTF">2021-04-20T07:46:37Z</dcterms:modified>
</cp:coreProperties>
</file>