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8" r:id="rId3"/>
    <p:sldId id="302" r:id="rId4"/>
    <p:sldId id="299" r:id="rId5"/>
    <p:sldId id="306" r:id="rId6"/>
    <p:sldId id="310" r:id="rId7"/>
    <p:sldId id="307" r:id="rId8"/>
    <p:sldId id="309" r:id="rId9"/>
    <p:sldId id="308" r:id="rId10"/>
    <p:sldId id="311" r:id="rId11"/>
    <p:sldId id="312" r:id="rId12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3AFE3-C252-4E19-B591-16364A399823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544044247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635C29-1D2E-4871-BB58-80695DAAD716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89251015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F44C5F-C3C3-4D1B-BF98-49DB1CC96D73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2209427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0A69C-963D-477B-AFB6-7D51FEEC5226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002077053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3ABD5E-B8B9-4D5B-ACA8-EC3DE34CFAD0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837384705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E672B8-31BC-49BE-85F0-682CA656E079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561388829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F43BA-A469-431B-BDC2-0AB140A87321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066027909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91AB5C-70F1-4003-B726-D6E1AEA64B8C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502495868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6A316-9EF3-4AAF-A12A-52EF7C1FF82E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119900418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4BCCE-08B4-4285-B646-3AEC28C25FEE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76593513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B7180-06EC-4BA6-A5A5-68611D31C80E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237712291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B7C2D-22C2-402D-992F-8F3B112B91E2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11853288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DA349DF-D65D-495B-B221-FCFE4356596B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u-HU" altLang="hu-HU" sz="4800" b="1" smtClean="0">
                <a:latin typeface="Bookman Old Style" panose="02050604050505020204" pitchFamily="18" charset="0"/>
              </a:rPr>
              <a:t>Szabó Magda</a:t>
            </a:r>
            <a:br>
              <a:rPr lang="hu-HU" altLang="hu-HU" sz="4800" b="1" smtClean="0">
                <a:latin typeface="Bookman Old Style" panose="02050604050505020204" pitchFamily="18" charset="0"/>
              </a:rPr>
            </a:br>
            <a:r>
              <a:rPr lang="hu-HU" altLang="hu-HU" sz="3200" i="1" smtClean="0">
                <a:latin typeface="Bookman Old Style" panose="02050604050505020204" pitchFamily="18" charset="0"/>
              </a:rPr>
              <a:t>(1917, Debrecen – 2007, Kerepes)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artalom helye 2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pPr marL="0" indent="0" algn="just">
              <a:buFontTx/>
              <a:buNone/>
            </a:pPr>
            <a:r>
              <a:rPr lang="hu-HU" altLang="hu-HU" sz="2400" i="1" smtClean="0"/>
              <a:t>Szabados Magda és Szeredás Emerenc kétféle intelligenciájának összemérése – Kabdebó Lórántot idézve – „a kiművelt humanizmus és az ős-archaikus emberség szembesítése” (Verrasztó). És valóban: Emerenc a társadalmi normák és konvenciók helyett univerzális erkölcsi eszmék jegyében él és cselekszik; a szerzetes fáradhatatlan, néma kötelességtudásával, a szentek irgalmatlan hithűségével szolgál és szolgáltat igazságot. A modern társadalmakban uralkodóvá váló, önmegvalósító életmodell és a létezés önértéke helyett az értelmes, emberhez méltó élet elvét vallja, s körömszakadtáig ragaszkodik a saját halál mindenkit megillető jogához. Emberi működésének és személyisége tovagyűrűző hatásának históriája – e profán üdvtörténet – az emberi méltóság balladájaként is értelmezhető.</a:t>
            </a:r>
          </a:p>
          <a:p>
            <a:pPr marL="0" indent="0">
              <a:buFontTx/>
              <a:buNone/>
            </a:pPr>
            <a:endParaRPr lang="hu-HU" altLang="hu-HU" smtClean="0"/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artalom helye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pPr marL="0" indent="0" algn="just">
              <a:buFontTx/>
              <a:buNone/>
            </a:pPr>
            <a:r>
              <a:rPr lang="hu-HU" altLang="hu-HU" sz="2400" i="1" smtClean="0"/>
              <a:t>Magda árulása, mellyel megfosztja Emerencet a saját út következetes végigjárásának lehetőségétől – a haldokló ember exodusát megszentségtelenítő önzés – nem bocsánatos bűn. A tragikus vétségből eredő lelkiismeret-furdalás feloldó szelepe lenne tehát Az ajtó. Az írás azonban újabb (tán az előzőnél is súlyosabb) árulás. „Maga eladja a férje halálos ágyát, az anyja utolsó mondatát, a saját piszkos belső életét, volt pofája engem is eladni” – szólaltatja meg az író egy 1988-as levelében Emerenc síron túli üzenetét.</a:t>
            </a:r>
          </a:p>
          <a:p>
            <a:pPr marL="0" indent="0">
              <a:buFontTx/>
              <a:buNone/>
            </a:pPr>
            <a:endParaRPr lang="hu-HU" altLang="hu-HU" smtClean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2" descr="data:image/jpeg;base64,/9j/4AAQSkZJRgABAQAAAQABAAD/2wCEAAkGBxMSEhIUEhQSFBUVFxQXFBQUFRUUFxcUFBQWFxUVFBQYHCggGBwlHBQUITEhJSkrLi4uFx8zODMsNygtLisBCgoKDg0NFxAQFCwcFBwsNywsLCwsLCssLCssLCw3KywsKywsKzcrLCsrNywsKyssKzcrKywsLCsrNysrKysrK//AABEIAM0AkAMBIgACEQEDEQH/xAAbAAABBQEBAAAAAAAAAAAAAAADAQIEBQYAB//EADYQAAEDAgQEBAQGAgIDAAAAAAEAAgMRIQQFEjEGQVFhInGBkRMyobEUQsHR8PEj4VJyFmKS/8QAGAEAAwEBAAAAAAAAAAAAAAAAAAECAwT/xAAeEQEBAQEBAAMBAQEAAAAAAAAAARECIRIxQQNxIv/aAAwDAQACEQMRAD8AsviXupsBqoz2BSsNZcUdiZECulCVq6QqqkCt0QBN0pr5A0VJA8ygDNby3THqlxvEbGV0jUe5oFnsZxLK42sOwokG5ae9PNEZI3qPcLzh2ZPN6lN/HyDmEB6Y8phK89izSZpsXdqOP2KvMt4gO0gqOZ2I9OaejGld2so7gaqRFIC2rTUHYprglTC0lKG0T9SXSgjQUOZ5F0cNSSxoCBUVUmEqKW0NlIY5KKSmp7ihxlPlNVSUbG4tsbS55oB9+gXn+c8Qvlcfyt/KB9ypXFuaa36B8rPq7mfRZ0Abm/QKpE0aJ5dsfUp5ifyPsVKy3DvldpYKdytNhuFHGhdIPRqWnjJxSO5klTIpiDcBw5gha+HhCM/O9x9gju4MiN2Pe097/RGU2SZCHtJj5bsJqR5dkLUa91pv/EJ2PBYWuBrUiwHcq0w/BrAKvcS7/wBbDyS+NGxnMjzIsND8pPiHQ9QtYWqqxvChbeJ/Wzh+oU/AyAs7tAaQdwR1S/RowalouBXJg9rU2WyK0oWIKCVzhUlPYgyyckTDuUrS2bKBn+PMULiNz4W+ZU/VRZPjuegiHdxp5AU+6cSx8shJPb6pYW1NtzT+ghxsItvXmrvh7Ch7xb5Vd8iZ9tHkWE+GwDnS60OFJsFUtfeysMK9ZyrsXWHNVZYeGyq8KVdQGwW/LLo8QJksSktQpiqSrMRHus3jwI5Wu5Po147j5T91qMWsxn48DjzaWkehCy7a8jg90rCmj9VzSpNIa5CmN06NNlQSkkN0eEqLNunwuWbRY1ssfxx80Pk/6lv7LUhyy3F8gJiHTUT7jdVPtN+mbAv5rUcNs0scf+R+yzDd1ssGzTEz3Pqq7LhJY41R3ZqyKx8RG9LqrmntvT+dUOHENB+Wv6rNa4bxi1pNWU8yQrjK+MsO8gOJYeVbj3WbdgPiNJDW15N1sr/81qqHEYMAgEEEcqUVzqxF5j2uLGtIqCCmS4kLEcNySFgB26o3EOLkjYA0+J2x6U3WnzR8PV3i84gaaOkaD0rX3VPmmLifG7Q9rvlFje7gsi3BBxOpzndaA09aBSjlMdAYpDr3p1Ki9av4405N04prBtX+FEASAkbl0qRhSSOTCindeyZG+6jTvukjlWbQTN8bojJr/QFVRYecvZ/kALSdqXHdTuIGaovL9RRUpkqWchpt5qp9IvlFwGX65OdAak9uS0wi1Cg9EuGgDWClOpK6F9ClbpxHmyaQ33CFFlZDvFVw6cvotVgsRUUKs48C03oFU51PXWMrk2TxQzfEJLm6aGPT4XHlqB6ImYZLGSZGFwF9MfIV6E39FqpMEFGxcOkKrBKDw2ymph7Ed0/iLKhNS5bQbgVSYF3jBCvJwCKpyf8AKb5WLyjI2MkJeXFv/Ag3NCAdQ2pXkmwZY9spealo21b+/P1Wq/CeaZi4qMKn4q1VAp7XIdU5rgkBQkc1Oa5c51kyYyd90Jjk2ZJGoxpqbLF8RhHb68lWYbLqh2u4pVtNweatMOU+fCkird+Y5H9kpc8FmhZc8iMA8qoxYouXF1CCL/7up4ag0jDS0P7rU5diQQBVZFrla5ZLcKubiOprV1BCoOI8QGhrebj9ArVstlS5/gXTNqK1G1Fr39I58qsZm7YyNIqtPgMwjewnU0diQFg2ZU5zqFryeQFfcq8yfJdVHSaqA/LtXsVHNq+pK1sT7KLmHyu8ipD2U22UPHHwO8lr19M4pqrmlODV1FisRhSTPSBMlCDZOYITAj4hlCeyjtrVI0/Du6q2wGGMj2sHM/TmVSRyUFSaACv8KqRxLK2Zr4nadG3frUc6pcz3R1fG74hyAxOEsI8F9TbkivMdVValrOG+JYcYzS6jZKeJh2d109QqDOMtMMhAHhNS09uhKrvnPZ9J46/KhCSqsMDvUKmlBF/dScFi6EXUSrsaiTFhrfED1oAVTYjiZwNI4y48q1oPNaDD4kOaDZQMZgC67QD5LW7+M5Z+qlmc44OqYvT4dvcKZBjsa51oaDelBf3KPhMqxbfkdpHR1D9CpMWFxdfHIyltqCyXtHkScJm2rwSRujdQb3B60IQcdJQU6n7KTO2nkFW4mXUfJX7hTNBLklUxxS1Waxmoc2yI3ZDkFkBlJ9ygMRcTuVT47GihDb90uZovgWe5mD/jZt+Y9eypIrkJj90WA1WsmTGVu1aYTEFpBaS0jam9ey3+UcTNxLBDijR+zZNg7/t0K89YP9DqpDeSlcbbHYTT3H83Va6PTskybOtX+OY9A15+zlY4rCEfKs+o0lMwWYFtBei0GBztooDssk5iZrIKJcFmvSMNmrHcwjsxTSTcLzaHFvBKs8vxcrjY0HM0utJ/RF/nGizOetm+qr3FcmPKVoNcUzUucVwUqGicll2TKrnbJk8+zTH1JA2PuVUzPTcS+p3QJHFXzziOqHIK/snwnogHdFa7mFaFnC5G02UXCuUxqzaFPZavh/NfiD4Mhv8Akd16tJWVe3+lzHUNvSn3SNuMRgx7c+aifgCTRtydhQlWvDBOMbuNTLSeuzqd6FbDA5WyK7RV3Mm59ET+e/4L3jBY3IHwxfElc1pLgA3rX7UoVNgsBQAWrT91Xcf5wJcTHC01ZCfHTm87350AorIFKzKJdh5cmOKdRMISpw1xXApCuASMRjk5zkxoXFMPI3dVzv6/2igf2gymi3ZVHcnRFMc5K13VCVhA+n6qYxw8lWwS+SlteosXKm6qrqXUdsnRFa66WHq/4OzX8LiA41EbgGv/AOu9fQ3XpnFecfhsM+Rh8RFIyOp2d6C68ZidVX8ufh2Clhlq9/hETjyaPypy5BZ6zsTjrBu4kknnU9yt/l8/xY2u679isBgZac/Xor7h3MdEhYT4Xi3ZykNYmPXF6Y9ynVw1K8+aYX0TS9ASAU1xshtclkCQeTyPQpDUJZN7oUpAFl0MNBcUjXJhelD0ySojdTYn2HWqrmFSWSJWKiVqTxJQ9UAmtEjzQjoliljDKiA2vtzVfGfZHid1UjQZQWn7In4q4N6jZGmh1C1e16KDE3keSJ6Ho2U4/wCLG13MWd5qW4rG8OY34bw07OsfPkVsXCqirhhK6qdRIpMQBc4WSsSyCyA8he5R5yjvCG5gXQwQyy6VjU9wuuomkQI7HKPGi0QqJEbrhStIPdQy7ZS2O/lklR1EWI39U8MSFl/soUkM2Cj4loBqjRjaqO6MOCQQoSa1FtlvMrxvxIweYsfNYNooabLQcP4yh0mtDT3U040zU5gshgpwcpULGhyuTmvQpigPLn06IMgspE7boJFl0MqiEc0idKmBNIkbU4pGhFEdggGiikxILI1KibslVQfWdkaN4qgFtAO64O8QUKTAnNeui2TXH7JAzER3qPXlVFwktCE51wUGJv8APJKiNpDPqaD1CMHKpyN5LXDpQ+4/0rF2yzrQX4lkx8lkMFOeEG//2Q=="/>
          <p:cNvSpPr>
            <a:spLocks noChangeAspect="1" noChangeArrowheads="1"/>
          </p:cNvSpPr>
          <p:nvPr/>
        </p:nvSpPr>
        <p:spPr bwMode="auto">
          <a:xfrm>
            <a:off x="155575" y="-1173163"/>
            <a:ext cx="1714500" cy="2447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>
              <a:latin typeface="Bookman Old Style" panose="02050604050505020204" pitchFamily="18" charset="0"/>
            </a:endParaRPr>
          </a:p>
        </p:txBody>
      </p:sp>
      <p:sp>
        <p:nvSpPr>
          <p:cNvPr id="3075" name="AutoShape 24" descr="data:image/jpeg;base64,/9j/4AAQSkZJRgABAQAAAQABAAD/2wCEAAkGBxMSEhIUEhQSFBUVFxQXFBQUFRUUFxcUFBQWFxUVFBQYHCggGBwlHBQUITEhJSkrLi4uFx8zODMsNygtLisBCgoKDg0NFxAQFCwcFBwsNywsLCwsLCssLCssLCw3KywsKywsKzcrLCsrNywsKyssKzcrKywsLCsrNysrKysrK//AABEIAM0AkAMBIgACEQEDEQH/xAAbAAABBQEBAAAAAAAAAAAAAAADAQIEBQYAB//EADYQAAEDAgQEBAQGAgIDAAAAAAEAAgMRIQQFEjEGQVFhInGBkRMyobEUQsHR8PEj4VJyFmKS/8QAGAEAAwEBAAAAAAAAAAAAAAAAAAECAwT/xAAeEQEBAQEBAAMBAQEAAAAAAAAAARECIRIxQQNxIv/aAAwDAQACEQMRAD8AsviXupsBqoz2BSsNZcUdiZECulCVq6QqqkCt0QBN0pr5A0VJA8ygDNby3THqlxvEbGV0jUe5oFnsZxLK42sOwokG5ae9PNEZI3qPcLzh2ZPN6lN/HyDmEB6Y8phK89izSZpsXdqOP2KvMt4gO0gqOZ2I9OaejGld2so7gaqRFIC2rTUHYprglTC0lKG0T9SXSgjQUOZ5F0cNSSxoCBUVUmEqKW0NlIY5KKSmp7ihxlPlNVSUbG4tsbS55oB9+gXn+c8Qvlcfyt/KB9ypXFuaa36B8rPq7mfRZ0Abm/QKpE0aJ5dsfUp5ifyPsVKy3DvldpYKdytNhuFHGhdIPRqWnjJxSO5klTIpiDcBw5gha+HhCM/O9x9gju4MiN2Pe097/RGU2SZCHtJj5bsJqR5dkLUa91pv/EJ2PBYWuBrUiwHcq0w/BrAKvcS7/wBbDyS+NGxnMjzIsND8pPiHQ9QtYWqqxvChbeJ/Wzh+oU/AyAs7tAaQdwR1S/RowalouBXJg9rU2WyK0oWIKCVzhUlPYgyyckTDuUrS2bKBn+PMULiNz4W+ZU/VRZPjuegiHdxp5AU+6cSx8shJPb6pYW1NtzT+ghxsItvXmrvh7Ch7xb5Vd8iZ9tHkWE+GwDnS60OFJsFUtfeysMK9ZyrsXWHNVZYeGyq8KVdQGwW/LLo8QJksSktQpiqSrMRHus3jwI5Wu5Po147j5T91qMWsxn48DjzaWkehCy7a8jg90rCmj9VzSpNIa5CmN06NNlQSkkN0eEqLNunwuWbRY1ssfxx80Pk/6lv7LUhyy3F8gJiHTUT7jdVPtN+mbAv5rUcNs0scf+R+yzDd1ssGzTEz3Pqq7LhJY41R3ZqyKx8RG9LqrmntvT+dUOHENB+Wv6rNa4bxi1pNWU8yQrjK+MsO8gOJYeVbj3WbdgPiNJDW15N1sr/81qqHEYMAgEEEcqUVzqxF5j2uLGtIqCCmS4kLEcNySFgB26o3EOLkjYA0+J2x6U3WnzR8PV3i84gaaOkaD0rX3VPmmLifG7Q9rvlFje7gsi3BBxOpzndaA09aBSjlMdAYpDr3p1Ki9av4405N04prBtX+FEASAkbl0qRhSSOTCindeyZG+6jTvukjlWbQTN8bojJr/QFVRYecvZ/kALSdqXHdTuIGaovL9RRUpkqWchpt5qp9IvlFwGX65OdAak9uS0wi1Cg9EuGgDWClOpK6F9ClbpxHmyaQ33CFFlZDvFVw6cvotVgsRUUKs48C03oFU51PXWMrk2TxQzfEJLm6aGPT4XHlqB6ImYZLGSZGFwF9MfIV6E39FqpMEFGxcOkKrBKDw2ymph7Ed0/iLKhNS5bQbgVSYF3jBCvJwCKpyf8AKb5WLyjI2MkJeXFv/Ag3NCAdQ2pXkmwZY9spealo21b+/P1Wq/CeaZi4qMKn4q1VAp7XIdU5rgkBQkc1Oa5c51kyYyd90Jjk2ZJGoxpqbLF8RhHb68lWYbLqh2u4pVtNweatMOU+fCkird+Y5H9kpc8FmhZc8iMA8qoxYouXF1CCL/7up4ag0jDS0P7rU5diQQBVZFrla5ZLcKubiOprV1BCoOI8QGhrebj9ArVstlS5/gXTNqK1G1Fr39I58qsZm7YyNIqtPgMwjewnU0diQFg2ZU5zqFryeQFfcq8yfJdVHSaqA/LtXsVHNq+pK1sT7KLmHyu8ipD2U22UPHHwO8lr19M4pqrmlODV1FisRhSTPSBMlCDZOYITAj4hlCeyjtrVI0/Du6q2wGGMj2sHM/TmVSRyUFSaACv8KqRxLK2Zr4nadG3frUc6pcz3R1fG74hyAxOEsI8F9TbkivMdVValrOG+JYcYzS6jZKeJh2d109QqDOMtMMhAHhNS09uhKrvnPZ9J46/KhCSqsMDvUKmlBF/dScFi6EXUSrsaiTFhrfED1oAVTYjiZwNI4y48q1oPNaDD4kOaDZQMZgC67QD5LW7+M5Z+qlmc44OqYvT4dvcKZBjsa51oaDelBf3KPhMqxbfkdpHR1D9CpMWFxdfHIyltqCyXtHkScJm2rwSRujdQb3B60IQcdJQU6n7KTO2nkFW4mXUfJX7hTNBLklUxxS1Waxmoc2yI3ZDkFkBlJ9ygMRcTuVT47GihDb90uZovgWe5mD/jZt+Y9eypIrkJj90WA1WsmTGVu1aYTEFpBaS0jam9ey3+UcTNxLBDijR+zZNg7/t0K89YP9DqpDeSlcbbHYTT3H83Va6PTskybOtX+OY9A15+zlY4rCEfKs+o0lMwWYFtBei0GBztooDssk5iZrIKJcFmvSMNmrHcwjsxTSTcLzaHFvBKs8vxcrjY0HM0utJ/RF/nGizOetm+qr3FcmPKVoNcUzUucVwUqGicll2TKrnbJk8+zTH1JA2PuVUzPTcS+p3QJHFXzziOqHIK/snwnogHdFa7mFaFnC5G02UXCuUxqzaFPZavh/NfiD4Mhv8Akd16tJWVe3+lzHUNvSn3SNuMRgx7c+aifgCTRtydhQlWvDBOMbuNTLSeuzqd6FbDA5WyK7RV3Mm59ET+e/4L3jBY3IHwxfElc1pLgA3rX7UoVNgsBQAWrT91Xcf5wJcTHC01ZCfHTm87350AorIFKzKJdh5cmOKdRMISpw1xXApCuASMRjk5zkxoXFMPI3dVzv6/2igf2gymi3ZVHcnRFMc5K13VCVhA+n6qYxw8lWwS+SlteosXKm6qrqXUdsnRFa66WHq/4OzX8LiA41EbgGv/AOu9fQ3XpnFecfhsM+Rh8RFIyOp2d6C68ZidVX8ufh2Clhlq9/hETjyaPypy5BZ6zsTjrBu4kknnU9yt/l8/xY2u679isBgZac/Xor7h3MdEhYT4Xi3ZykNYmPXF6Y9ynVw1K8+aYX0TS9ASAU1xshtclkCQeTyPQpDUJZN7oUpAFl0MNBcUjXJhelD0ySojdTYn2HWqrmFSWSJWKiVqTxJQ9UAmtEjzQjoliljDKiA2vtzVfGfZHid1UjQZQWn7In4q4N6jZGmh1C1e16KDE3keSJ6Ho2U4/wCLG13MWd5qW4rG8OY34bw07OsfPkVsXCqirhhK6qdRIpMQBc4WSsSyCyA8he5R5yjvCG5gXQwQyy6VjU9wuuomkQI7HKPGi0QqJEbrhStIPdQy7ZS2O/lklR1EWI39U8MSFl/soUkM2Cj4loBqjRjaqO6MOCQQoSa1FtlvMrxvxIweYsfNYNooabLQcP4yh0mtDT3U040zU5gshgpwcpULGhyuTmvQpigPLn06IMgspE7boJFl0MqiEc0idKmBNIkbU4pGhFEdggGiikxILI1KibslVQfWdkaN4qgFtAO64O8QUKTAnNeui2TXH7JAzER3qPXlVFwktCE51wUGJv8APJKiNpDPqaD1CMHKpyN5LXDpQ+4/0rF2yzrQX4lkx8lkMFOeEG//2Q=="/>
          <p:cNvSpPr>
            <a:spLocks noChangeAspect="1" noChangeArrowheads="1"/>
          </p:cNvSpPr>
          <p:nvPr/>
        </p:nvSpPr>
        <p:spPr bwMode="auto">
          <a:xfrm>
            <a:off x="307975" y="-1020763"/>
            <a:ext cx="1714500" cy="2447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>
              <a:latin typeface="Bookman Old Style" panose="02050604050505020204" pitchFamily="18" charset="0"/>
            </a:endParaRPr>
          </a:p>
        </p:txBody>
      </p:sp>
      <p:sp>
        <p:nvSpPr>
          <p:cNvPr id="3076" name="AutoShape 26" descr="data:image/jpeg;base64,/9j/4AAQSkZJRgABAQAAAQABAAD/2wCEAAkGBxMSEhIUEhQSFBUVFxQXFBQUFRUUFxcUFBQWFxUVFBQYHCggGBwlHBQUITEhJSkrLi4uFx8zODMsNygtLisBCgoKDg0NFxAQFCwcFBwsNywsLCwsLCssLCssLCw3KywsKywsKzcrLCsrNywsKyssKzcrKywsLCsrNysrKysrK//AABEIAM0AkAMBIgACEQEDEQH/xAAbAAABBQEBAAAAAAAAAAAAAAADAQIEBQYAB//EADYQAAEDAgQEBAQGAgIDAAAAAAEAAgMRIQQFEjEGQVFhInGBkRMyobEUQsHR8PEj4VJyFmKS/8QAGAEAAwEBAAAAAAAAAAAAAAAAAAECAwT/xAAeEQEBAQEBAAMBAQEAAAAAAAAAARECIRIxQQNxIv/aAAwDAQACEQMRAD8AsviXupsBqoz2BSsNZcUdiZECulCVq6QqqkCt0QBN0pr5A0VJA8ygDNby3THqlxvEbGV0jUe5oFnsZxLK42sOwokG5ae9PNEZI3qPcLzh2ZPN6lN/HyDmEB6Y8phK89izSZpsXdqOP2KvMt4gO0gqOZ2I9OaejGld2so7gaqRFIC2rTUHYprglTC0lKG0T9SXSgjQUOZ5F0cNSSxoCBUVUmEqKW0NlIY5KKSmp7ihxlPlNVSUbG4tsbS55oB9+gXn+c8Qvlcfyt/KB9ypXFuaa36B8rPq7mfRZ0Abm/QKpE0aJ5dsfUp5ifyPsVKy3DvldpYKdytNhuFHGhdIPRqWnjJxSO5klTIpiDcBw5gha+HhCM/O9x9gju4MiN2Pe097/RGU2SZCHtJj5bsJqR5dkLUa91pv/EJ2PBYWuBrUiwHcq0w/BrAKvcS7/wBbDyS+NGxnMjzIsND8pPiHQ9QtYWqqxvChbeJ/Wzh+oU/AyAs7tAaQdwR1S/RowalouBXJg9rU2WyK0oWIKCVzhUlPYgyyckTDuUrS2bKBn+PMULiNz4W+ZU/VRZPjuegiHdxp5AU+6cSx8shJPb6pYW1NtzT+ghxsItvXmrvh7Ch7xb5Vd8iZ9tHkWE+GwDnS60OFJsFUtfeysMK9ZyrsXWHNVZYeGyq8KVdQGwW/LLo8QJksSktQpiqSrMRHus3jwI5Wu5Po147j5T91qMWsxn48DjzaWkehCy7a8jg90rCmj9VzSpNIa5CmN06NNlQSkkN0eEqLNunwuWbRY1ssfxx80Pk/6lv7LUhyy3F8gJiHTUT7jdVPtN+mbAv5rUcNs0scf+R+yzDd1ssGzTEz3Pqq7LhJY41R3ZqyKx8RG9LqrmntvT+dUOHENB+Wv6rNa4bxi1pNWU8yQrjK+MsO8gOJYeVbj3WbdgPiNJDW15N1sr/81qqHEYMAgEEEcqUVzqxF5j2uLGtIqCCmS4kLEcNySFgB26o3EOLkjYA0+J2x6U3WnzR8PV3i84gaaOkaD0rX3VPmmLifG7Q9rvlFje7gsi3BBxOpzndaA09aBSjlMdAYpDr3p1Ki9av4405N04prBtX+FEASAkbl0qRhSSOTCindeyZG+6jTvukjlWbQTN8bojJr/QFVRYecvZ/kALSdqXHdTuIGaovL9RRUpkqWchpt5qp9IvlFwGX65OdAak9uS0wi1Cg9EuGgDWClOpK6F9ClbpxHmyaQ33CFFlZDvFVw6cvotVgsRUUKs48C03oFU51PXWMrk2TxQzfEJLm6aGPT4XHlqB6ImYZLGSZGFwF9MfIV6E39FqpMEFGxcOkKrBKDw2ymph7Ed0/iLKhNS5bQbgVSYF3jBCvJwCKpyf8AKb5WLyjI2MkJeXFv/Ag3NCAdQ2pXkmwZY9spealo21b+/P1Wq/CeaZi4qMKn4q1VAp7XIdU5rgkBQkc1Oa5c51kyYyd90Jjk2ZJGoxpqbLF8RhHb68lWYbLqh2u4pVtNweatMOU+fCkird+Y5H9kpc8FmhZc8iMA8qoxYouXF1CCL/7up4ag0jDS0P7rU5diQQBVZFrla5ZLcKubiOprV1BCoOI8QGhrebj9ArVstlS5/gXTNqK1G1Fr39I58qsZm7YyNIqtPgMwjewnU0diQFg2ZU5zqFryeQFfcq8yfJdVHSaqA/LtXsVHNq+pK1sT7KLmHyu8ipD2U22UPHHwO8lr19M4pqrmlODV1FisRhSTPSBMlCDZOYITAj4hlCeyjtrVI0/Du6q2wGGMj2sHM/TmVSRyUFSaACv8KqRxLK2Zr4nadG3frUc6pcz3R1fG74hyAxOEsI8F9TbkivMdVValrOG+JYcYzS6jZKeJh2d109QqDOMtMMhAHhNS09uhKrvnPZ9J46/KhCSqsMDvUKmlBF/dScFi6EXUSrsaiTFhrfED1oAVTYjiZwNI4y48q1oPNaDD4kOaDZQMZgC67QD5LW7+M5Z+qlmc44OqYvT4dvcKZBjsa51oaDelBf3KPhMqxbfkdpHR1D9CpMWFxdfHIyltqCyXtHkScJm2rwSRujdQb3B60IQcdJQU6n7KTO2nkFW4mXUfJX7hTNBLklUxxS1Waxmoc2yI3ZDkFkBlJ9ygMRcTuVT47GihDb90uZovgWe5mD/jZt+Y9eypIrkJj90WA1WsmTGVu1aYTEFpBaS0jam9ey3+UcTNxLBDijR+zZNg7/t0K89YP9DqpDeSlcbbHYTT3H83Va6PTskybOtX+OY9A15+zlY4rCEfKs+o0lMwWYFtBei0GBztooDssk5iZrIKJcFmvSMNmrHcwjsxTSTcLzaHFvBKs8vxcrjY0HM0utJ/RF/nGizOetm+qr3FcmPKVoNcUzUucVwUqGicll2TKrnbJk8+zTH1JA2PuVUzPTcS+p3QJHFXzziOqHIK/snwnogHdFa7mFaFnC5G02UXCuUxqzaFPZavh/NfiD4Mhv8Akd16tJWVe3+lzHUNvSn3SNuMRgx7c+aifgCTRtydhQlWvDBOMbuNTLSeuzqd6FbDA5WyK7RV3Mm59ET+e/4L3jBY3IHwxfElc1pLgA3rX7UoVNgsBQAWrT91Xcf5wJcTHC01ZCfHTm87350AorIFKzKJdh5cmOKdRMISpw1xXApCuASMRjk5zkxoXFMPI3dVzv6/2igf2gymi3ZVHcnRFMc5K13VCVhA+n6qYxw8lWwS+SlteosXKm6qrqXUdsnRFa66WHq/4OzX8LiA41EbgGv/AOu9fQ3XpnFecfhsM+Rh8RFIyOp2d6C68ZidVX8ufh2Clhlq9/hETjyaPypy5BZ6zsTjrBu4kknnU9yt/l8/xY2u679isBgZac/Xor7h3MdEhYT4Xi3ZykNYmPXF6Y9ynVw1K8+aYX0TS9ASAU1xshtclkCQeTyPQpDUJZN7oUpAFl0MNBcUjXJhelD0ySojdTYn2HWqrmFSWSJWKiVqTxJQ9UAmtEjzQjoliljDKiA2vtzVfGfZHid1UjQZQWn7In4q4N6jZGmh1C1e16KDE3keSJ6Ho2U4/wCLG13MWd5qW4rG8OY34bw07OsfPkVsXCqirhhK6qdRIpMQBc4WSsSyCyA8he5R5yjvCG5gXQwQyy6VjU9wuuomkQI7HKPGi0QqJEbrhStIPdQy7ZS2O/lklR1EWI39U8MSFl/soUkM2Cj4loBqjRjaqO6MOCQQoSa1FtlvMrxvxIweYsfNYNooabLQcP4yh0mtDT3U040zU5gshgpwcpULGhyuTmvQpigPLn06IMgspE7boJFl0MqiEc0idKmBNIkbU4pGhFEdggGiikxILI1KibslVQfWdkaN4qgFtAO64O8QUKTAnNeui2TXH7JAzER3qPXlVFwktCE51wUGJv8APJKiNpDPqaD1CMHKpyN5LXDpQ+4/0rF2yzrQX4lkx8lkMFOeEG//2Q=="/>
          <p:cNvSpPr>
            <a:spLocks noChangeAspect="1" noChangeArrowheads="1"/>
          </p:cNvSpPr>
          <p:nvPr/>
        </p:nvSpPr>
        <p:spPr bwMode="auto">
          <a:xfrm>
            <a:off x="460375" y="-868363"/>
            <a:ext cx="1714500" cy="2447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>
              <a:latin typeface="Bookman Old Style" panose="02050604050505020204" pitchFamily="18" charset="0"/>
            </a:endParaRPr>
          </a:p>
        </p:txBody>
      </p:sp>
      <p:sp>
        <p:nvSpPr>
          <p:cNvPr id="3077" name="AutoShape 8" descr="data:image/jpeg;base64,/9j/4AAQSkZJRgABAQAAAQABAAD/2wCEAAkGBxQTEhQUExQWFhUXGBgYGBcYGBgYGBwfHBccHBwaGhwcHCggHRwlHBcXIjEhJSkrLi4uFx8zODMsNygtLiwBCgoKBQUFDgUFDisZExkrKysrKysrKysrKysrKysrKysrKysrKysrKysrKysrKysrKysrKysrKysrKysrKysrK//AABEIAP8AxgMBIgACEQEDEQH/xAAcAAACAgMBAQAAAAAAAAAAAAAEBQMGAAIHAQj/xAA9EAABAgQEAggEBAYCAgMAAAABAhEAAwQhBRIxQVFhBhMicYGRobEHMsHwFELR4SNSYnKC8TOyU5IVFsL/xAAUAQEAAAAAAAAAAAAAAAAAAAAA/8QAFBEBAAAAAAAAAAAAAAAAAAAAAP/aAAwDAQACEQMRAD8A7Bn5xBMUN4qv/wBmS2say8fc/NAWOclPCBF5YWqxMEO8BrxDnANykHSIVShwiKknu0MUy3EAmqJMLpkq8WFaEjtL0HEgRGmqkJUwQPNRfutpAVw054ekC1lIRdteUXiVXIVaWl21CUk+4gKorAScqWG+YJa23zFoCoUmHqWpm8TDuX0SJF1pHrEdTUt23ljiMr+0eIxshTp7R4hOngbecASehjX61IY3JFveAKnougaTUE/0xNUYmsntJF7pCiCo/wCIf2AiSiVMmKHaSgcSzeDG+3GA0oeht2M5ICtRl19dYX4j8Jsy1GXPGU3Yi49Y6BhEpABBXnPJLDxLQ0TOGiQe4NAcKxT4YVctykZwNw3peElJQqRJmFSSCFZSCGIPAjUR9Kuq5JHdFV6bYBLqZRyNLnA5gdAviFNrAcUkI02HCGchAiJVCpKiMp7OvAeOkTyFCALkSxDKlQDtC+m3g5Km8QDATkPYxqqWOEeSl3jaq0gBp67xkDTZjHSMgEkqqVxMGU9UeMJpCoJQtoC5YZMzDWGE+QwtFYwatY6xdqMBY8HgIKGYR+8OFVlglPiSWA74V06gXUbIFg+hO55gfrAyiqaCASEEk8CQHuX7j3bQE9RWhSmSc6v5iCUjuGgjyUtIzKmqzJSfzDLLB2CW7SieAgOfWhurlN/cAwD2ZI3POFC8xmMpVgdHubfpAWJWMqJARKGUXAWpWUH+wb8rRpMr1EtOmJB/8ctIBfwvCUVjJGUFLu3FuNh2Xf3hXMnlSglBZL2KWBPFnuTxJLQDmZW5lKAFkk3WQwPs/cXgRFQrMAyirUdk34ZRt/da28BqqCkgJdxo19Nhx72bgN4ml1p/MyifmSLj/M/Q+sAyAmhL9hGa6lEuq3PTlYmHOA0S1/IHNwVLIGvBOz8ddIT4ZThazmJVYFW2UAOA9mNtBe8WyjQ6AZq0S0AtkTZI4Al+0vib8A5vANUyylKQSVE6Act3UwA8Ic0VkAFg0JqSpdggKILEln3AfkkDbygqdQBaWLgHiSlnvtqfvjAG1KUnVVuXdCyrrUSrABQI16xA14ZzeAcTlJ7KAkKSksVKJKXDAf0lT2YcYgqaVS0fKClvlyhNgCHSGcHMHe2sANi2DSagEELGXtDqVyi5J3SLExSMUwlElYCVLZnOcAEcixiwopgGKgQ91flWLWVf68IZyUpXLKZyesSdFhAzJtqWZ+Ld8BRJYbTSCw7JO7H3h5V9GLKMpUslJZSQrK9nDA6HlCly5AcMGbTv9YCJK7vEtTMceH1gbe9ohVOuQ9oCNSuMZC7Ea8J5xkAolKETgwPkYxNKSSWDkmwaAc9HKBU6aEpsBdStgI6MEJTLypBCQQlxdSjwHD6CFODYb1SESU/8i2Mw+47hYecWCqWlOQC72QDsNSo8SbmASYqsmdJkDg6gOZsOQZrR7iM4BHVpZ9FHmA7DkHHnANNPV+ImTPzLlgIG+jejeojbqgJag7qzZRwcpS9/EDvMAGJolpOW6lBgfRxtAlBKCUrKmb893Jf8pJ1vt38IJq5bTAEsrIlzzOgHq/jAtShQCQm5D66FXE8heAhqVKVcm6rsGDDirhbfyiKomplBQSwJHzHXkwHyjgkXNnjZasj6lRuHGv8AUX8GEKpxawdWxVsDuBx5nWAKlKOV3bYqe/db6cd9YyQkqsFZJaWzKAANvypAa54njANRUm1mAAIF+9zvzbziIT9EB+0SSdC3J9H4wFuocSSgFSbJDpQj5lqVxWrQJGpCfODP/k12U6SdEcEk2Km0e/rFTp5CphzKPYAAATYJBJAHMkX8YNwuYlMzrFkZUDMlIBOmnBy+/lAdJk4n1MsAdqesBs2hY/8AIptbuyRrtZ4Y/j1tmZS5rdkaAEs/Zdiq4HJ++KBR1swHrSATM1zEhdnsgsyUgPdPBoe0uLylnrFLIS7IG5b5mAAsHNxx1gLDhxM1eZszBs1wgG2ji515ecHT0AlrpO75WGwKjtyAhBP6Spy5RnCXygJICjcMlKUuQeOYv3QfR1Cie0MoLMksqZe7llEAd/nAey6VblSkgpFsxIc6aAoN9Q0HvKKQkhTkA5f+NSdWcBm8olllQ07RazlLDmwEQzQoBVgXueyfW4eAXzKGVOzhIUygy8xBAbTTnvHLscWujmqlzMxLkJJdlBxoW7t46/TKUoZVMmzqADDk1te8wHjGDJqJapaghZDtmS7cCDx7oDjEvHlKP5b6AgNr5xvirplmYPlKgCHukkP4g7GNMawdcicXQElJZQT8hB0WkHSNK5RKdeyUM3j+0BXp9UTGQNOLaxkA+rFjNFj6G0AOaeoWQcqf7jv4RTVT3Lx0ykk9TTUkpmKiFr4uoOB5QDjBlDOpSlN+Uk6pFypXe3vHlVWGbMUU2YKAOgGYADxADGPaWlssC5u/e4cegHnAM+zps5ClKN77ADkyoDJ04JOfRk9kM2gd/E7R5PUSE8UAPxKiSpXkCPGNZpSwSbhJe2/adhydoDRPLEliSCT4638QIDymdRmTLljlA5l/Byb+EST0ZEAO6mDjXtF3HPXLroCfzQWlDS0qGoKlEcVMAn2bwgKomBCUFXaIuz6lVwD3uVE8GEAtn0rJU5ImKAJJ1CXGp0HdC+oCQLDsJBAJYOAbq5kmz7Q5X2mzOVr7SydABffgG8wIRYklOgYCzC5PJ9hAK1y8ymHMkjzPlxiRZTnyhna52GUH0do8qpwQlt9O/c/pAFLP7SrbMAPD94CyUssJSkaslSlOdzp45f8AsIClYhlfsguXUxZ7WQDslwXb+UQPOxDKltVaDl+9hA1FPSgA2KrJD3urVg+2niYB2qdMzKQkdopS4awBTqtRuxcMOADwTh0xCiVZgEpJCpmhKQNLXA7Q7IZzyeEMmpK8y1KygqKlrI/LlIJbcuUpAfaBp9bmly0oGWWLZd1HVSlel/6jygOg0SutmiWEjq0qyjKcyuORISMpazuDdWpi5yZZlFgJTPly2CwRupeYuWAszxRehtKVTM6iwaynDhrrIH83PntD+diImTlJllgVZRluQGdV9n3IvAWOnq5iiRLAAvxawZyq0NSrKTdR0uRYchxPfFepiZRAT2gflzX3YHg+p8YdUqnABBGW51Zx9HgDhMzA2AFgCzve+tjptBAlBy2+/dtC+lrEnVgUgHawNn5OfOHA/eArPTDo6molFaU9sBxztp3RxSrKQksLglJHA6R9JbRwj4jYYJFQtSR/Dm9rgxO3vAc6qz2oyJqib2maMgLceixC0vo4fueLhUdqYkgWQl/Rv0HjFi6R0QQgEC9oV0tL2kJbbMs8hYJ/7QEgT1dM6ixWpz6qHowhQZhZ2PaSNdS4KmHCwB8RB/SckqlIAcqIDDZyPo58IbysD7AC7sCo2chzbXkAB/bAIlUmVADudOPy939T+AhTiskIKU6Gz9z+9vSL3PoEIQxvkBWs7ki4TruphHPcVqAVKUTc2HiSYAvrwyQdAHPFjr6e8BLm5lqz2Av/AJHUAcA4HhC+rr0hbA3OUPyF4grZxDD5QSX30v8AWAKrq0FRAVZgDsb7d+57oWBYJUYhnKeYeAJYcba+3lDrDcMKkm7P5wFenSSs8NgPHUxKnDsqSoEaeNjFxp8ElpuoDvVeN6tUr5cyfBvvaA56mm7Qe7EcTEMqSy8xBYF+G4HtF0KZYJ7TvwiCop5KuXgYCqJpVrIJ+UAvd7jj4qA0jSdQzACGU6l5e4C5bhfIPCLXSoS5ZKmZvlJ3B4btDiVJSSDlUku57Jvx7ngDujWE9VSoBupSWJFtbq83hjh9C0zspUNSo2+/9QXhUxDBJ01BbkP0h7TS0O+YW3f183gJJVIOxYuwGjwXOpkgc9L2tEqVJ1BFtPSJDMSoEOLwFS6QJWjtJO44tbtA87pFouNBUZkgndCD5iE9fTukg/lt4Ea+8EUK/Bk5D/if0MA2EwEkRz34w0Wemzj8pAP0P3xi49axSeNoRdOkBVJUA/yEjvDGA+d5ouxjI2nLAUYyA+ncWkiYkDmIRzUsqWAwBXfwb6D1iy0U9C1EAaB4TVknNUyUhmCXPerfwEB5R4SJk0TVh9g/P63h+uWGA3Uok9wL+wHrGlMwEsDdRPpZvCJpz5wBoE+/+oCt4yrMlSBbMov3J/UkeUUTGaYJJYWd+Rb6axc8RWStgH438S/v4woq6QF1K0Fyo2B5B9oDm9RIIKlqtsPLbyj2rdWWw+ZV++w/6w/xGiC1p7iTzJvHkvCQR+2ndALqGm/iOXJO33s0Wunoy11MOX6wLSUYRYOVesNRISwM1X+ILDx4wEfUU41GY8yVHygkqltaWW5Ib6RqitAtKl242SPO0bmsmEOQn/2/aAFmZdkkf4ftAzjcnyg5dQrdL9xHo7RoaziFN4frACLmJB+bWC5M0MwUOIvG9XPTkCr2d3TqPLWNAiWpLhKDbgIA6hqvt+cWWmUNGEUv8JLeyAH4EjyvDeh7OUAqYvfMdfOAsc2YDokRPKuLgQop5pISQs7fftDGUlrEk+JgJZ0oHyYjlAkpBStQJtr52gxJPHzjVaX9vWA9miwtoYqvT9Z/DzgN0G3hf2i5rluIoHxOnZUKHFKgPLTygOFTnzGMjFKvGQH0R0EmmYuc/wDIAOFzFhrZKUB37RDDuAaEHw5npX1pTokJSOfE+3lBPSireYlIO6h4BN/VvKAbUUwZJZPMjyb77oMqpwCXBu3oA/33xUFzilCBf5b34q94sE9QCH2ZvV/0gElWrIGOqnKn2f705QqnjNxIfUlolnTCpRUTbj9W7rDlfeEWI44Lolnx373gPZ0oAks3Pj5/oIkkJcQNRSFEOoknWGCUWgNDMyaC8A1FWE3UMy9cruEjieffaDJxYE2cxX61QLgEku5t7NAR1+OKVoWP3zA94XI6QTUaqceH2PCJlYdnPActfaFeI9HV6glhzPpAWnDukaVfM3B/q0TqxVCnZjtxEc1qKeZKL3740p8RWkuD6v7wHU6SuyuHsXs9rxLJrEZC+pIGn3wjnkrGzuPAfWGEqe7drXQHWAumJ1eVMpiyik28dYd01YMsnNbMRfbV/YGOe4hVqUytEoSAO4bnhrD2ixqXNp0JzMpJtw+zAXfBJjS2OoV7W+kMRVh9C9iNeA4Ry49MOqCk3JNw/szwqT8SZic1rGwAJJ+9oDss3EEoDlXhz8YY0NQmZcEen0MckwLGqmrUAmnKx/MuwTu7nUa6PFuwoFJBKSlb/ls4fe14C/ZI5j8ZVZJcoEPnUq42ZMdJkznSDHNfjjNHVSB/Uo+kBwqvqAk6RkRVSAVF4yA+iPhjK6ulmzDqpXoA/wBY8xqceuSknRBUd/mX/rziDofUth0ofzGb9QAeFmgDHFlNSQ/5Jabc8pHuIA6or3WhB3ueQd0j3izVc55XeP2jmGH1xmTpp4acmBi/qqP4B/tH7+kBTOkeKN/DB0HabidoXYZT9rMdTAE2YVT1aPmJJOg5AbnntbeLFQS/SAayZdnHlGp5eMbIJ2gSqmhi5PhAAYrVEAsbcYTU63L+v7xNiM3Md2GwhDia58z+GgNxA1bgTAO52MoT2U9ojgQAO9RsIW1eKFV+vkp/pBKvMuIr0/CpoScwNtBtCsi7b8N4B7V1Uw/yLHEQoWsHkYPOHFMt3ZQvY+kL8pOogPETGMWfB6MzACl4SS8OIBUf2iy9G+w/DaAd4TgaiSkHV7G/7RpjPRH8GhVQtYRKTcl3BfQAcSTpDjDK9lcHj34ry1VOFZkP/BmImKA3SxSfLMD4QHHcRxfOo5QyeFyfGB6WZ2g4J5cfWAknVo8lpKiAHJNgBqYDt/QbFUysqly5ssN8/VqXLbcqKHyjmY6HOWmaETEEEFiCkgpIO4I1EcswnoKqXSidLmzJVQkJZphy5iD2SNCCSB4Rbfh+ZyEzZNQjKtK3DfLc3y7MTe3GAvlPoI5L8fK9lUyAdlkjyvHW83OPnn4rYr+Jq1AAkSnQD3G/hAc8nKJJJjInqEFg0ewHZ+i9XloiNTLmLcf3H9ohxSrC1oObtZUv4EX9BEOBoIRMT/Oh35xSairmZyNMrpI8b+sBYMEmnrFq2Ov19o6DhlQFU2V7gH3jm/R5ZSQSOyp3Pf8Au0P6HEepmMfkLDuBZvvlAI6ab2zq6TlUeYs472HiOcWXDJ2jQoq6ZImTFo1Knbxv+viYPwuS2jwFhVMcaeUBrlhX5T6+do9WrZ4y73vAaqorMEgdzepiBNKlALDXXjDGUt/L78IiqQAPtoCvVkrvDaEQkrELBsof+oiwVy0i5b78YQVtSgfKlz4wCyoqJtwfYCAJhL6uqDjLmTFMlOvCLFgnR9Ms5pvambDaAXU2HqyJSrvIh5KpQkQcZd4Hnr2gIpajeLd0eWmYky19pK0lChxCgxHkYqEgND7o5MZfJxAcmxbA5lLUzJQ1SohL6KS/ZPOzQ0w1c5JcyEFi5WZYLd5FxHZ+kfRWTXy1JX2FgOiYPmSdfFPERQaOVVYdPEuegqSfkmBmUGYlKuLMcpvAXPoi60gnJtoFa8Q9osk2n7eYDk8C4PVSZgCkoSlTPdIuWh0qU9oCudLsY/DycydbfvHC8YWJkxa2AzEm3MxfendQ6yh3yzSknwdvUxzuoMAonSTGQesiPYDodLKIaAa/AQZhmAWXryJ19R6xZZMi0FimGwsdeR+x6wFOxem6qTLCdWv5iF2C0kyZOlhZOVTkvyBPvFyrsO6xBDdpPqIByKQElCXYjMN7aiA1n0TKsb2+v6wZTycoiKZMcuPXh9vE9PNgN1G5jFTY0mzNYXzalt4AxVUzkm0DKxAmztzG3dC6orP9QvVVseQgG84JU9heBkUIJZh37QJInwzp54AgDJKAgdmN5QGYk6/esBmpfS0CVdVZgYA2dWZlsBpqf0jSeoiBcJUkatfWDK6ulhJDwG8g8YbYe22oiljH0gsIZSOkIzJZha8B0jAcRKlMb8eYixTZSVgy1gKSfseMc96IY0gz32YgxeKWrf8AeAXfg+qUwDgWB0LcS3iIeIqktYNygKqmBWuoiJCgA+wDnuGvsYDlXxAqR+KnITr1hWo8CUpDenrFNqEw5xGd1s2ZN/nWpXmbekLp6IBeUxkbzpRGj6xkB2OUmJFrYHz+/KB5fCJwjjAYkiaAtBY8RGVNIjKSsZSdSIrtNiP4WoKFfISfB9D5w9q6hMxJYgv5QCCrCZV0rz3c92h++Ue5ruN4ytokolrUSA4tANNUuhPdAMpqtYR1Uw/ffDUKt3wsrB2tG1gFM5fnAxmkwdPTtAypPLnAeUyzrDALPH6RDTU9oKTLaAm620RIl51aOI9lyiottDWkpMpHGAVV+GTEDOi9i4+94qGKzZqixzJ846mqc1jvCHF+rYuA/HwgOaFKk7/WGuEU0+oWESQ6zYBwB4k7Qd/8d1k1EsD5jtrD34fU4lYipCflcgEjYfWAsfQXofVSp38QZUoUM8yxBsCUyxqrVsxYR0Nacqy2n2X9YZyB2e6IqynzJJGrEwC/M/39IVdL6zqqKYQbraWD/d+zw1QlwDFT+JNT2KeUN1KWf8QAP+xgKG1oEnoeDsloHmJgAIyJiiMgOs9U8Ty5UEqlXjWetCBmWpKRxJAEBQ+ntGpJ6xAdgxHKKrg9bOPyrYOzGLtj/TCjHZz9YdGQHHnHP8NndbVgy0kIckJ4BtT97wDnFlzpgAWu3IX94JoOygAaDTugmejMkQMtBSm++kAwRNcD6RFUBxANHUa7wb1jgwC6ZLtEBQ7fYg+bpwiBYgJKJFg8bTjcAbx7TS3SPveCJVNfMdNv3gJ6YBAiUVoA5wgrsSykjnCefiJ3MBZanERuw/XuhXNnFTqax0J4P9+UJl4uEiwc8TCqtxeYvVVuAsIC6dFFSE1IE5YDuBez7HvvFiwzo11dYJyZgACip7EMdteBjjgnF9YeU3SZaZaU5lEpVqdG89dID6YTUWexD6gvp/uC5Ex+EcP6JdO1ImAEgyybg/l4uI65glXKmjPLWFJPAvAESpTdn+VR8vsxzTp1UdZVlI0loSnxPaV7iOs1YShKpirJAzE8gL+0cEmYuJkxcxWq1FXmf0gJ8lohmSY3TiSWjSZiKG1EBAqTHkZ+PQr8wEZAX3p90yRQky0DPPLsnZL7q/SOPYrjc+pVmnTCo8NEjuEA4lXLnzlzZhzLWoqUe/6RogQGwMWToKAZ6uIQ/rFchr0WqerqZZ2JKT4hvdoDpEyQIBrpDpIHeIbqlux4iB6hDiAo06aUK3hjT1btHmM0e4HfCBEwoLQFsSlxa/rGsxJO0B4ZVAp58oaoIa8BJSyWS2/3+sb1hZLRIFZQ/wB6CApyid24wCKplO7cbxvJwVBcr0hoJNn8YkWthygK3XYNKTAacJl7Nvv5QyxTlFbqFLBcEwFhwvDqYllJBI00Z3i4YRQUCpoQZSMuYBylLs3E845TLnzHsTDGkxKpQsEahmtaA7TT9FaIqI/DSiLAukMFBRB4OkjL5GH+H4TLkEiQhEpBL5UBg/FtIq/Q6qnTEPOIJN9G1vF7pZeYD7MBXfilihl4eUD555Esd2qz5W8Y4omQpt4uPxRxwqrhKB7EhOX/ADVdX/5HhCSkxaVosQCr8OqIaiSoDQw9xLG5SE9lDmKxiPSCYbAZX5QAcxC30IjIhGMTeIPeBGQGhSxiZMRzBeJpQgPI2lqKVAjUEHyj3LHhTAdlweeJ1MiYnQiIqq3jCf4X1OaTMlE/KpwORD+7xYMQkQCCrluGNxFdrqMPcRZqhELKpDwFZlKVLU4hvT4te8C1UhjAE5FoC1y8QzNEwnpPfFHRVKSdYJk4oYC5JD6eTtGVMv7sIS0uIO1yPaGcpYNyX8YASoos3KFE/B3OrRYpk/vgSZXAEsQeUBrgWAICx1oVl3a/iBHST0HkFKVy+G2hD87/AOop9BXjJtbTz/3F1wDHUqlpD6gcbfd4BlhuFhCWfS3ODKnE00lNOnK0lIUoDiQLDvJYR7KqAptPrHN/iP0jE2caBB7KRmmH+rUJ8Ax8RAcyFcqctRmF1rUVEniouYhVIUlTGIFpyqPEGD5VT1hAVrxgMXMYB4Mk41LWgyaiUClrLAuDsY3xCgHUhQ1EI8rhj4QA1RSt8pzDiPrGRFOSxjIAqbEkiIpuoiSUDaAmj0x6IwwFr+GdVkqig6TEt4puPrHSK1PGOJ0FWZU1ExOqFBXkbjyeOzCpExCVpuFAGAT1ciE1Um8WKpRrCirkvAV+pQ5vC6plQ6mpvAM+TAJJ0uBFIhxNRAUxEANLnKTBqcVU0CLERLRAMJ2MvrrAasQMOcD6JzKgixYnU6R1roj8OaSWHnSUTVH/AMgCgO4G0Bw5WLqYJCm4xYcA6T9WghWzN9Y71jPR2iRSzSmkpgQhTfwpYu1vy6x8qYhTGXMUgvYwHS6/4jCTKV1RzTlOE8EP+Y92oEULCakmdnUSpSlOonUkm5MKAILoyxDavAM8ek5ZqrasYWCLR0qkAy5M0bhj3xWwmAsWE1vWSjLVqNISVCcpLxrTz8igYMxhIWy076iAUTJ4diHj2B6hLGMgDZg0iSXGseptATx6BGJQdhrGF94DSL/0AxPNLMlRui6f7T+higqifDq9UiYmYnUHTiNwYDrNRC6olxPS1yZqEzU6KD39oinzBALZ8sbiFtSnhDeoWIWz7wCWogKaIdmmzlolT0bUoWPtAVdabwxwChM2clLO+zQ5qui5QUgnWw8YvPQjo0iQlU1RcgQFpwnC5ciWEpSAYsNIkARV8MrDMWw74tEiYABARY9JE1HUl+0FHwGnq0fLnS2WesBOt0nwLR9D0mJ9bWVinOWUESED+ojMo+ZHlHEfiJRGUtSDchRL98BSUCCExEmWTpEokr4eo/WAuDibQWLqQXbeKpniz9EpBMuYhYIfTSKvUU5Ci2xMBEtUNaJYWgg7CFiaZStIIk5kOIAKuFxGRlcm4MZAf//Z"/>
          <p:cNvSpPr>
            <a:spLocks noChangeAspect="1" noChangeArrowheads="1"/>
          </p:cNvSpPr>
          <p:nvPr/>
        </p:nvSpPr>
        <p:spPr bwMode="auto">
          <a:xfrm>
            <a:off x="230188" y="-2057400"/>
            <a:ext cx="3333750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>
              <a:latin typeface="Bookman Old Style" panose="02050604050505020204" pitchFamily="18" charset="0"/>
            </a:endParaRPr>
          </a:p>
        </p:txBody>
      </p:sp>
      <p:pic>
        <p:nvPicPr>
          <p:cNvPr id="3078" name="Picture 11" descr="http://www.mitfozzunkma.hu/images/1302/szabo_magda_f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75" y="374650"/>
            <a:ext cx="2416175" cy="298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13" descr="http://www.gyermekirodalom.hu/wp-content/uploads/2014/05/szabomagd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00" y="3681413"/>
            <a:ext cx="2922588" cy="285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15" descr="http://moly.hu/system/statements/original/statements_484975.jpeg?142148115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355600"/>
            <a:ext cx="1943100" cy="300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19" descr="http://cultura.hu/wp-content/uploads/2012/11/Szabo-Magda-macska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875" y="3644900"/>
            <a:ext cx="4410075" cy="288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21" descr="http://cms.sulinet.hu/get/d/e1213701-6b00-1700-7337-61727661746f/1/9/b/Large/12_137_1_k_11_3_0_1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6088" y="415925"/>
            <a:ext cx="2043112" cy="294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ím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865187"/>
          </a:xfrm>
        </p:spPr>
        <p:txBody>
          <a:bodyPr/>
          <a:lstStyle/>
          <a:p>
            <a:pPr algn="l"/>
            <a:r>
              <a:rPr lang="hu-HU" altLang="hu-HU" sz="3200" b="1" smtClean="0">
                <a:latin typeface="Bookman Old Style" panose="02050604050505020204" pitchFamily="18" charset="0"/>
              </a:rPr>
              <a:t>Élete</a:t>
            </a:r>
          </a:p>
        </p:txBody>
      </p:sp>
      <p:sp>
        <p:nvSpPr>
          <p:cNvPr id="4099" name="Tartalom helye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145088"/>
          </a:xfrm>
        </p:spPr>
        <p:txBody>
          <a:bodyPr/>
          <a:lstStyle/>
          <a:p>
            <a:r>
              <a:rPr lang="hu-HU" altLang="hu-HU" sz="2400" dirty="0" smtClean="0"/>
              <a:t>Debrecenben érettségizik</a:t>
            </a:r>
          </a:p>
          <a:p>
            <a:r>
              <a:rPr lang="hu-HU" altLang="hu-HU" sz="2400" dirty="0" smtClean="0"/>
              <a:t>a debreceni egyetemen végez latin-magyar szakon</a:t>
            </a:r>
          </a:p>
          <a:p>
            <a:r>
              <a:rPr lang="hu-HU" altLang="hu-HU" sz="2400" dirty="0" smtClean="0"/>
              <a:t>tanárként dolgozik Debrecenben és Hódmezővásárhelyen, majd négy évig a Vallás- és Közoktatásügyi Minisztériumban</a:t>
            </a:r>
          </a:p>
          <a:p>
            <a:r>
              <a:rPr lang="hu-HU" altLang="hu-HU" sz="2400" dirty="0" smtClean="0"/>
              <a:t>férje </a:t>
            </a:r>
            <a:r>
              <a:rPr lang="hu-HU" altLang="hu-HU" sz="2400" dirty="0" err="1" smtClean="0"/>
              <a:t>Szobotka</a:t>
            </a:r>
            <a:r>
              <a:rPr lang="hu-HU" altLang="hu-HU" sz="2400" dirty="0" smtClean="0"/>
              <a:t> Tibor író</a:t>
            </a:r>
          </a:p>
          <a:p>
            <a:r>
              <a:rPr lang="hu-HU" altLang="hu-HU" sz="2400" dirty="0" smtClean="0"/>
              <a:t>1949-ben elbocsátják munkahelyéről, és majdnem 10 évig nem publikálhat, ekkoriban tanít nálunk </a:t>
            </a:r>
            <a:r>
              <a:rPr lang="hu-HU" altLang="hu-HU" sz="2400" dirty="0" smtClean="0">
                <a:sym typeface="Wingdings" panose="05000000000000000000" pitchFamily="2" charset="2"/>
              </a:rPr>
              <a:t></a:t>
            </a:r>
            <a:endParaRPr lang="hu-HU" altLang="hu-HU" sz="2400" dirty="0" smtClean="0"/>
          </a:p>
          <a:p>
            <a:r>
              <a:rPr lang="hu-HU" altLang="hu-HU" sz="2400" dirty="0" smtClean="0"/>
              <a:t>az 50-es évek végétől népszerű író</a:t>
            </a:r>
          </a:p>
          <a:p>
            <a:r>
              <a:rPr lang="hu-HU" altLang="hu-HU" sz="2400" dirty="0" smtClean="0"/>
              <a:t>elismerései: két József Attila-díj, Kossuth-díj, </a:t>
            </a:r>
            <a:r>
              <a:rPr lang="hu-HU" altLang="hu-HU" sz="2400" dirty="0" err="1" smtClean="0"/>
              <a:t>Femina</a:t>
            </a:r>
            <a:r>
              <a:rPr lang="hu-HU" altLang="hu-HU" sz="2400" dirty="0" smtClean="0"/>
              <a:t>-díj (a legjobb külföldi regényért járó francia irodalmi díj), </a:t>
            </a:r>
            <a:r>
              <a:rPr lang="hu-HU" altLang="hu-HU" sz="2400" dirty="0" err="1" smtClean="0"/>
              <a:t>Prima</a:t>
            </a:r>
            <a:r>
              <a:rPr lang="hu-HU" altLang="hu-HU" sz="2400" dirty="0" smtClean="0"/>
              <a:t> </a:t>
            </a:r>
            <a:r>
              <a:rPr lang="hu-HU" altLang="hu-HU" sz="2400" dirty="0" err="1" smtClean="0"/>
              <a:t>Primissima</a:t>
            </a:r>
            <a:r>
              <a:rPr lang="hu-HU" altLang="hu-HU" sz="2400" dirty="0" smtClean="0"/>
              <a:t>-díj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algn="l"/>
            <a:r>
              <a:rPr lang="hu-HU" altLang="hu-HU" sz="3200" b="1" smtClean="0">
                <a:latin typeface="Bookman Old Style" panose="02050604050505020204" pitchFamily="18" charset="0"/>
              </a:rPr>
              <a:t>Munkássága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r>
              <a:rPr lang="hu-HU" altLang="hu-HU" sz="2400" dirty="0" smtClean="0"/>
              <a:t>költőként indul (</a:t>
            </a:r>
            <a:r>
              <a:rPr lang="hu-HU" altLang="hu-HU" sz="2400" i="1" dirty="0" smtClean="0"/>
              <a:t>Újhold</a:t>
            </a:r>
            <a:r>
              <a:rPr lang="hu-HU" altLang="hu-HU" sz="2400" dirty="0" smtClean="0"/>
              <a:t> – „negyedik nemzedék”) </a:t>
            </a:r>
          </a:p>
          <a:p>
            <a:r>
              <a:rPr lang="hu-HU" altLang="hu-HU" sz="2400" dirty="0" smtClean="0"/>
              <a:t>sokoldalú irodalmi tevékenység: versek, regények, drámák, esszék, tanulmányok</a:t>
            </a:r>
          </a:p>
          <a:p>
            <a:r>
              <a:rPr lang="hu-HU" altLang="hu-HU" sz="2400" dirty="0" smtClean="0"/>
              <a:t>kötődése szülővárosához, a családi hagyományokhoz, a magyar történelmi múlthoz</a:t>
            </a:r>
          </a:p>
          <a:p>
            <a:r>
              <a:rPr lang="hu-HU" altLang="hu-HU" sz="2400" dirty="0" smtClean="0"/>
              <a:t>gyakori önéletrajzi elemek, lélektani elemzés</a:t>
            </a:r>
          </a:p>
          <a:p>
            <a:r>
              <a:rPr lang="hu-HU" altLang="hu-HU" sz="2400" dirty="0" smtClean="0"/>
              <a:t>legismertebb regényei:</a:t>
            </a:r>
          </a:p>
          <a:p>
            <a:pPr lvl="1"/>
            <a:r>
              <a:rPr lang="hu-HU" altLang="hu-HU" sz="2400" i="1" dirty="0" smtClean="0"/>
              <a:t>Freskó</a:t>
            </a:r>
            <a:r>
              <a:rPr lang="hu-HU" altLang="hu-HU" sz="2400" dirty="0" smtClean="0"/>
              <a:t> (1958)</a:t>
            </a:r>
          </a:p>
          <a:p>
            <a:pPr lvl="1"/>
            <a:r>
              <a:rPr lang="hu-HU" altLang="hu-HU" sz="2400" i="1" dirty="0" smtClean="0"/>
              <a:t>Az őz </a:t>
            </a:r>
            <a:r>
              <a:rPr lang="hu-HU" altLang="hu-HU" sz="2400" dirty="0" smtClean="0"/>
              <a:t>(1959)</a:t>
            </a:r>
          </a:p>
          <a:p>
            <a:pPr lvl="1"/>
            <a:r>
              <a:rPr lang="hu-HU" altLang="hu-HU" sz="2400" i="1" dirty="0" smtClean="0"/>
              <a:t>Abigél</a:t>
            </a:r>
            <a:r>
              <a:rPr lang="hu-HU" altLang="hu-HU" sz="2400" dirty="0" smtClean="0"/>
              <a:t> (1970)</a:t>
            </a:r>
          </a:p>
          <a:p>
            <a:pPr lvl="1"/>
            <a:r>
              <a:rPr lang="hu-HU" altLang="hu-HU" sz="2400" i="1" dirty="0" smtClean="0"/>
              <a:t>Régimódi történet </a:t>
            </a:r>
            <a:r>
              <a:rPr lang="hu-HU" altLang="hu-HU" sz="2400" dirty="0" smtClean="0"/>
              <a:t>(1977)</a:t>
            </a:r>
          </a:p>
          <a:p>
            <a:pPr lvl="1"/>
            <a:r>
              <a:rPr lang="hu-HU" altLang="hu-HU" sz="2400" i="1" dirty="0" smtClean="0"/>
              <a:t>Az ajtó </a:t>
            </a:r>
            <a:r>
              <a:rPr lang="hu-HU" altLang="hu-HU" sz="2400" dirty="0" smtClean="0"/>
              <a:t>(1987)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 i="1" smtClean="0">
                <a:latin typeface="Bookman Old Style" panose="02050604050505020204" pitchFamily="18" charset="0"/>
              </a:rPr>
              <a:t>Az ajtó</a:t>
            </a:r>
            <a:r>
              <a:rPr lang="hu-HU" altLang="hu-HU" sz="3200" smtClean="0">
                <a:latin typeface="Bookman Old Style" panose="02050604050505020204" pitchFamily="18" charset="0"/>
              </a:rPr>
              <a:t> (1987)</a:t>
            </a:r>
            <a:endParaRPr lang="hu-HU" altLang="hu-HU" sz="3200" b="1" i="1" smtClean="0">
              <a:latin typeface="Bookman Old Style" panose="02050604050505020204" pitchFamily="18" charset="0"/>
            </a:endParaRPr>
          </a:p>
        </p:txBody>
      </p:sp>
      <p:sp>
        <p:nvSpPr>
          <p:cNvPr id="6147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sz="2400" dirty="0" smtClean="0"/>
              <a:t>az életmű nagy összefoglalása</a:t>
            </a:r>
          </a:p>
          <a:p>
            <a:r>
              <a:rPr lang="hu-HU" altLang="hu-HU" sz="2400" dirty="0" smtClean="0"/>
              <a:t>önéletrajzi ihletésű regény, vallomás</a:t>
            </a:r>
          </a:p>
          <a:p>
            <a:r>
              <a:rPr lang="hu-HU" altLang="hu-HU" sz="2400" dirty="0" smtClean="0"/>
              <a:t>nagyszabású portré, </a:t>
            </a:r>
            <a:r>
              <a:rPr lang="hu-HU" altLang="hu-HU" sz="2400" dirty="0" smtClean="0"/>
              <a:t>melyben egykori </a:t>
            </a:r>
            <a:r>
              <a:rPr lang="hu-HU" altLang="hu-HU" sz="2400" dirty="0" smtClean="0"/>
              <a:t>bejárónőjének </a:t>
            </a:r>
            <a:r>
              <a:rPr lang="hu-HU" altLang="hu-HU" sz="2400" dirty="0" smtClean="0"/>
              <a:t>(Szőke Julianna) állít emléket</a:t>
            </a:r>
            <a:endParaRPr lang="hu-HU" altLang="hu-HU" sz="2400" dirty="0" smtClean="0"/>
          </a:p>
          <a:p>
            <a:r>
              <a:rPr lang="hu-HU" altLang="hu-HU" sz="2400" dirty="0" smtClean="0"/>
              <a:t>keretes szerkezet (az elbeszélő visszatérő rémálma)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i="1" dirty="0" smtClean="0">
                <a:latin typeface="Bookman Old Style" panose="02050604050505020204" pitchFamily="18" charset="0"/>
              </a:rPr>
              <a:t>Szempontok a regényértelmezéshez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sz="2400" i="1" dirty="0" err="1" smtClean="0"/>
              <a:t>Emerenc</a:t>
            </a:r>
            <a:r>
              <a:rPr lang="hu-HU" altLang="hu-HU" sz="2400" i="1" dirty="0" smtClean="0"/>
              <a:t> élettörténete, emberi kapcsolatai, jelleme, világképe, kultúrtörténeti archetípusai</a:t>
            </a:r>
          </a:p>
          <a:p>
            <a:r>
              <a:rPr lang="hu-HU" altLang="hu-HU" sz="2400" i="1" dirty="0" smtClean="0"/>
              <a:t>az elbeszélő nézőpontja, főhőséhez fűződő kapcsolata, történetformáló szerepe</a:t>
            </a:r>
          </a:p>
          <a:p>
            <a:r>
              <a:rPr lang="hu-HU" altLang="hu-HU" sz="2400" i="1" dirty="0" smtClean="0"/>
              <a:t>a regénycím értelmezése, a történet „tanulsága”, értelmezési horizontjai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 noGrp="1"/>
          </p:cNvSpPr>
          <p:nvPr>
            <p:ph idx="1"/>
          </p:nvPr>
        </p:nvSpPr>
        <p:spPr>
          <a:xfrm>
            <a:off x="457200" y="620713"/>
            <a:ext cx="8229600" cy="5505450"/>
          </a:xfrm>
        </p:spPr>
        <p:txBody>
          <a:bodyPr/>
          <a:lstStyle/>
          <a:p>
            <a:r>
              <a:rPr lang="hu-HU" altLang="hu-HU" sz="2800" dirty="0" smtClean="0"/>
              <a:t>a főszereplő: Szeredás </a:t>
            </a:r>
            <a:r>
              <a:rPr lang="hu-HU" altLang="hu-HU" sz="2800" dirty="0" err="1" smtClean="0"/>
              <a:t>Emerenc</a:t>
            </a:r>
            <a:endParaRPr lang="hu-HU" altLang="hu-HU" sz="2800" dirty="0" smtClean="0"/>
          </a:p>
          <a:p>
            <a:pPr lvl="1"/>
            <a:r>
              <a:rPr lang="hu-HU" altLang="hu-HU" sz="2400" dirty="0" smtClean="0"/>
              <a:t>beszélő név („érdemekben gazdag”)</a:t>
            </a:r>
          </a:p>
          <a:p>
            <a:pPr lvl="1"/>
            <a:r>
              <a:rPr lang="hu-HU" altLang="hu-HU" sz="2400" dirty="0" smtClean="0"/>
              <a:t>egy pasaréti utca „mindenese” (házmester, takarító)</a:t>
            </a:r>
          </a:p>
          <a:p>
            <a:pPr lvl="1"/>
            <a:r>
              <a:rPr lang="hu-HU" altLang="hu-HU" sz="2400" dirty="0" smtClean="0"/>
              <a:t>élete a szolgálat (óriási munkabírása van)</a:t>
            </a:r>
          </a:p>
          <a:p>
            <a:pPr lvl="1"/>
            <a:r>
              <a:rPr lang="hu-HU" altLang="hu-HU" sz="2400" dirty="0" smtClean="0"/>
              <a:t>egyszerű, puritán, erkölcsös életmód, saját törvények</a:t>
            </a:r>
          </a:p>
          <a:p>
            <a:pPr lvl="1"/>
            <a:r>
              <a:rPr lang="hu-HU" altLang="hu-HU" sz="2400" dirty="0" smtClean="0"/>
              <a:t>látszólag köznapi élet, de sok titok veszi körül ↔ </a:t>
            </a:r>
            <a:r>
              <a:rPr lang="hu-HU" altLang="hu-HU" sz="2400" dirty="0" err="1" smtClean="0"/>
              <a:t>Emerenc</a:t>
            </a:r>
            <a:r>
              <a:rPr lang="hu-HU" altLang="hu-HU" sz="2400" dirty="0" smtClean="0"/>
              <a:t> ismeri mindenki titkát</a:t>
            </a:r>
          </a:p>
          <a:p>
            <a:pPr lvl="1"/>
            <a:r>
              <a:rPr lang="hu-HU" altLang="hu-HU" sz="2400" dirty="0" smtClean="0"/>
              <a:t>szorosabb kapcsolatai: unokaöccse, barátnői (Polett, </a:t>
            </a:r>
            <a:r>
              <a:rPr lang="hu-HU" altLang="hu-HU" sz="2400" dirty="0" err="1" smtClean="0"/>
              <a:t>Sutu</a:t>
            </a:r>
            <a:r>
              <a:rPr lang="hu-HU" altLang="hu-HU" sz="2400" dirty="0" smtClean="0"/>
              <a:t>, Adélka), a rendőr alezredes és az írónő</a:t>
            </a:r>
          </a:p>
          <a:p>
            <a:pPr lvl="1"/>
            <a:r>
              <a:rPr lang="hu-HU" altLang="hu-HU" sz="2400" dirty="0" smtClean="0"/>
              <a:t>kapcsolataiban ő a domináns, mindenki tiszteli őt</a:t>
            </a:r>
          </a:p>
          <a:p>
            <a:pPr lvl="1"/>
            <a:r>
              <a:rPr lang="hu-HU" altLang="hu-HU" sz="2400" dirty="0" smtClean="0"/>
              <a:t>állatokhoz fűződő szoros kapcsolata (Viola, macskák)</a:t>
            </a:r>
          </a:p>
          <a:p>
            <a:pPr lvl="1"/>
            <a:r>
              <a:rPr lang="hu-HU" altLang="hu-HU" sz="2400" dirty="0" smtClean="0"/>
              <a:t>a poklokat is megjáró, de tisztaságát és méltóságát megőrző ember mintaképe</a:t>
            </a:r>
          </a:p>
          <a:p>
            <a:pPr lvl="1"/>
            <a:endParaRPr lang="hu-HU" altLang="hu-HU" sz="24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434013"/>
          </a:xfrm>
        </p:spPr>
        <p:txBody>
          <a:bodyPr/>
          <a:lstStyle/>
          <a:p>
            <a:r>
              <a:rPr lang="hu-HU" altLang="hu-HU" sz="2800" smtClean="0"/>
              <a:t>a másik főszereplő: maga az elbeszélő, az írónő</a:t>
            </a:r>
          </a:p>
          <a:p>
            <a:pPr lvl="1"/>
            <a:r>
              <a:rPr lang="hu-HU" altLang="hu-HU" sz="2400" smtClean="0"/>
              <a:t>Emerenc ellenpontja (pl.: szellemi ↔ fizikai munka)</a:t>
            </a:r>
          </a:p>
          <a:p>
            <a:pPr lvl="1"/>
            <a:r>
              <a:rPr lang="hu-HU" altLang="hu-HU" sz="2400" smtClean="0"/>
              <a:t>kapcsolatuk kezdetben távolságtartó, gyanakvó</a:t>
            </a:r>
          </a:p>
          <a:p>
            <a:pPr lvl="1"/>
            <a:r>
              <a:rPr lang="hu-HU" altLang="hu-HU" sz="2400" smtClean="0"/>
              <a:t>fokozatosan megismeri Emerenc életének titkait, személyes tragédiáit, megérti és megszereti őt</a:t>
            </a:r>
          </a:p>
          <a:p>
            <a:pPr lvl="1"/>
            <a:r>
              <a:rPr lang="hu-HU" altLang="hu-HU" sz="2400" smtClean="0"/>
              <a:t>kölcsönös ragaszkodásuk egymáshoz, anya-lánya kapcsolathoz hasonló</a:t>
            </a:r>
          </a:p>
          <a:p>
            <a:pPr lvl="1"/>
            <a:r>
              <a:rPr lang="hu-HU" altLang="hu-HU" sz="2400" smtClean="0"/>
              <a:t>nem tudja viszonozni Emerenc különleges szeretetét, ezért bűntudatot érez</a:t>
            </a:r>
          </a:p>
          <a:p>
            <a:endParaRPr lang="hu-HU" altLang="hu-HU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r>
              <a:rPr lang="hu-HU" altLang="hu-HU" sz="2800" smtClean="0"/>
              <a:t>értelmezés</a:t>
            </a:r>
          </a:p>
          <a:p>
            <a:pPr lvl="1"/>
            <a:r>
              <a:rPr lang="hu-HU" altLang="hu-HU" sz="2400" smtClean="0"/>
              <a:t>címadó metafora: zárt ajtó ~ Emerenc lelki bezártsága, világtól való elzárkózása</a:t>
            </a:r>
          </a:p>
          <a:p>
            <a:pPr lvl="1"/>
            <a:r>
              <a:rPr lang="hu-HU" altLang="hu-HU" sz="2400" smtClean="0"/>
              <a:t>két ember(típus) harca egymás megértéséért (belső küzdelem is)</a:t>
            </a:r>
          </a:p>
          <a:p>
            <a:pPr lvl="1"/>
            <a:r>
              <a:rPr lang="hu-HU" altLang="hu-HU" sz="2400" smtClean="0"/>
              <a:t>a másik ember sorsa iránti viselt felelősségünk</a:t>
            </a:r>
          </a:p>
          <a:p>
            <a:r>
              <a:rPr lang="hu-HU" altLang="hu-HU" sz="2800" smtClean="0"/>
              <a:t>hatása</a:t>
            </a:r>
          </a:p>
          <a:p>
            <a:pPr lvl="1"/>
            <a:r>
              <a:rPr lang="hu-HU" altLang="hu-HU" sz="2400" smtClean="0"/>
              <a:t>több mint 30 nyelvre lefordítják</a:t>
            </a:r>
          </a:p>
          <a:p>
            <a:pPr lvl="1"/>
            <a:r>
              <a:rPr lang="hu-HU" altLang="hu-HU" sz="2400" smtClean="0"/>
              <a:t>Femina-díj (2003)</a:t>
            </a:r>
          </a:p>
          <a:p>
            <a:pPr lvl="1"/>
            <a:r>
              <a:rPr lang="hu-HU" altLang="hu-HU" sz="2400" smtClean="0"/>
              <a:t>Szabó István filmje Helen Mirren főszereplésével (2012)</a:t>
            </a:r>
          </a:p>
          <a:p>
            <a:endParaRPr lang="hu-HU" altLang="hu-HU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2143</TotalTime>
  <Words>558</Words>
  <Application>Microsoft Office PowerPoint</Application>
  <PresentationFormat>Diavetítés a képernyőre (4:3 oldalarány)</PresentationFormat>
  <Paragraphs>55</Paragraphs>
  <Slides>11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6" baseType="lpstr">
      <vt:lpstr>Bookman Old Style</vt:lpstr>
      <vt:lpstr>Arial</vt:lpstr>
      <vt:lpstr>Calibri</vt:lpstr>
      <vt:lpstr>Wingdings</vt:lpstr>
      <vt:lpstr>Alapértelmezett terv</vt:lpstr>
      <vt:lpstr>Szabó Magda (1917, Debrecen – 2007, Kerepes)</vt:lpstr>
      <vt:lpstr>PowerPoint-bemutató</vt:lpstr>
      <vt:lpstr>Élete</vt:lpstr>
      <vt:lpstr>Munkássága</vt:lpstr>
      <vt:lpstr>Az ajtó (1987)</vt:lpstr>
      <vt:lpstr>Szempontok a regényértelmezéshez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>Bástya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 nyelvi stíluseszközök</dc:title>
  <dc:creator>Barteky</dc:creator>
  <cp:lastModifiedBy>Fazekas</cp:lastModifiedBy>
  <cp:revision>167</cp:revision>
  <dcterms:created xsi:type="dcterms:W3CDTF">2013-10-09T19:13:33Z</dcterms:created>
  <dcterms:modified xsi:type="dcterms:W3CDTF">2025-04-28T07:56:19Z</dcterms:modified>
</cp:coreProperties>
</file>