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11" r:id="rId4"/>
    <p:sldId id="300" r:id="rId5"/>
    <p:sldId id="319" r:id="rId6"/>
    <p:sldId id="302" r:id="rId7"/>
    <p:sldId id="312" r:id="rId8"/>
    <p:sldId id="316" r:id="rId9"/>
    <p:sldId id="317" r:id="rId10"/>
    <p:sldId id="320" r:id="rId11"/>
    <p:sldId id="314" r:id="rId12"/>
    <p:sldId id="315" r:id="rId13"/>
    <p:sldId id="308" r:id="rId14"/>
    <p:sldId id="318" r:id="rId15"/>
    <p:sldId id="310" r:id="rId16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43F55-D774-4E88-AE53-2FAFFB46A77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3230778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034D-FAA8-4A21-A334-A7EFD222C36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2131224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ED67E-D841-423F-8173-FC15615AF13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9129854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0EE8A-1956-44C7-B111-5D9B95995E7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14451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AF53D-9AB2-41E1-903B-8A6B67D1B63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893401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60397-B466-4CA0-868F-EFEAA224A7A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330446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BF6E3-8263-4117-9A11-F9F31775542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0111662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3D607-AF27-43D8-8139-B344758B9FF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2855970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7829F-7E42-4BBD-A78D-C9FC0360FF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658845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46628-3D59-4B79-A1A5-0B9FD8851B6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5667370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D1478-AB3D-4BC6-9981-895940B934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3961626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CC52D-E02B-44EF-9095-5A4D7ABA2F2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46301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30A4FE-C3D5-4838-9B90-6EB2D98E461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45125"/>
            <a:ext cx="7772400" cy="1223963"/>
          </a:xfrm>
        </p:spPr>
        <p:txBody>
          <a:bodyPr/>
          <a:lstStyle/>
          <a:p>
            <a:pPr eaLnBrk="1" hangingPunct="1"/>
            <a:r>
              <a:rPr lang="hu-HU" altLang="hu-HU" b="1" smtClean="0">
                <a:latin typeface="Bookman Old Style" panose="02050604050505020204" pitchFamily="18" charset="0"/>
              </a:rPr>
              <a:t>Szabó Lőrinc</a:t>
            </a:r>
            <a:br>
              <a:rPr lang="hu-HU" altLang="hu-HU" b="1" smtClean="0">
                <a:latin typeface="Bookman Old Style" panose="02050604050505020204" pitchFamily="18" charset="0"/>
              </a:rPr>
            </a:br>
            <a:r>
              <a:rPr lang="hu-HU" altLang="hu-HU" sz="3600" i="1" smtClean="0">
                <a:latin typeface="Bookman Old Style" panose="02050604050505020204" pitchFamily="18" charset="0"/>
              </a:rPr>
              <a:t>(1900, Miskolc – 1957, Budapest)</a:t>
            </a:r>
          </a:p>
        </p:txBody>
      </p:sp>
      <p:pic>
        <p:nvPicPr>
          <p:cNvPr id="2051" name="Picture 24" descr="http://www.magyarulbabelben.net/upload/image/585_szabo_lorin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25450"/>
            <a:ext cx="3559175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8" descr="http://www.belsoutjaink.hu/wp-content/uploads/2013/10/Szab%C3%B3-L%C5%91rin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25450"/>
            <a:ext cx="36957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Tücsökzene</a:t>
            </a:r>
            <a:r>
              <a:rPr lang="hu-HU" altLang="hu-HU" sz="3200" dirty="0">
                <a:latin typeface="Bookman Old Style" panose="02050604050505020204" pitchFamily="18" charset="0"/>
              </a:rPr>
              <a:t> (1947, kibővítve 1957)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alcíme: </a:t>
            </a:r>
            <a:r>
              <a:rPr lang="hu-HU" altLang="hu-HU" sz="2400" i="1" dirty="0"/>
              <a:t>Rajzok egy élet tájairól </a:t>
            </a:r>
            <a:r>
              <a:rPr lang="hu-HU" altLang="hu-HU" sz="2400" dirty="0"/>
              <a:t>→ </a:t>
            </a:r>
            <a:r>
              <a:rPr lang="hu-HU" altLang="hu-HU" sz="2400" b="1" dirty="0"/>
              <a:t>költői számvetés</a:t>
            </a:r>
            <a:r>
              <a:rPr lang="hu-HU" altLang="hu-HU" sz="2400" dirty="0"/>
              <a:t>, önreflexió, bölcseleti költészet</a:t>
            </a:r>
          </a:p>
          <a:p>
            <a:r>
              <a:rPr lang="hu-HU" altLang="hu-HU" sz="2400" b="1" dirty="0"/>
              <a:t>egységes kompozíció</a:t>
            </a:r>
            <a:r>
              <a:rPr lang="hu-HU" altLang="hu-HU" sz="2400" dirty="0"/>
              <a:t>: 370 (352 + 18) vers, azonos forma (18 soros, páros rímű, jambikus strófák)</a:t>
            </a:r>
          </a:p>
          <a:p>
            <a:r>
              <a:rPr lang="hu-HU" altLang="hu-HU" sz="2400" dirty="0"/>
              <a:t>epika és líra között</a:t>
            </a:r>
          </a:p>
          <a:p>
            <a:r>
              <a:rPr lang="hu-HU" altLang="hu-HU" sz="2400" dirty="0"/>
              <a:t>7 fejezet ~ 7 életszakasz</a:t>
            </a:r>
          </a:p>
          <a:p>
            <a:r>
              <a:rPr lang="hu-HU" altLang="hu-HU" sz="2400" b="1" dirty="0"/>
              <a:t>spontán emlékezés </a:t>
            </a:r>
            <a:r>
              <a:rPr lang="hu-HU" altLang="hu-HU" sz="2400" dirty="0"/>
              <a:t>→ mozaikszerűség, </a:t>
            </a:r>
            <a:r>
              <a:rPr lang="hu-HU" altLang="hu-HU" sz="2400" b="1" dirty="0"/>
              <a:t>idősíkok keveredése</a:t>
            </a:r>
          </a:p>
          <a:p>
            <a:r>
              <a:rPr lang="hu-HU" altLang="hu-HU" sz="2400" dirty="0"/>
              <a:t>versírás folyamata: konkrét élmény → elmélkedés, meditáció → általánosítás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681458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altLang="hu-HU" sz="2800" u="sng" dirty="0" smtClean="0">
                <a:latin typeface="Bookman Old Style" panose="02050604050505020204" pitchFamily="18" charset="0"/>
              </a:rPr>
              <a:t>Szerkezet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Nyitány – A férfi összegez (1945)</a:t>
            </a:r>
          </a:p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Miskolc – A gyermekkor bűvöletében (1900-1905)</a:t>
            </a:r>
          </a:p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Balassagyarmat – Idillek az Ipoly körül (1905-1908)</a:t>
            </a:r>
          </a:p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Debrecen – Érlelő diákévek (1908-1918)</a:t>
            </a:r>
          </a:p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Budapest – Ember és világ (1918-1947)</a:t>
            </a:r>
          </a:p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Közjáték – Az elképzelt halál (1947)</a:t>
            </a:r>
          </a:p>
          <a:p>
            <a:pPr marL="571500" indent="-571500">
              <a:buFontTx/>
              <a:buAutoNum type="romanUcPeriod"/>
            </a:pPr>
            <a:r>
              <a:rPr lang="hu-HU" altLang="hu-HU" sz="2400" dirty="0" smtClean="0"/>
              <a:t> Utójáték – Helyzetek és pillanatok (1957)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908719"/>
            <a:ext cx="8229600" cy="5217443"/>
          </a:xfrm>
        </p:spPr>
        <p:txBody>
          <a:bodyPr/>
          <a:lstStyle/>
          <a:p>
            <a:r>
              <a:rPr lang="hu-HU" altLang="hu-HU" sz="2400" dirty="0" smtClean="0"/>
              <a:t>(I–IV. fejezet) gyermekkori idill → a lírai én és a világ harmonikus egysége (</a:t>
            </a:r>
            <a:r>
              <a:rPr lang="hu-HU" altLang="hu-HU" sz="2400" i="1" dirty="0" smtClean="0"/>
              <a:t>9. Egy Volt a Világ</a:t>
            </a:r>
            <a:r>
              <a:rPr lang="hu-HU" altLang="hu-HU" sz="2400" dirty="0" smtClean="0"/>
              <a:t>)</a:t>
            </a:r>
          </a:p>
          <a:p>
            <a:endParaRPr lang="hu-HU" altLang="hu-HU" sz="2400" dirty="0" smtClean="0"/>
          </a:p>
          <a:p>
            <a:r>
              <a:rPr lang="hu-HU" altLang="hu-HU" sz="2400" dirty="0" smtClean="0"/>
              <a:t>(V. fejezet) felnőtté és költővé válás → a lírai </a:t>
            </a:r>
            <a:r>
              <a:rPr lang="hu-HU" altLang="hu-HU" sz="2400" dirty="0" smtClean="0"/>
              <a:t>én és a világ </a:t>
            </a:r>
            <a:r>
              <a:rPr lang="hu-HU" altLang="hu-HU" sz="2400" dirty="0" smtClean="0"/>
              <a:t>közti ellentét, diszharmónia (</a:t>
            </a:r>
            <a:r>
              <a:rPr lang="hu-HU" altLang="hu-HU" sz="2400" i="1" dirty="0" smtClean="0"/>
              <a:t>229. Széthullott világ</a:t>
            </a:r>
            <a:r>
              <a:rPr lang="hu-HU" altLang="hu-HU" sz="2400" dirty="0" smtClean="0"/>
              <a:t>) → csak a költészetben és a szerelemben megélhető teljesség</a:t>
            </a:r>
          </a:p>
          <a:p>
            <a:endParaRPr lang="hu-HU" altLang="hu-HU" sz="2400" dirty="0" smtClean="0"/>
          </a:p>
          <a:p>
            <a:r>
              <a:rPr lang="hu-HU" altLang="hu-HU" sz="2400" dirty="0" smtClean="0"/>
              <a:t>(VI. fejezet) az életrajz megszűnése, látomásos halálversek → a lírai én és a világ egybeolvadása, a harmónia újrateremtése → az életmű lezárása (</a:t>
            </a:r>
            <a:r>
              <a:rPr lang="hu-HU" altLang="hu-HU" sz="2400" i="1" dirty="0" smtClean="0"/>
              <a:t>350–352.</a:t>
            </a:r>
            <a:r>
              <a:rPr lang="hu-HU" altLang="hu-HU" sz="2400" dirty="0" smtClean="0"/>
              <a:t>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földvári mólón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létösszegző vers</a:t>
            </a:r>
          </a:p>
          <a:p>
            <a:r>
              <a:rPr lang="hu-HU" altLang="hu-HU" sz="2400" smtClean="0"/>
              <a:t>konkrét látvány (hullámzás) → meditáció → általánosítás (emberi lét végessége ↔ természet örökkévalósága)</a:t>
            </a:r>
            <a:r>
              <a:rPr lang="hu-HU" altLang="hu-HU" sz="2800" smtClean="0"/>
              <a:t> 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Mozart hallgatása közben</a:t>
            </a:r>
            <a:endParaRPr lang="hu-HU" altLang="hu-HU" sz="3200" smtClean="0"/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létösszegző vers + új életprogram</a:t>
            </a:r>
          </a:p>
          <a:p>
            <a:r>
              <a:rPr lang="hu-HU" altLang="hu-HU" sz="2400" smtClean="0"/>
              <a:t>zenehallgatás → emlékezés, képalkotás</a:t>
            </a:r>
          </a:p>
          <a:p>
            <a:r>
              <a:rPr lang="hu-HU" altLang="hu-HU" sz="2400" smtClean="0"/>
              <a:t>rezignált önvizsgálat: az élet szépségét, teljességét, tiszta harmóniáját nem sikerült elérni </a:t>
            </a:r>
            <a:r>
              <a:rPr lang="hu-HU" altLang="hu-HU" sz="2400" i="1" smtClean="0"/>
              <a:t>(„az árny mindig súlyosabb / maradt a fénynél”)</a:t>
            </a:r>
          </a:p>
          <a:p>
            <a:r>
              <a:rPr lang="hu-HU" altLang="hu-HU" sz="2400" smtClean="0"/>
              <a:t>képalkotó fantázia → a harmónia megteremtése, a gyermekkori idill visszaidézése</a:t>
            </a:r>
          </a:p>
          <a:p>
            <a:r>
              <a:rPr lang="hu-HU" altLang="hu-HU" sz="2400" smtClean="0"/>
              <a:t>Mozart zenéje ~ meseszerűség, játékosság, szépség, harmónia (Sarastro fénybirodalma)</a:t>
            </a:r>
          </a:p>
          <a:p>
            <a:r>
              <a:rPr lang="hu-HU" altLang="hu-HU" sz="2400" smtClean="0"/>
              <a:t>személyes hitvallássá, létfilozófiává érlelt sztoikus bölcsesség, szentencia: </a:t>
            </a:r>
            <a:r>
              <a:rPr lang="hu-HU" altLang="hu-HU" sz="2400" i="1" smtClean="0"/>
              <a:t>„Csak a derű óráit számolom”</a:t>
            </a:r>
            <a:r>
              <a:rPr lang="hu-HU" altLang="hu-HU" sz="2400" smtClean="0"/>
              <a:t> → így kellett volna / kellene élni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im.hu/object.9c268bda-d934-45da-aab8-813a44b2303c.i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60350"/>
            <a:ext cx="3024188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4" descr="http://archivum.magyarhirlap.hu/sites/default/files/field/image/2014/01/11/15o-szabo-lo-rinc-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55963"/>
            <a:ext cx="2376487" cy="336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6" descr="http://www.agt.bme.hu/balassi/kepzomuveszet/Borsos_Szabo_elemei/image0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3573463"/>
            <a:ext cx="28575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8" descr="http://dorysmay.lapunk.hu/tarhely/dorysmay/kepek/korzati_es_szabo_lorin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384175"/>
            <a:ext cx="3529012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 descr="http://upload.wikimedia.org/wikipedia/commons/3/32/Rippl-szab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90925"/>
            <a:ext cx="2089150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3075" name="Content Placeholder 5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hu-HU" altLang="hu-HU" sz="2400" smtClean="0"/>
              <a:t>apja mozdonyvezető → állandó vándorlás</a:t>
            </a:r>
          </a:p>
          <a:p>
            <a:r>
              <a:rPr lang="hu-HU" altLang="hu-HU" sz="2400" smtClean="0"/>
              <a:t>iskolái: Miskolc, Balassagyarmat, Debrecen</a:t>
            </a:r>
          </a:p>
          <a:p>
            <a:r>
              <a:rPr lang="hu-HU" altLang="hu-HU" sz="2400" smtClean="0"/>
              <a:t>gépészmérnöki, majd magyar–német–latin szakos tanulmányait nem fejezi be</a:t>
            </a:r>
          </a:p>
          <a:p>
            <a:r>
              <a:rPr lang="hu-HU" altLang="hu-HU" sz="2400" smtClean="0"/>
              <a:t>Babits barátsága</a:t>
            </a:r>
          </a:p>
          <a:p>
            <a:r>
              <a:rPr lang="hu-HU" altLang="hu-HU" sz="2400" smtClean="0"/>
              <a:t>az </a:t>
            </a:r>
            <a:r>
              <a:rPr lang="hu-HU" altLang="hu-HU" sz="2400" i="1" smtClean="0"/>
              <a:t>Est</a:t>
            </a:r>
            <a:r>
              <a:rPr lang="hu-HU" altLang="hu-HU" sz="2400" smtClean="0"/>
              <a:t>-lapok újságírója, versei is itt jelennek meg</a:t>
            </a:r>
          </a:p>
          <a:p>
            <a:r>
              <a:rPr lang="hu-HU" altLang="hu-HU" sz="2400" smtClean="0"/>
              <a:t>(1921) felesége Mikes Klára; gyermekei: Klára és Lőrinc</a:t>
            </a:r>
          </a:p>
          <a:p>
            <a:r>
              <a:rPr lang="hu-HU" altLang="hu-HU" sz="2400" smtClean="0"/>
              <a:t>kapcsolata Korzáti Erzsébettel (később öngyilkos lesz)</a:t>
            </a:r>
          </a:p>
          <a:p>
            <a:r>
              <a:rPr lang="hu-HU" altLang="hu-HU" sz="2400" smtClean="0"/>
              <a:t>(1927) </a:t>
            </a:r>
            <a:r>
              <a:rPr lang="hu-HU" altLang="hu-HU" sz="2400" i="1" smtClean="0"/>
              <a:t>Pandora</a:t>
            </a:r>
            <a:r>
              <a:rPr lang="hu-HU" altLang="hu-HU" sz="2400" smtClean="0"/>
              <a:t> című folyóirat megindítása (6 szám)</a:t>
            </a:r>
          </a:p>
          <a:p>
            <a:r>
              <a:rPr lang="hu-HU" altLang="hu-HU" sz="2400" smtClean="0"/>
              <a:t>Baumgarten-díj (3x)</a:t>
            </a:r>
          </a:p>
          <a:p>
            <a:r>
              <a:rPr lang="hu-HU" altLang="hu-HU" sz="2400" smtClean="0"/>
              <a:t>1945 után kiszorul az irodalmi életből</a:t>
            </a:r>
          </a:p>
          <a:p>
            <a:r>
              <a:rPr lang="hu-HU" altLang="hu-HU" sz="2400" smtClean="0"/>
              <a:t>(1957) Kossuth-díj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Munkássága</a:t>
            </a:r>
            <a:endParaRPr lang="hu-HU" altLang="hu-HU" sz="32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 smtClean="0"/>
              <a:t>fontosabb kötetei:</a:t>
            </a:r>
          </a:p>
          <a:p>
            <a:pPr lvl="1"/>
            <a:r>
              <a:rPr lang="hu-HU" altLang="hu-HU" i="1" smtClean="0"/>
              <a:t>Föld, Erdő, Isten</a:t>
            </a:r>
            <a:r>
              <a:rPr lang="hu-HU" altLang="hu-HU" smtClean="0"/>
              <a:t> (1922)</a:t>
            </a:r>
          </a:p>
          <a:p>
            <a:pPr lvl="1"/>
            <a:r>
              <a:rPr lang="hu-HU" altLang="hu-HU" i="1" smtClean="0"/>
              <a:t>Kalibán!</a:t>
            </a:r>
            <a:r>
              <a:rPr lang="hu-HU" altLang="hu-HU" smtClean="0"/>
              <a:t> (1923)</a:t>
            </a:r>
          </a:p>
          <a:p>
            <a:pPr lvl="1"/>
            <a:r>
              <a:rPr lang="hu-HU" altLang="hu-HU" i="1" smtClean="0"/>
              <a:t>Fény, fény, fény</a:t>
            </a:r>
            <a:r>
              <a:rPr lang="hu-HU" altLang="hu-HU" smtClean="0"/>
              <a:t> (1926)</a:t>
            </a:r>
          </a:p>
          <a:p>
            <a:pPr lvl="1"/>
            <a:r>
              <a:rPr lang="hu-HU" altLang="hu-HU" i="1" smtClean="0"/>
              <a:t>Te meg a világ</a:t>
            </a:r>
            <a:r>
              <a:rPr lang="hu-HU" altLang="hu-HU" smtClean="0"/>
              <a:t> (1932)</a:t>
            </a:r>
          </a:p>
          <a:p>
            <a:pPr lvl="1"/>
            <a:r>
              <a:rPr lang="hu-HU" altLang="hu-HU" i="1" smtClean="0"/>
              <a:t>Különbéke</a:t>
            </a:r>
            <a:r>
              <a:rPr lang="hu-HU" altLang="hu-HU" smtClean="0"/>
              <a:t> (1936)</a:t>
            </a:r>
          </a:p>
          <a:p>
            <a:pPr lvl="1"/>
            <a:r>
              <a:rPr lang="hu-HU" altLang="hu-HU" i="1" smtClean="0"/>
              <a:t>Örök barátaink</a:t>
            </a:r>
            <a:r>
              <a:rPr lang="hu-HU" altLang="hu-HU" smtClean="0"/>
              <a:t> (1941) – műfordítások</a:t>
            </a:r>
          </a:p>
          <a:p>
            <a:pPr lvl="1"/>
            <a:r>
              <a:rPr lang="hu-HU" altLang="hu-HU" i="1" smtClean="0"/>
              <a:t>Tücsökzene</a:t>
            </a:r>
            <a:r>
              <a:rPr lang="hu-HU" altLang="hu-HU" smtClean="0"/>
              <a:t> (1947)</a:t>
            </a:r>
          </a:p>
          <a:p>
            <a:pPr lvl="1"/>
            <a:r>
              <a:rPr lang="hu-HU" altLang="hu-HU" i="1" smtClean="0"/>
              <a:t>A huszonhatodik év</a:t>
            </a:r>
            <a:r>
              <a:rPr lang="hu-HU" altLang="hu-HU" smtClean="0"/>
              <a:t> (1950-51)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u="sng" smtClean="0">
                <a:latin typeface="Bookman Old Style" panose="02050604050505020204" pitchFamily="18" charset="0"/>
              </a:rPr>
              <a:t>Te meg a világ</a:t>
            </a:r>
            <a:r>
              <a:rPr lang="hu-HU" altLang="hu-HU" sz="3200" b="1" smtClean="0">
                <a:latin typeface="Bookman Old Style" panose="02050604050505020204" pitchFamily="18" charset="0"/>
              </a:rPr>
              <a:t> c. kötet </a:t>
            </a:r>
            <a:r>
              <a:rPr lang="hu-HU" altLang="hu-HU" sz="3200" smtClean="0">
                <a:latin typeface="Bookman Old Style" panose="02050604050505020204" pitchFamily="18" charset="0"/>
              </a:rPr>
              <a:t>(1932)</a:t>
            </a:r>
            <a:endParaRPr lang="hu-HU" altLang="hu-HU" sz="3200" b="1" i="1" smtClean="0">
              <a:latin typeface="Bookman Old Style" panose="02050604050505020204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defRPr/>
            </a:pPr>
            <a:r>
              <a:rPr lang="hu-HU" sz="2400" dirty="0"/>
              <a:t>költői világszemlélet változása: érett </a:t>
            </a:r>
            <a:r>
              <a:rPr lang="hu-HU" sz="2400" b="1" dirty="0"/>
              <a:t>gondolati költészet</a:t>
            </a:r>
          </a:p>
          <a:p>
            <a:pPr>
              <a:defRPr/>
            </a:pPr>
            <a:r>
              <a:rPr lang="hu-HU" sz="2400" dirty="0"/>
              <a:t>pesszimizmus, relativizmus, agnoszticizmus, individualizmus</a:t>
            </a:r>
          </a:p>
          <a:p>
            <a:pPr>
              <a:defRPr/>
            </a:pPr>
            <a:r>
              <a:rPr lang="hu-HU" altLang="hu-HU" sz="2400" dirty="0" smtClean="0"/>
              <a:t>a </a:t>
            </a:r>
            <a:r>
              <a:rPr lang="hu-HU" altLang="hu-HU" sz="2400" dirty="0"/>
              <a:t>világ </a:t>
            </a:r>
            <a:r>
              <a:rPr lang="hu-HU" altLang="hu-HU" sz="2400" dirty="0" smtClean="0"/>
              <a:t>megértésének, a </a:t>
            </a:r>
            <a:r>
              <a:rPr lang="hu-HU" sz="2400" dirty="0" smtClean="0"/>
              <a:t>személyiség kiteljesedésének </a:t>
            </a:r>
            <a:r>
              <a:rPr lang="hu-HU" sz="2400" dirty="0"/>
              <a:t>vágya (</a:t>
            </a:r>
            <a:r>
              <a:rPr lang="hu-HU" sz="2400" i="1" dirty="0"/>
              <a:t>én-tapasztalat</a:t>
            </a:r>
            <a:r>
              <a:rPr lang="hu-HU" sz="2400" dirty="0"/>
              <a:t>) ↔ az ellenséges világ akadályai (</a:t>
            </a:r>
            <a:r>
              <a:rPr lang="hu-HU" sz="2400" i="1" dirty="0"/>
              <a:t>világ-tapasztalat</a:t>
            </a:r>
            <a:r>
              <a:rPr lang="hu-HU" sz="2400" dirty="0"/>
              <a:t>)</a:t>
            </a:r>
          </a:p>
          <a:p>
            <a:pPr>
              <a:defRPr/>
            </a:pPr>
            <a:r>
              <a:rPr lang="hu-HU" sz="2400" dirty="0" smtClean="0"/>
              <a:t>a </a:t>
            </a:r>
            <a:r>
              <a:rPr lang="hu-HU" sz="2400" dirty="0"/>
              <a:t>lét racionális elemzése drámai </a:t>
            </a:r>
            <a:r>
              <a:rPr lang="hu-HU" sz="2400" b="1" dirty="0" smtClean="0"/>
              <a:t>monológ</a:t>
            </a:r>
            <a:r>
              <a:rPr lang="hu-HU" sz="2400" dirty="0" smtClean="0"/>
              <a:t>okban / kétszólamú</a:t>
            </a:r>
            <a:r>
              <a:rPr lang="hu-HU" sz="2400" dirty="0"/>
              <a:t>, </a:t>
            </a:r>
            <a:r>
              <a:rPr lang="hu-HU" sz="2400" b="1" dirty="0"/>
              <a:t>dialogizáló </a:t>
            </a:r>
            <a:r>
              <a:rPr lang="hu-HU" sz="2400" b="1" dirty="0" smtClean="0"/>
              <a:t>beszédmód</a:t>
            </a:r>
            <a:r>
              <a:rPr lang="hu-HU" sz="2400" dirty="0" smtClean="0"/>
              <a:t>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2400" dirty="0" smtClean="0"/>
              <a:t> szubjektum felbomlása: szemlélődő</a:t>
            </a:r>
            <a:r>
              <a:rPr lang="hu-HU" sz="2400" dirty="0"/>
              <a:t>, elemző én ↔ cselekvő én</a:t>
            </a:r>
          </a:p>
          <a:p>
            <a:pPr>
              <a:defRPr/>
            </a:pPr>
            <a:r>
              <a:rPr lang="hu-HU" sz="2400" dirty="0" smtClean="0"/>
              <a:t>szimbolista-impresszionista-szecessziós beszédmód helyett fogalmi nyelvhasználat, </a:t>
            </a:r>
            <a:r>
              <a:rPr lang="hu-HU" sz="2400" b="1" dirty="0"/>
              <a:t>újrealista</a:t>
            </a:r>
            <a:r>
              <a:rPr lang="hu-HU" sz="2400" dirty="0"/>
              <a:t> költői </a:t>
            </a:r>
            <a:r>
              <a:rPr lang="hu-HU" sz="2400" b="1" dirty="0"/>
              <a:t>nyelv</a:t>
            </a:r>
          </a:p>
          <a:p>
            <a:pPr>
              <a:defRPr/>
            </a:pPr>
            <a:endParaRPr lang="hu-HU" sz="2800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hu-H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Az Egy álmai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u-HU" sz="2400" dirty="0"/>
              <a:t>drámai monológ: én („Egy”) ↔ világ, tömeg („Sok”)</a:t>
            </a:r>
          </a:p>
          <a:p>
            <a:pPr>
              <a:defRPr/>
            </a:pPr>
            <a:r>
              <a:rPr lang="hu-HU" sz="2400" dirty="0"/>
              <a:t>(1-3. vsz.) a helyzet felmérése, a valóság elemzése:</a:t>
            </a:r>
          </a:p>
          <a:p>
            <a:pPr lvl="1">
              <a:defRPr/>
            </a:pPr>
            <a:r>
              <a:rPr lang="hu-HU" sz="2400" dirty="0"/>
              <a:t>rab és őr metaforája ~ én és a világ viszonya</a:t>
            </a:r>
          </a:p>
          <a:p>
            <a:pPr lvl="1">
              <a:defRPr/>
            </a:pPr>
            <a:r>
              <a:rPr lang="hu-HU" sz="2400" dirty="0"/>
              <a:t>a világ szétesése, megismerhetetlensége, értékek (igazság – hazugság, erény – bűn) </a:t>
            </a:r>
            <a:r>
              <a:rPr lang="hu-HU" sz="2400" dirty="0" err="1"/>
              <a:t>relativizálódása</a:t>
            </a:r>
            <a:r>
              <a:rPr lang="hu-HU" sz="2400" dirty="0"/>
              <a:t>, egyéni érdekek</a:t>
            </a:r>
          </a:p>
          <a:p>
            <a:pPr>
              <a:defRPr/>
            </a:pPr>
            <a:r>
              <a:rPr lang="hu-HU" sz="2400" dirty="0"/>
              <a:t>(4-6. vsz.) változtatás vágya, új magatartás:</a:t>
            </a:r>
          </a:p>
          <a:p>
            <a:pPr lvl="1">
              <a:defRPr/>
            </a:pPr>
            <a:r>
              <a:rPr lang="hu-HU" sz="2400" dirty="0"/>
              <a:t>a helyzet megváltoztathatatlan, a külső valóságban nincs szabadulás → menekülés, „szökés” „a belső végtelenbe” ~ önmaga belső világába, magányába → az egyén csak lelkében valósíthatja meg álmait (szabadság, harmónia, teljesség)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267375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Semmiért egészen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r>
              <a:rPr lang="hu-HU" altLang="hu-HU" sz="2400" dirty="0" smtClean="0"/>
              <a:t>szenvedélyes, zaklatott hangnem (stílusalakzatok: </a:t>
            </a:r>
            <a:r>
              <a:rPr lang="hu-HU" altLang="hu-HU" sz="2400" dirty="0" err="1" smtClean="0"/>
              <a:t>oximoronok</a:t>
            </a:r>
            <a:r>
              <a:rPr lang="hu-HU" altLang="hu-HU" sz="2400" dirty="0" smtClean="0"/>
              <a:t>, anaforák, soráthajlások)</a:t>
            </a:r>
          </a:p>
          <a:p>
            <a:r>
              <a:rPr lang="hu-HU" altLang="hu-HU" sz="2400" dirty="0" smtClean="0"/>
              <a:t>„bent maga ura, aki rab volt odakint”: „bent” csak a személyiség saját törvényei érvényesülnek, a kinti világ törvényei nem (~ </a:t>
            </a:r>
            <a:r>
              <a:rPr lang="hu-HU" altLang="hu-HU" sz="2400" i="1" dirty="0" smtClean="0"/>
              <a:t>Az Egy álmai</a:t>
            </a:r>
            <a:r>
              <a:rPr lang="hu-HU" altLang="hu-HU" sz="2400" dirty="0" smtClean="0"/>
              <a:t>)</a:t>
            </a:r>
          </a:p>
          <a:p>
            <a:r>
              <a:rPr lang="hu-HU" altLang="hu-HU" sz="2400" dirty="0" smtClean="0"/>
              <a:t>férfi–nő kapcsolat: a férfi kegyetlen önzése, zsarnoksága 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 dirty="0" smtClean="0"/>
              <a:t> a nő teljes odaadása, önfeladása (váljon eszközzé) + világgal való szembefordulása (váljon törvényen kívülivé) → férfi és nő azonosulása (de a nő alávetett helyzete)  → a feltétlen hűségért semmit nem tud ígérni</a:t>
            </a:r>
          </a:p>
          <a:p>
            <a:r>
              <a:rPr lang="hu-HU" altLang="hu-HU" sz="2400" dirty="0" smtClean="0"/>
              <a:t>illúziórombolás: a szerelem gátlástalan önzés</a:t>
            </a:r>
          </a:p>
          <a:p>
            <a:r>
              <a:rPr lang="hu-HU" altLang="hu-HU" sz="2400" dirty="0" smtClean="0"/>
              <a:t>talányos zárlat: önfeloldozás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altLang="hu-HU" sz="3200" b="1" i="1" u="sng" dirty="0" smtClean="0">
                <a:latin typeface="Bookman Old Style" panose="02050604050505020204" pitchFamily="18" charset="0"/>
              </a:rPr>
              <a:t>Különbéke</a:t>
            </a:r>
            <a:r>
              <a:rPr lang="hu-HU" altLang="hu-HU" sz="3200" b="1" i="1" dirty="0" smtClean="0">
                <a:latin typeface="Bookman Old Style" panose="02050604050505020204" pitchFamily="18" charset="0"/>
              </a:rPr>
              <a:t>  </a:t>
            </a:r>
            <a:r>
              <a:rPr lang="hu-HU" altLang="hu-HU" sz="3200" b="1" dirty="0" smtClean="0">
                <a:latin typeface="Bookman Old Style" panose="02050604050505020204" pitchFamily="18" charset="0"/>
              </a:rPr>
              <a:t>c. kötet </a:t>
            </a:r>
            <a:r>
              <a:rPr lang="hu-HU" altLang="hu-HU" sz="3200" dirty="0" smtClean="0">
                <a:latin typeface="Bookman Old Style" panose="02050604050505020204" pitchFamily="18" charset="0"/>
              </a:rPr>
              <a:t>(1936)</a:t>
            </a:r>
            <a:endParaRPr lang="hu-HU" altLang="hu-HU" sz="32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 smtClean="0"/>
              <a:t>epikus jelleg: </a:t>
            </a:r>
            <a:r>
              <a:rPr lang="hu-HU" altLang="hu-HU" sz="2400" b="1" dirty="0" smtClean="0"/>
              <a:t>leíró-elbeszélő verstípus </a:t>
            </a:r>
            <a:r>
              <a:rPr lang="hu-HU" altLang="hu-HU" sz="2400" dirty="0" smtClean="0"/>
              <a:t>megújítása</a:t>
            </a:r>
          </a:p>
          <a:p>
            <a:r>
              <a:rPr lang="hu-HU" altLang="hu-HU" sz="2400" dirty="0" smtClean="0"/>
              <a:t>téma: a világban megélhető életpillanatok</a:t>
            </a:r>
          </a:p>
          <a:p>
            <a:r>
              <a:rPr lang="hu-HU" sz="2400" dirty="0" smtClean="0"/>
              <a:t>fiziológiai </a:t>
            </a:r>
            <a:r>
              <a:rPr lang="hu-HU" sz="2400" dirty="0"/>
              <a:t>létezés, emberi szervezet működése</a:t>
            </a:r>
          </a:p>
          <a:p>
            <a:r>
              <a:rPr lang="hu-HU" altLang="hu-HU" sz="2400" b="1" dirty="0" smtClean="0"/>
              <a:t>különböző látószögek</a:t>
            </a:r>
            <a:r>
              <a:rPr lang="hu-HU" altLang="hu-HU" sz="2400" dirty="0" smtClean="0"/>
              <a:t>be helyezkedés (pl.: Lóci-versek)</a:t>
            </a:r>
          </a:p>
          <a:p>
            <a:r>
              <a:rPr lang="hu-HU" sz="2400" dirty="0"/>
              <a:t>keleti filozófiák hatása</a:t>
            </a:r>
            <a:endParaRPr lang="hu-HU" altLang="hu-HU" sz="2400" dirty="0" smtClean="0"/>
          </a:p>
          <a:p>
            <a:endParaRPr lang="hu-HU" altLang="hu-H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Különbéke</a:t>
            </a:r>
            <a:endParaRPr lang="hu-HU" altLang="hu-HU" sz="3200" smtClean="0"/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>
          <a:xfrm>
            <a:off x="323850" y="1484313"/>
            <a:ext cx="8712200" cy="4641850"/>
          </a:xfrm>
        </p:spPr>
        <p:txBody>
          <a:bodyPr/>
          <a:lstStyle/>
          <a:p>
            <a:r>
              <a:rPr lang="hu-HU" altLang="hu-HU" sz="2400" dirty="0" smtClean="0"/>
              <a:t>címben foglalt magatartáseszmény megfogalmazása</a:t>
            </a:r>
          </a:p>
          <a:p>
            <a:r>
              <a:rPr lang="hu-HU" altLang="hu-HU" sz="2400" dirty="0" smtClean="0"/>
              <a:t>egyszerre rezignált és indulatos vallomás</a:t>
            </a:r>
          </a:p>
          <a:p>
            <a:r>
              <a:rPr lang="hu-HU" sz="2400" dirty="0"/>
              <a:t>(1-2. vsz.) felismerés, tézis megfogalmazása</a:t>
            </a:r>
          </a:p>
          <a:p>
            <a:r>
              <a:rPr lang="hu-HU" altLang="hu-HU" sz="2400" dirty="0" smtClean="0"/>
              <a:t>(3-4. vsz.) fiatalos hit: lehet a világon segíteni</a:t>
            </a:r>
          </a:p>
          <a:p>
            <a:r>
              <a:rPr lang="hu-HU" altLang="hu-HU" sz="2400" dirty="0" smtClean="0"/>
              <a:t>(5-6. vsz.) illúzióvesztés, csökkenő „undor”, közöny</a:t>
            </a:r>
          </a:p>
          <a:p>
            <a:r>
              <a:rPr lang="hu-HU" altLang="hu-HU" sz="2400" dirty="0" smtClean="0"/>
              <a:t>(7-13. vsz.) lesújtó kép a világ szörnyűségeiről („lepratábor”)</a:t>
            </a:r>
          </a:p>
          <a:p>
            <a:r>
              <a:rPr lang="hu-HU" altLang="hu-HU" sz="2400" dirty="0" smtClean="0"/>
              <a:t>(14. vsz.) önfeladás (öngyilkosság) lehetősége (~ 1-2. vsz.)</a:t>
            </a:r>
          </a:p>
          <a:p>
            <a:r>
              <a:rPr lang="hu-HU" altLang="hu-HU" sz="2400" dirty="0" smtClean="0"/>
              <a:t>(15-18. vsz.) fokozatos megismerés → különbéke:		  a lét felvállalása, apró örömök megbecsülése, költészet, </a:t>
            </a:r>
            <a:r>
              <a:rPr lang="hu-HU" sz="2400" dirty="0"/>
              <a:t>gyermeki </a:t>
            </a:r>
            <a:r>
              <a:rPr lang="hu-HU" sz="2400" dirty="0" smtClean="0"/>
              <a:t>világ értékelése </a:t>
            </a:r>
            <a:r>
              <a:rPr lang="hu-HU" sz="2400" dirty="0"/>
              <a:t>→ sztoikus </a:t>
            </a:r>
            <a:r>
              <a:rPr lang="hu-HU" sz="2400" dirty="0" smtClean="0"/>
              <a:t>felülemelkedés</a:t>
            </a:r>
            <a:endParaRPr lang="hu-HU" altLang="hu-HU" sz="2400" dirty="0" smtClean="0"/>
          </a:p>
          <a:p>
            <a:r>
              <a:rPr lang="hu-HU" altLang="hu-HU" sz="2400" dirty="0" smtClean="0"/>
              <a:t>gondolatritmus, hosszú összetett mondatok, soráthajlások </a:t>
            </a:r>
          </a:p>
          <a:p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Dsuang Dszi álma</a:t>
            </a:r>
            <a:endParaRPr lang="hu-HU" altLang="hu-HU" sz="3200" smtClean="0"/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keleti filozófiák hatása</a:t>
            </a:r>
          </a:p>
          <a:p>
            <a:r>
              <a:rPr lang="hu-HU" altLang="hu-HU" sz="2400" smtClean="0"/>
              <a:t>látszat (álom) és valóság keveredése, körkörös ismétlődés, a létezés relativitása, a világ megismerhetetlensége → bizonytalanság</a:t>
            </a:r>
          </a:p>
          <a:p>
            <a:endParaRPr lang="hu-HU" altLang="hu-HU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929</Words>
  <Application>Microsoft Office PowerPoint</Application>
  <PresentationFormat>Diavetítés a képernyőre (4:3 oldalarány)</PresentationFormat>
  <Paragraphs>91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Bookman Old Style</vt:lpstr>
      <vt:lpstr>Times New Roman</vt:lpstr>
      <vt:lpstr>Alapértelmezett terv</vt:lpstr>
      <vt:lpstr>Szabó Lőrinc (1900, Miskolc – 1957, Budapest)</vt:lpstr>
      <vt:lpstr>Élete</vt:lpstr>
      <vt:lpstr>Munkássága</vt:lpstr>
      <vt:lpstr>Te meg a világ c. kötet (1932)</vt:lpstr>
      <vt:lpstr>Az Egy álmai</vt:lpstr>
      <vt:lpstr>Semmiért egészen</vt:lpstr>
      <vt:lpstr>Különbéke  c. kötet (1936)</vt:lpstr>
      <vt:lpstr>Különbéke</vt:lpstr>
      <vt:lpstr>Dsuang Dszi álma</vt:lpstr>
      <vt:lpstr>Tücsökzene (1947, kibővítve 1957)</vt:lpstr>
      <vt:lpstr>Szerkezet</vt:lpstr>
      <vt:lpstr>PowerPoint-bemutató</vt:lpstr>
      <vt:lpstr>A földvári mólón</vt:lpstr>
      <vt:lpstr>Mozart hallgatása közben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145</cp:revision>
  <dcterms:created xsi:type="dcterms:W3CDTF">2013-10-09T19:13:33Z</dcterms:created>
  <dcterms:modified xsi:type="dcterms:W3CDTF">2023-01-18T21:16:43Z</dcterms:modified>
</cp:coreProperties>
</file>