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11" r:id="rId4"/>
    <p:sldId id="302" r:id="rId5"/>
    <p:sldId id="299" r:id="rId6"/>
    <p:sldId id="304" r:id="rId7"/>
    <p:sldId id="300" r:id="rId8"/>
    <p:sldId id="301" r:id="rId9"/>
    <p:sldId id="305" r:id="rId10"/>
    <p:sldId id="306" r:id="rId11"/>
    <p:sldId id="307" r:id="rId12"/>
    <p:sldId id="308" r:id="rId13"/>
    <p:sldId id="309" r:id="rId14"/>
    <p:sldId id="312" r:id="rId15"/>
    <p:sldId id="310" r:id="rId16"/>
    <p:sldId id="313" r:id="rId17"/>
    <p:sldId id="314" r:id="rId1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62ED5-7331-4C36-BEE9-3E7F60FD9F6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156379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B2C7-76DC-438B-AD3C-06BB19DBE1E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4791185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0D7D0-E819-4A98-815C-5715FED0F19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6647732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7CD2E-7C8F-40C9-9361-3D55825B142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08013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700C2-D915-4B1E-BF2E-BA9AA79D9A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0294022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AEF55-DDD1-4389-87DC-339966B7961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081602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F87F3-82F0-42AD-88A6-C19F194B604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6216950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3F7C-9AC3-41BF-8066-CD7D6C759FC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763103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BD880-B237-4726-9B8D-3AC7A32CA6C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0309407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C7B9-9AF8-4DCE-BF1D-167431362C4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0881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33D8-C4A1-4E98-A6CE-F73B25D921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5405008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F389C-3740-4266-9978-7F68BC75FCA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455746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553C7D-3D64-495B-9168-D652C497CD5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 smtClean="0">
                <a:latin typeface="Bookman Old Style" panose="02050604050505020204" pitchFamily="18" charset="0"/>
              </a:rPr>
              <a:t>Radnóti Miklós</a:t>
            </a:r>
            <a:br>
              <a:rPr lang="hu-HU" altLang="hu-HU" sz="4800" b="1" smtClean="0">
                <a:latin typeface="Bookman Old Style" panose="02050604050505020204" pitchFamily="18" charset="0"/>
              </a:rPr>
            </a:br>
            <a:r>
              <a:rPr lang="hu-HU" altLang="hu-HU" sz="3600" i="1" smtClean="0">
                <a:latin typeface="Bookman Old Style" panose="02050604050505020204" pitchFamily="18" charset="0"/>
              </a:rPr>
              <a:t>(1909–1944)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Első ecloga</a:t>
            </a:r>
            <a:r>
              <a:rPr lang="hu-HU" altLang="hu-HU" sz="2800" smtClean="0">
                <a:latin typeface="Bookman Old Style" panose="02050604050505020204" pitchFamily="18" charset="0"/>
              </a:rPr>
              <a:t> (1938)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435975" cy="5073650"/>
          </a:xfrm>
        </p:spPr>
        <p:txBody>
          <a:bodyPr/>
          <a:lstStyle/>
          <a:p>
            <a:r>
              <a:rPr lang="hu-HU" altLang="hu-HU" sz="2400" dirty="0" smtClean="0"/>
              <a:t>a vergiliusi IX. ecloga motívumaira épül (mottó: </a:t>
            </a:r>
            <a:r>
              <a:rPr lang="hu-HU" altLang="hu-HU" sz="2400" i="1" dirty="0" err="1" smtClean="0"/>
              <a:t>Georgica</a:t>
            </a:r>
            <a:r>
              <a:rPr lang="hu-HU" altLang="hu-HU" sz="2400" dirty="0" smtClean="0"/>
              <a:t>)</a:t>
            </a:r>
          </a:p>
          <a:p>
            <a:r>
              <a:rPr lang="hu-HU" altLang="hu-HU" sz="2400" dirty="0" smtClean="0"/>
              <a:t>párbeszédes hexameteres költemény</a:t>
            </a:r>
          </a:p>
          <a:p>
            <a:r>
              <a:rPr lang="hu-HU" altLang="hu-HU" sz="2400" dirty="0" smtClean="0"/>
              <a:t>Pásztor és Költő → nincs nevük → kortól és helytől függetlenített (~ a költő két énje / a költő és olvasója)</a:t>
            </a:r>
          </a:p>
          <a:p>
            <a:r>
              <a:rPr lang="hu-HU" altLang="hu-HU" sz="2400" dirty="0" smtClean="0"/>
              <a:t>helyszín: erdő, távol a civilizációtól</a:t>
            </a:r>
          </a:p>
          <a:p>
            <a:r>
              <a:rPr lang="hu-HU" altLang="hu-HU" sz="2400" dirty="0" smtClean="0"/>
              <a:t>téma: a Pásztor a városi életről, barátairól kérdez →       mi lesz a költő sorsa ebben a kegyetlen világban?</a:t>
            </a:r>
          </a:p>
          <a:p>
            <a:r>
              <a:rPr lang="hu-HU" altLang="hu-HU" sz="2400" dirty="0" smtClean="0"/>
              <a:t>természeti idill ↔ csalóka tavasz (pusztulás)</a:t>
            </a:r>
          </a:p>
          <a:p>
            <a:r>
              <a:rPr lang="hu-HU" altLang="hu-HU" sz="2400" dirty="0" smtClean="0"/>
              <a:t>utalás a spanyol polgárháborúra: a tömeg és az egyén sorsa, a költők erőszakos halála → az életmű pusztulása, a költészet fenyegetettsége (~ Vergilius)</a:t>
            </a:r>
          </a:p>
          <a:p>
            <a:r>
              <a:rPr lang="hu-HU" altLang="hu-HU" sz="2400" dirty="0" smtClean="0"/>
              <a:t>erkölcsi parancs: kötelességtudat, helytállás (tölgyhasonlat); közeli halál előérzete, de megbékélés (sztoikus halálfilozófia) → példa az utókor számára</a:t>
            </a:r>
          </a:p>
          <a:p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Hetedik ecloga</a:t>
            </a:r>
            <a:r>
              <a:rPr lang="hu-HU" altLang="hu-HU" sz="2800" smtClean="0">
                <a:latin typeface="Bookman Old Style" panose="02050604050505020204" pitchFamily="18" charset="0"/>
              </a:rPr>
              <a:t> (1944)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 smtClean="0"/>
              <a:t>a bori lágerben írt első verse</a:t>
            </a:r>
          </a:p>
          <a:p>
            <a:r>
              <a:rPr lang="hu-HU" altLang="hu-HU" sz="2400" dirty="0" smtClean="0"/>
              <a:t>„levél” feleségéhez, párbeszédszerű monológ</a:t>
            </a:r>
          </a:p>
          <a:p>
            <a:r>
              <a:rPr lang="hu-HU" altLang="hu-HU" sz="2400" dirty="0" smtClean="0"/>
              <a:t>valóságsíkok váltakozása: valóság és álom, rabság és a képzelet szabadsága, tábor és otthon, jelen és múlt összefonódása</a:t>
            </a:r>
          </a:p>
          <a:p>
            <a:r>
              <a:rPr lang="hu-HU" altLang="hu-HU" sz="2400" dirty="0" smtClean="0"/>
              <a:t>a fogolytábor részletes leírása (állati élet)</a:t>
            </a:r>
          </a:p>
          <a:p>
            <a:r>
              <a:rPr lang="hu-HU" altLang="hu-HU" sz="2400" dirty="0" smtClean="0"/>
              <a:t>az otthonra, a költészet értelmére vonatkozó aggodalmak, kételyek</a:t>
            </a:r>
          </a:p>
          <a:p>
            <a:r>
              <a:rPr lang="hu-HU" altLang="hu-HU" sz="2400" dirty="0" smtClean="0"/>
              <a:t>álmatlan virrasztás → illúziók megsemmisülése, szembesülés a valósággal, szerelmi vallomás (amiért érdemes kitartani, </a:t>
            </a:r>
            <a:r>
              <a:rPr lang="hu-HU" sz="2400" dirty="0"/>
              <a:t>a túlélés utolsó reménye</a:t>
            </a:r>
            <a:r>
              <a:rPr lang="hu-HU" altLang="hu-HU" sz="2400" dirty="0" smtClean="0"/>
              <a:t>)</a:t>
            </a:r>
          </a:p>
          <a:p>
            <a:endParaRPr lang="hu-HU" altLang="hu-HU" sz="2800" dirty="0" smtClean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Nem tudhatom</a:t>
            </a:r>
            <a:r>
              <a:rPr lang="hu-HU" altLang="hu-HU" sz="2800" smtClean="0">
                <a:latin typeface="Bookman Old Style" panose="02050604050505020204" pitchFamily="18" charset="0"/>
              </a:rPr>
              <a:t> (1944)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a magyar irodalom egyik legszebb hazafias verse         (a költő kitaszítottsága ellenére)</a:t>
            </a:r>
          </a:p>
          <a:p>
            <a:r>
              <a:rPr lang="hu-HU" altLang="hu-HU" sz="2400" dirty="0" smtClean="0"/>
              <a:t>kétféle nézőpont váltogatása: beszélő ↔ pilóta</a:t>
            </a:r>
          </a:p>
          <a:p>
            <a:r>
              <a:rPr lang="hu-HU" altLang="hu-HU" sz="2400" dirty="0" smtClean="0"/>
              <a:t>ellentétek: lent ↔ fent; külső, tárgyilagos ↔ belső, személyes; múlt ↔ jelen; embertelen, pusztító háború ↔ építő ember, a jövő nemzedéke</a:t>
            </a:r>
          </a:p>
          <a:p>
            <a:r>
              <a:rPr lang="hu-HU" altLang="hu-HU" sz="2400" dirty="0" smtClean="0"/>
              <a:t>egyszerű képek, metaforák</a:t>
            </a:r>
          </a:p>
          <a:p>
            <a:r>
              <a:rPr lang="hu-HU" altLang="hu-HU" sz="2400" dirty="0" smtClean="0"/>
              <a:t>bibliai és irodalmi allúziók</a:t>
            </a:r>
          </a:p>
          <a:p>
            <a:r>
              <a:rPr lang="hu-HU" altLang="hu-HU" sz="2400" dirty="0" smtClean="0"/>
              <a:t>közösség, táj, kultúra (Szózat), emlékek megtartó ereje</a:t>
            </a:r>
          </a:p>
          <a:p>
            <a:r>
              <a:rPr lang="hu-HU" altLang="hu-HU" sz="2400" dirty="0" smtClean="0"/>
              <a:t>nemzeti felelősség, bűnök → irgalmat kér a magyar nép számára (~ bűnbánati ima, könyörgés)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Erőltetett menet</a:t>
            </a:r>
            <a:r>
              <a:rPr lang="hu-HU" altLang="hu-HU" sz="2800" smtClean="0">
                <a:latin typeface="Bookman Old Style" panose="02050604050505020204" pitchFamily="18" charset="0"/>
              </a:rPr>
              <a:t> (1944)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 smtClean="0"/>
              <a:t>„</a:t>
            </a:r>
            <a:r>
              <a:rPr lang="hu-HU" sz="2400" dirty="0"/>
              <a:t>horizontális” tagolás</a:t>
            </a:r>
            <a:r>
              <a:rPr lang="hu-HU" sz="24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(1-10. sor) valóságos szenvedés, pusztulás víziója (jelen)</a:t>
            </a:r>
          </a:p>
          <a:p>
            <a:pPr lvl="1">
              <a:defRPr/>
            </a:pPr>
            <a:r>
              <a:rPr lang="hu-HU" sz="2000" dirty="0" smtClean="0"/>
              <a:t>archaizmusok </a:t>
            </a:r>
            <a:r>
              <a:rPr lang="hu-HU" sz="2000" dirty="0"/>
              <a:t>(</a:t>
            </a:r>
            <a:r>
              <a:rPr lang="hu-HU" sz="2000" i="1" dirty="0" err="1"/>
              <a:t>rogyván</a:t>
            </a:r>
            <a:r>
              <a:rPr lang="hu-HU" sz="2000" i="1" dirty="0"/>
              <a:t>, fölkél, </a:t>
            </a:r>
            <a:r>
              <a:rPr lang="hu-HU" sz="2000" i="1" dirty="0" err="1"/>
              <a:t>honni</a:t>
            </a:r>
            <a:r>
              <a:rPr lang="hu-HU" sz="2000" dirty="0" smtClean="0"/>
              <a:t>) </a:t>
            </a:r>
            <a:r>
              <a:rPr lang="hu-HU" sz="2000" dirty="0">
                <a:cs typeface="Times New Roman" panose="02020603050405020304" pitchFamily="18" charset="0"/>
              </a:rPr>
              <a:t>→ pátosz</a:t>
            </a:r>
            <a:endParaRPr lang="hu-HU" sz="2000" dirty="0"/>
          </a:p>
          <a:p>
            <a:pPr lvl="1">
              <a:defRPr/>
            </a:pPr>
            <a:r>
              <a:rPr lang="hu-HU" sz="2000" dirty="0"/>
              <a:t>mozzanatos igék (</a:t>
            </a:r>
            <a:r>
              <a:rPr lang="hu-HU" sz="2000" i="1" dirty="0"/>
              <a:t>fölkél, mozdít, indul</a:t>
            </a:r>
            <a:r>
              <a:rPr lang="hu-HU" sz="2000" dirty="0"/>
              <a:t>) → </a:t>
            </a:r>
            <a:r>
              <a:rPr lang="hu-HU" sz="2000" dirty="0" smtClean="0"/>
              <a:t>töredezettség</a:t>
            </a:r>
          </a:p>
          <a:p>
            <a:pPr lvl="1">
              <a:defRPr/>
            </a:pPr>
            <a:r>
              <a:rPr lang="hu-HU" sz="2000" dirty="0"/>
              <a:t>szinesztézia (</a:t>
            </a:r>
            <a:r>
              <a:rPr lang="hu-HU" sz="2000" i="1" dirty="0"/>
              <a:t>félelemtől bolyhos</a:t>
            </a:r>
            <a:r>
              <a:rPr lang="hu-HU" sz="2000" dirty="0"/>
              <a:t>) </a:t>
            </a:r>
            <a:r>
              <a:rPr lang="hu-HU" sz="2000" dirty="0">
                <a:cs typeface="Times New Roman" panose="02020603050405020304" pitchFamily="18" charset="0"/>
              </a:rPr>
              <a:t>→ </a:t>
            </a:r>
            <a:r>
              <a:rPr lang="hu-HU" sz="2000" dirty="0" smtClean="0">
                <a:cs typeface="Times New Roman" panose="02020603050405020304" pitchFamily="18" charset="0"/>
              </a:rPr>
              <a:t>rémület</a:t>
            </a:r>
            <a:endParaRPr lang="hu-HU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(11-20. sor) vágyott idill (múlt → jövő)</a:t>
            </a:r>
          </a:p>
          <a:p>
            <a:pPr lvl="1">
              <a:defRPr/>
            </a:pPr>
            <a:r>
              <a:rPr lang="hu-HU" sz="2000" dirty="0"/>
              <a:t>érzelmi fordulópont („Ó, hogyha hinni tudnám”)</a:t>
            </a:r>
          </a:p>
          <a:p>
            <a:pPr lvl="1">
              <a:defRPr/>
            </a:pPr>
            <a:r>
              <a:rPr lang="hu-HU" sz="2000" dirty="0"/>
              <a:t>személyesség (E/1.)</a:t>
            </a:r>
          </a:p>
          <a:p>
            <a:pPr lvl="1">
              <a:defRPr/>
            </a:pPr>
            <a:r>
              <a:rPr lang="hu-HU" sz="2000" dirty="0"/>
              <a:t>feltételes mód → bizonytalanság</a:t>
            </a:r>
          </a:p>
          <a:p>
            <a:pPr lvl="1">
              <a:defRPr/>
            </a:pPr>
            <a:r>
              <a:rPr lang="hu-HU" sz="2000" dirty="0"/>
              <a:t>tartós jelentésű igék → időtlen nyugalom</a:t>
            </a:r>
          </a:p>
          <a:p>
            <a:pPr>
              <a:defRPr/>
            </a:pPr>
            <a:endParaRPr lang="hu-HU" altLang="hu-HU" sz="2400" dirty="0" smtClean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435975" cy="5576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 smtClean="0"/>
              <a:t>„</a:t>
            </a:r>
            <a:r>
              <a:rPr lang="hu-HU" sz="2400" dirty="0"/>
              <a:t>vertikális tagolás”: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belső vita (a beszélő két énje között</a:t>
            </a:r>
            <a:r>
              <a:rPr lang="hu-HU" sz="2400" dirty="0" smtClean="0"/>
              <a:t>):</a:t>
            </a:r>
          </a:p>
          <a:p>
            <a:pPr lvl="1">
              <a:defRPr/>
            </a:pPr>
            <a:r>
              <a:rPr lang="hu-HU" sz="2000" dirty="0" smtClean="0"/>
              <a:t>kétségbeesés </a:t>
            </a:r>
            <a:r>
              <a:rPr lang="hu-HU" sz="2000" dirty="0"/>
              <a:t>↔ </a:t>
            </a:r>
            <a:r>
              <a:rPr lang="hu-HU" sz="2000" dirty="0" smtClean="0"/>
              <a:t>remény</a:t>
            </a:r>
          </a:p>
          <a:p>
            <a:pPr lvl="1">
              <a:defRPr/>
            </a:pPr>
            <a:r>
              <a:rPr lang="hu-HU" sz="2000" dirty="0" smtClean="0"/>
              <a:t>realitás </a:t>
            </a:r>
            <a:r>
              <a:rPr lang="hu-HU" sz="2000" dirty="0"/>
              <a:t>↔ ábrándozás (nosztalgikus idill, modern </a:t>
            </a:r>
            <a:r>
              <a:rPr lang="hu-HU" sz="2000" dirty="0" err="1"/>
              <a:t>bukolika</a:t>
            </a:r>
            <a:r>
              <a:rPr lang="hu-HU" sz="2000" dirty="0" smtClean="0"/>
              <a:t>)</a:t>
            </a:r>
          </a:p>
          <a:p>
            <a:pPr lvl="1">
              <a:defRPr/>
            </a:pPr>
            <a:r>
              <a:rPr lang="hu-HU" sz="2000" dirty="0" smtClean="0"/>
              <a:t>múlt </a:t>
            </a:r>
            <a:r>
              <a:rPr lang="hu-HU" sz="2000" dirty="0"/>
              <a:t>(idill) ↔ jelen (halálmenet kínjai</a:t>
            </a:r>
            <a:r>
              <a:rPr lang="hu-HU" sz="2000" dirty="0" smtClean="0"/>
              <a:t>)</a:t>
            </a:r>
          </a:p>
          <a:p>
            <a:pPr lvl="1">
              <a:defRPr/>
            </a:pPr>
            <a:r>
              <a:rPr lang="hu-HU" sz="2000" dirty="0" smtClean="0"/>
              <a:t>pusztulás </a:t>
            </a:r>
            <a:r>
              <a:rPr lang="hu-HU" sz="2000" dirty="0"/>
              <a:t>↔ békés </a:t>
            </a:r>
            <a:r>
              <a:rPr lang="hu-HU" sz="2000" dirty="0" smtClean="0"/>
              <a:t>idill</a:t>
            </a:r>
          </a:p>
          <a:p>
            <a:pPr lvl="1">
              <a:defRPr/>
            </a:pPr>
            <a:r>
              <a:rPr lang="hu-HU" sz="2000" dirty="0" smtClean="0"/>
              <a:t>halál(vágy</a:t>
            </a:r>
            <a:r>
              <a:rPr lang="hu-HU" sz="2000" dirty="0"/>
              <a:t>) ↔ élet(ösztön)</a:t>
            </a:r>
          </a:p>
          <a:p>
            <a:pPr>
              <a:defRPr/>
            </a:pPr>
            <a:r>
              <a:rPr lang="hu-HU" sz="2400" dirty="0" smtClean="0"/>
              <a:t>elégia</a:t>
            </a:r>
            <a:r>
              <a:rPr lang="hu-HU" sz="2400" dirty="0"/>
              <a:t>, melyet szeretne idillé varázsolni, de ehhez külső segítségre van szüksége </a:t>
            </a:r>
            <a:r>
              <a:rPr lang="hu-HU" sz="2000" dirty="0"/>
              <a:t>(</a:t>
            </a:r>
            <a:r>
              <a:rPr lang="hu-HU" sz="2000" i="1" dirty="0" err="1"/>
              <a:t>kiálts</a:t>
            </a:r>
            <a:r>
              <a:rPr lang="hu-HU" sz="2000" i="1" dirty="0"/>
              <a:t> rám! s fölkelek! ~ Kelj fel és járj!</a:t>
            </a:r>
            <a:r>
              <a:rPr lang="hu-HU" sz="2000" dirty="0"/>
              <a:t>)</a:t>
            </a:r>
          </a:p>
          <a:p>
            <a:pPr>
              <a:defRPr/>
            </a:pPr>
            <a:r>
              <a:rPr lang="hu-HU" sz="2400" dirty="0" smtClean="0"/>
              <a:t>zárlat</a:t>
            </a:r>
            <a:r>
              <a:rPr lang="hu-HU" sz="2400" dirty="0"/>
              <a:t>: „mégis-vállalás” → az élni akarás, az </a:t>
            </a:r>
            <a:r>
              <a:rPr lang="hu-HU" sz="2400" dirty="0" err="1"/>
              <a:t>észszerűtlen</a:t>
            </a:r>
            <a:r>
              <a:rPr lang="hu-HU" sz="2400" dirty="0"/>
              <a:t> remény, egyfajta csodavárás diadalmaskodik </a:t>
            </a:r>
          </a:p>
          <a:p>
            <a:pPr>
              <a:defRPr/>
            </a:pPr>
            <a:r>
              <a:rPr lang="hu-HU" sz="2400" dirty="0" smtClean="0"/>
              <a:t>négy versmondat; versformája </a:t>
            </a:r>
            <a:r>
              <a:rPr lang="hu-HU" sz="2400" dirty="0" err="1" smtClean="0"/>
              <a:t>nibelungizált</a:t>
            </a:r>
            <a:r>
              <a:rPr lang="hu-HU" sz="2400" dirty="0" smtClean="0"/>
              <a:t> alexandrin (~ </a:t>
            </a:r>
            <a:r>
              <a:rPr lang="hu-HU" sz="2400" dirty="0" err="1" smtClean="0"/>
              <a:t>Vogelweide</a:t>
            </a:r>
            <a:r>
              <a:rPr lang="hu-HU" sz="2400" dirty="0" smtClean="0"/>
              <a:t>: </a:t>
            </a:r>
            <a:r>
              <a:rPr lang="hu-HU" sz="2400" i="1" dirty="0" smtClean="0"/>
              <a:t>Ó jaj, hogy eltűnt minden...</a:t>
            </a:r>
            <a:r>
              <a:rPr lang="hu-HU" sz="2400" dirty="0" smtClean="0"/>
              <a:t>)</a:t>
            </a:r>
          </a:p>
          <a:p>
            <a:pPr>
              <a:defRPr/>
            </a:pPr>
            <a:r>
              <a:rPr lang="hu-HU" sz="2400" dirty="0" smtClean="0"/>
              <a:t>sormetszetek </a:t>
            </a:r>
            <a:r>
              <a:rPr lang="hu-HU" sz="2400" dirty="0"/>
              <a:t>~ foglyok menetoszlopa, </a:t>
            </a:r>
            <a:r>
              <a:rPr lang="hu-HU" sz="2400" dirty="0" smtClean="0"/>
              <a:t>botladozó lépései, </a:t>
            </a:r>
            <a:r>
              <a:rPr lang="hu-HU" sz="2400" dirty="0"/>
              <a:t>meg-megújuló bizakodás, kanyargó út </a:t>
            </a:r>
            <a:r>
              <a:rPr lang="hu-HU" sz="2400" dirty="0" smtClean="0"/>
              <a:t>képe (~ életút)</a:t>
            </a: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000125"/>
          </a:xfrm>
        </p:spPr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Razglednicák</a:t>
            </a:r>
            <a:r>
              <a:rPr lang="hu-HU" altLang="hu-HU" sz="2800" smtClean="0">
                <a:latin typeface="Bookman Old Style" panose="02050604050505020204" pitchFamily="18" charset="0"/>
              </a:rPr>
              <a:t> (1944)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75"/>
            <a:ext cx="8362950" cy="4840288"/>
          </a:xfrm>
        </p:spPr>
        <p:txBody>
          <a:bodyPr/>
          <a:lstStyle/>
          <a:p>
            <a:r>
              <a:rPr lang="hu-HU" altLang="hu-HU" sz="2400" smtClean="0"/>
              <a:t>cím (szerb ’képeslapok’) ~ a szenvedés egyes állomásait megörökítő lírai „képeslapok”, helyzetképek, életképszerű helyzetjelentések</a:t>
            </a:r>
          </a:p>
          <a:p>
            <a:r>
              <a:rPr lang="hu-HU" altLang="hu-HU" sz="2400" smtClean="0"/>
              <a:t>az egyes darabok között nincs szoros összefüggés, csak tematikus kapcsolat (pusztulás)</a:t>
            </a:r>
          </a:p>
          <a:p>
            <a:pPr>
              <a:buFontTx/>
              <a:buAutoNum type="arabicPeriod"/>
            </a:pPr>
            <a:r>
              <a:rPr lang="hu-HU" altLang="hu-HU" sz="2400" smtClean="0"/>
              <a:t>szimmetrikus, ellentétező szerkezet (páros rím)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smtClean="0"/>
              <a:t>(1-4. sor) külső környezet leírása: úton a tábor felé, menekülés, zűrzavar (expresszionisa képek és hanghatások) ↔                   (5-8. sor) belső világ: szerelem állandósága, biztonság, harmónia</a:t>
            </a:r>
          </a:p>
          <a:p>
            <a:pPr>
              <a:buFontTx/>
              <a:buAutoNum type="arabicPeriod"/>
            </a:pPr>
            <a:r>
              <a:rPr lang="hu-HU" altLang="hu-HU" sz="2400" smtClean="0"/>
              <a:t>szimmetrikus, ellentétező szerkezet (félrím)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smtClean="0"/>
              <a:t>(1-4. sor) pusztulás, félelem (égő házak, riadt parasztok) ↔       (5-8. sor) bukolikus idill képei (parasztlány, birkanyáj)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794750" cy="5576888"/>
          </a:xfrm>
        </p:spPr>
        <p:txBody>
          <a:bodyPr/>
          <a:lstStyle/>
          <a:p>
            <a:pPr marL="457200" indent="-457200">
              <a:buFontTx/>
              <a:buAutoNum type="arabicPeriod" startAt="3"/>
            </a:pPr>
            <a:r>
              <a:rPr lang="hu-HU" altLang="hu-HU" sz="2400" dirty="0" smtClean="0"/>
              <a:t>látvány és látomás (két rímtelen sor, majd páros rím)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naturalista, expresszionista képek (vér, vizelés</a:t>
            </a:r>
            <a:r>
              <a:rPr lang="hu-HU" altLang="hu-HU" sz="2000" dirty="0" smtClean="0"/>
              <a:t>, nyál, </a:t>
            </a:r>
            <a:r>
              <a:rPr lang="hu-HU" altLang="hu-HU" sz="2000" dirty="0" smtClean="0"/>
              <a:t>bűz)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konkrét fizikai gyötrelmek → apokaliptikus pusztulás látomása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század (1. menetszázad, konkrét értelemben, 2. korra utaló metonímia, erkölcsi értelemben)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alliterációk → iszonyat, rettegés</a:t>
            </a:r>
          </a:p>
          <a:p>
            <a:pPr marL="457200" indent="-457200">
              <a:buFontTx/>
              <a:buAutoNum type="arabicPeriod" startAt="4"/>
            </a:pPr>
            <a:r>
              <a:rPr lang="hu-HU" altLang="hu-HU" sz="2400" dirty="0" smtClean="0"/>
              <a:t>személyes sorstragédia (szabálytalan rímek, szaggatottság)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társ </a:t>
            </a:r>
            <a:r>
              <a:rPr lang="hu-HU" altLang="hu-HU" sz="2000" dirty="0" smtClean="0"/>
              <a:t>(</a:t>
            </a:r>
            <a:r>
              <a:rPr lang="hu-HU" altLang="hu-HU" sz="2000" dirty="0" err="1" smtClean="0"/>
              <a:t>Lorsi</a:t>
            </a:r>
            <a:r>
              <a:rPr lang="hu-HU" altLang="hu-HU" sz="2000" dirty="0" smtClean="0"/>
              <a:t> Miklós) halálának </a:t>
            </a:r>
            <a:r>
              <a:rPr lang="hu-HU" altLang="hu-HU" sz="2000" dirty="0" smtClean="0"/>
              <a:t>tényszerű közlése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önmegszólítás → szemlélőből szereplővé válik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német katona </a:t>
            </a:r>
            <a:r>
              <a:rPr lang="hu-HU" altLang="hu-HU" sz="2000" dirty="0" smtClean="0"/>
              <a:t>szólama </a:t>
            </a:r>
            <a:r>
              <a:rPr lang="hu-HU" sz="2000" dirty="0"/>
              <a:t>→ többféle értelmezés (a költőnek szól?)</a:t>
            </a:r>
            <a:endParaRPr lang="hu-HU" altLang="hu-HU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nézőpontváltások → jelenetszerűség, drámaiság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tarkólövés, elkerülhetetlen vég (rövid, kemény mondatok</a:t>
            </a:r>
            <a:r>
              <a:rPr lang="hu-HU" altLang="hu-HU" sz="2000" dirty="0" smtClean="0"/>
              <a:t>)                 </a:t>
            </a:r>
            <a:r>
              <a:rPr lang="hu-HU" sz="2000" dirty="0" smtClean="0"/>
              <a:t>→ </a:t>
            </a:r>
            <a:r>
              <a:rPr lang="hu-HU" sz="2000" dirty="0"/>
              <a:t>saját halálának víziója</a:t>
            </a:r>
            <a:endParaRPr lang="hu-HU" altLang="hu-HU" sz="2000" dirty="0" smtClean="0"/>
          </a:p>
          <a:p>
            <a:pPr marL="457200" indent="-457200"/>
            <a:endParaRPr lang="hu-HU" altLang="hu-HU" sz="2400" dirty="0" smtClean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smtClean="0">
                <a:latin typeface="Bookman Old Style" panose="02050604050505020204" pitchFamily="18" charset="0"/>
              </a:rPr>
              <a:t>Költészetének alapkérdései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 smtClean="0"/>
              <a:t>► </a:t>
            </a:r>
            <a:r>
              <a:rPr lang="hu-HU" sz="2400" dirty="0"/>
              <a:t>helytállás ↔ menekülés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► vágyakozás az idillre ↔ szembenézés a realitással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► élet ↔ halál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► természet rendje szerinti, emberhez méltó, „szép halál” (</a:t>
            </a:r>
            <a:r>
              <a:rPr lang="hu-HU" sz="2400" i="1" dirty="0"/>
              <a:t>Erőltetett menet</a:t>
            </a:r>
            <a:r>
              <a:rPr lang="hu-HU" sz="2400" dirty="0"/>
              <a:t>) ↔ erőszaknak való kiszolgáltatottság, „förtelmes halál” (</a:t>
            </a:r>
            <a:r>
              <a:rPr lang="hu-HU" sz="2400" i="1" dirty="0" err="1"/>
              <a:t>Razglednicák</a:t>
            </a:r>
            <a:r>
              <a:rPr lang="hu-HU" sz="2400" dirty="0"/>
              <a:t>)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2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155575" y="-11731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5" name="AutoShape 24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307975" y="-10207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6" name="AutoShape 26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460375" y="-8683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pic>
        <p:nvPicPr>
          <p:cNvPr id="3077" name="Picture 8" descr="http://www.hirlevelplusz.hu/wp-content/uploads/2015/01/radn%C3%B3t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42938"/>
            <a:ext cx="3906838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http://www.ismertseg.hu/sites/default/files/root/Kultura%20uj/Radn%C3%B3ti_Mikl%C3%B3s.web_.vag_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42938"/>
            <a:ext cx="4094162" cy="5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aszol.ro/uploads/files/userfiles/images/kulfold/2014/November/10/foto%203%20egyu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 descr="http://www.kulturpart.hu/down/ed/image/2014/04/20/Radnoti_Miklos_kolto_Radnoti_Miklosne_Gyarmati_Fan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0"/>
            <a:ext cx="40005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 descr="http://szeged.hu/images/stories/kultura/szobrok/6308-radnoti/0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3143250"/>
            <a:ext cx="24860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http://kvizpart.hu/images/nagykviz/kvizkep/12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4286250"/>
            <a:ext cx="384333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5123" name="Tartalom helye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hu-HU" altLang="hu-HU" sz="2400" smtClean="0"/>
              <a:t>zsidó származású család, születésekor édesanyja és ikertestvére meghal, 12 évesen elveszti apját is, textilkereskedő nagybátyja gondoskodik róla</a:t>
            </a:r>
          </a:p>
          <a:p>
            <a:r>
              <a:rPr lang="hu-HU" altLang="hu-HU" sz="2400" smtClean="0"/>
              <a:t>kereskedelmi iskolát végez, két évig nagybátyja üzletében gyakornok</a:t>
            </a:r>
          </a:p>
          <a:p>
            <a:r>
              <a:rPr lang="hu-HU" altLang="hu-HU" sz="2400" smtClean="0"/>
              <a:t>(1930-35) a szegedi egyetem magyar–francia szakán tanul, tanári oklevelet (irodalomtörténetből doktorátust) szerez, de származása miatt nem kap állást</a:t>
            </a:r>
          </a:p>
          <a:p>
            <a:r>
              <a:rPr lang="hu-HU" altLang="hu-HU" sz="2400" smtClean="0"/>
              <a:t>Budapestre költözik, alkalmi munkákból él</a:t>
            </a:r>
          </a:p>
          <a:p>
            <a:r>
              <a:rPr lang="hu-HU" altLang="hu-HU" sz="2400" smtClean="0"/>
              <a:t>(1935) feleségül veszi Gyarmati Fannit</a:t>
            </a:r>
          </a:p>
          <a:p>
            <a:r>
              <a:rPr lang="hu-HU" altLang="hu-HU" sz="2400" smtClean="0"/>
              <a:t>(1937) Baumgarten-díj</a:t>
            </a:r>
          </a:p>
          <a:p>
            <a:r>
              <a:rPr lang="hu-HU" altLang="hu-HU" sz="2400" smtClean="0"/>
              <a:t>(1940-44) háromszor hívják be munkaszolgálatra</a:t>
            </a:r>
          </a:p>
          <a:p>
            <a:r>
              <a:rPr lang="hu-HU" altLang="hu-HU" sz="2400" smtClean="0"/>
              <a:t>(1944) a Bor melletti Lager Heidenauba kerül → „erőltetett menet” → Abda határában agyonlövik</a:t>
            </a:r>
          </a:p>
          <a:p>
            <a:endParaRPr lang="hu-HU" altLang="hu-HU" sz="2400" smtClean="0"/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Költészete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i="1" dirty="0" smtClean="0"/>
              <a:t>Nyugat</a:t>
            </a:r>
            <a:r>
              <a:rPr lang="hu-HU" sz="2400" dirty="0" smtClean="0"/>
              <a:t> harmadik nemzedékéhez tartozik</a:t>
            </a:r>
          </a:p>
          <a:p>
            <a:pPr>
              <a:defRPr/>
            </a:pPr>
            <a:r>
              <a:rPr lang="hu-HU" sz="2400" dirty="0" smtClean="0"/>
              <a:t>kötetei:</a:t>
            </a: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(1930) </a:t>
            </a:r>
            <a:r>
              <a:rPr lang="hu-HU" sz="2400" i="1" dirty="0" smtClean="0">
                <a:ea typeface="+mn-ea"/>
                <a:cs typeface="+mn-cs"/>
              </a:rPr>
              <a:t>Pogány köszöntő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(1931) </a:t>
            </a:r>
            <a:r>
              <a:rPr lang="hu-HU" sz="2400" i="1" dirty="0" smtClean="0">
                <a:ea typeface="+mn-ea"/>
                <a:cs typeface="+mn-cs"/>
              </a:rPr>
              <a:t>Újmódi pásztorok éneke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(1933) </a:t>
            </a:r>
            <a:r>
              <a:rPr lang="hu-HU" sz="2400" i="1" dirty="0" smtClean="0">
                <a:ea typeface="+mn-ea"/>
                <a:cs typeface="+mn-cs"/>
              </a:rPr>
              <a:t>Lábadozó szél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(1935) </a:t>
            </a:r>
            <a:r>
              <a:rPr lang="hu-HU" sz="2400" i="1" dirty="0" smtClean="0">
                <a:ea typeface="+mn-ea"/>
                <a:cs typeface="+mn-cs"/>
              </a:rPr>
              <a:t>Újhold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(1936) </a:t>
            </a:r>
            <a:r>
              <a:rPr lang="hu-HU" sz="2400" i="1" dirty="0" smtClean="0">
                <a:ea typeface="+mn-ea"/>
                <a:cs typeface="+mn-cs"/>
              </a:rPr>
              <a:t>Járkálj csak, halálraítélt!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(1938) </a:t>
            </a:r>
            <a:r>
              <a:rPr lang="hu-HU" sz="2400" i="1" dirty="0" smtClean="0">
                <a:ea typeface="+mn-ea"/>
                <a:cs typeface="+mn-cs"/>
              </a:rPr>
              <a:t>Meredek út</a:t>
            </a:r>
            <a:endParaRPr lang="hu-HU" sz="24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(1940) </a:t>
            </a:r>
            <a:r>
              <a:rPr lang="hu-HU" sz="2400" i="1" dirty="0" smtClean="0">
                <a:ea typeface="+mn-ea"/>
                <a:cs typeface="+mn-cs"/>
              </a:rPr>
              <a:t>Ikrek hava</a:t>
            </a:r>
            <a:r>
              <a:rPr lang="hu-HU" sz="2400" dirty="0" smtClean="0">
                <a:ea typeface="+mn-ea"/>
                <a:cs typeface="+mn-cs"/>
              </a:rPr>
              <a:t> („napló a gyerekkorról”, próza)</a:t>
            </a:r>
          </a:p>
          <a:p>
            <a:pPr lvl="1">
              <a:defRPr/>
            </a:pPr>
            <a:r>
              <a:rPr lang="hu-HU" sz="2400" dirty="0" smtClean="0">
                <a:ea typeface="+mn-ea"/>
                <a:cs typeface="+mn-cs"/>
              </a:rPr>
              <a:t>(1946) </a:t>
            </a:r>
            <a:r>
              <a:rPr lang="hu-HU" sz="2400" i="1" dirty="0" smtClean="0">
                <a:ea typeface="+mn-ea"/>
                <a:cs typeface="+mn-cs"/>
              </a:rPr>
              <a:t>Tajtékos ég</a:t>
            </a:r>
            <a:r>
              <a:rPr lang="hu-HU" sz="2400" dirty="0" smtClean="0">
                <a:ea typeface="+mn-ea"/>
                <a:cs typeface="+mn-cs"/>
              </a:rPr>
              <a:t> (posztumusz)</a:t>
            </a:r>
          </a:p>
          <a:p>
            <a:pPr lvl="1">
              <a:defRPr/>
            </a:pPr>
            <a:r>
              <a:rPr lang="hu-HU" sz="2400" i="1" dirty="0" smtClean="0">
                <a:ea typeface="+mn-ea"/>
                <a:cs typeface="+mn-cs"/>
              </a:rPr>
              <a:t>„Bori notesz”</a:t>
            </a:r>
            <a:r>
              <a:rPr lang="hu-HU" sz="2400" dirty="0" smtClean="0">
                <a:ea typeface="+mn-ea"/>
                <a:cs typeface="+mn-cs"/>
              </a:rPr>
              <a:t> (1946-ban találják meg)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r>
              <a:rPr lang="hu-HU" altLang="hu-HU" sz="2400" smtClean="0"/>
              <a:t>élet és költészet összefonódása</a:t>
            </a:r>
          </a:p>
          <a:p>
            <a:r>
              <a:rPr lang="hu-HU" altLang="hu-HU" sz="2400" smtClean="0"/>
              <a:t>hatások: </a:t>
            </a:r>
            <a:r>
              <a:rPr lang="hu-HU" altLang="hu-HU" sz="2400" b="1" smtClean="0"/>
              <a:t>avantgárd</a:t>
            </a:r>
            <a:r>
              <a:rPr lang="hu-HU" altLang="hu-HU" sz="2400" smtClean="0"/>
              <a:t> (expresszionizmus) + </a:t>
            </a:r>
            <a:r>
              <a:rPr lang="hu-HU" altLang="hu-HU" sz="2400" b="1" smtClean="0"/>
              <a:t>újklasszicizmus</a:t>
            </a:r>
            <a:r>
              <a:rPr lang="hu-HU" altLang="hu-HU" sz="2400" smtClean="0"/>
              <a:t> (pl.: antik motívumok)</a:t>
            </a:r>
          </a:p>
          <a:p>
            <a:r>
              <a:rPr lang="hu-HU" altLang="hu-HU" sz="2400" smtClean="0"/>
              <a:t>korai költészet: avantgárd szabadversek, idillek, elégiák</a:t>
            </a:r>
          </a:p>
          <a:p>
            <a:r>
              <a:rPr lang="hu-HU" altLang="hu-HU" sz="2400" smtClean="0"/>
              <a:t>téma: természet, szerelem, életöröm → ellenséges világ, fenyegetettség, halálsejtelem, lázadás, sorsvállalás</a:t>
            </a:r>
          </a:p>
          <a:p>
            <a:r>
              <a:rPr lang="hu-HU" altLang="hu-HU" sz="2400" i="1" smtClean="0"/>
              <a:t>Újhold</a:t>
            </a:r>
            <a:r>
              <a:rPr lang="hu-HU" altLang="hu-HU" sz="2400" smtClean="0"/>
              <a:t>tól kezdve: stílusváltás, klasszicizálódás</a:t>
            </a:r>
          </a:p>
          <a:p>
            <a:pPr lvl="1"/>
            <a:r>
              <a:rPr lang="hu-HU" altLang="hu-HU" sz="2000" smtClean="0"/>
              <a:t>egyszerűsödés</a:t>
            </a:r>
          </a:p>
          <a:p>
            <a:pPr lvl="1"/>
            <a:r>
              <a:rPr lang="hu-HU" altLang="hu-HU" sz="2000" smtClean="0"/>
              <a:t>rímes-időmértékes kötött formák</a:t>
            </a:r>
          </a:p>
          <a:p>
            <a:pPr lvl="1"/>
            <a:r>
              <a:rPr lang="hu-HU" altLang="hu-HU" sz="2000" smtClean="0"/>
              <a:t>klasszikus műfajok (óda, himnusz, elégia, ekloga)</a:t>
            </a:r>
          </a:p>
          <a:p>
            <a:pPr lvl="1"/>
            <a:r>
              <a:rPr lang="hu-HU" altLang="hu-HU" sz="2000" smtClean="0"/>
              <a:t>keresztény motívumok</a:t>
            </a:r>
          </a:p>
          <a:p>
            <a:r>
              <a:rPr lang="hu-HU" altLang="hu-HU" sz="2400" smtClean="0"/>
              <a:t>műfordítások (pl.: La Fontaine meséi)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Járkálj csak, halálraítélt!</a:t>
            </a:r>
            <a:r>
              <a:rPr lang="hu-HU" altLang="hu-HU" sz="2800" smtClean="0">
                <a:latin typeface="Bookman Old Style" panose="02050604050505020204" pitchFamily="18" charset="0"/>
              </a:rPr>
              <a:t> (1936)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hu-HU" altLang="hu-HU" sz="2400" smtClean="0"/>
              <a:t>a kötet záródarabjaként szereplő címadó vers</a:t>
            </a:r>
          </a:p>
          <a:p>
            <a:r>
              <a:rPr lang="hu-HU" altLang="hu-HU" sz="2400" smtClean="0"/>
              <a:t>archaizáló, prófétai hang</a:t>
            </a:r>
          </a:p>
          <a:p>
            <a:r>
              <a:rPr lang="hu-HU" altLang="hu-HU" sz="2400" smtClean="0"/>
              <a:t>1. önmegszólító vers / 2. általános érvényű: az emberi élet végessége</a:t>
            </a:r>
          </a:p>
          <a:p>
            <a:r>
              <a:rPr lang="hu-HU" altLang="hu-HU" sz="2400" smtClean="0"/>
              <a:t>metaforikus táj: fenyegető környezet, félelemmel teli táj és lélek (sötétség, rejtőzködés, rémület)</a:t>
            </a:r>
          </a:p>
          <a:p>
            <a:r>
              <a:rPr lang="hu-HU" altLang="hu-HU" sz="2400" smtClean="0"/>
              <a:t>fasizmus fenyegetése → haláltudat</a:t>
            </a:r>
          </a:p>
          <a:p>
            <a:r>
              <a:rPr lang="hu-HU" altLang="hu-HU" sz="2400" smtClean="0"/>
              <a:t>a világ „zsugorodását”, pusztulását kívánja</a:t>
            </a:r>
          </a:p>
          <a:p>
            <a:r>
              <a:rPr lang="hu-HU" altLang="hu-HU" sz="2400" smtClean="0"/>
              <a:t>lehetséges költői magatartás: tiszta erkölcsiség</a:t>
            </a:r>
          </a:p>
          <a:p>
            <a:r>
              <a:rPr lang="hu-HU" altLang="hu-HU" sz="2400" smtClean="0"/>
              <a:t>három hasonlat: 1. természeti kép (havasok); 2. biblikus motívum (gyermek Jézusok); 3. farkasmotívum</a:t>
            </a:r>
          </a:p>
          <a:p>
            <a:r>
              <a:rPr lang="hu-HU" altLang="hu-HU" sz="2400" smtClean="0"/>
              <a:t>klasszikus forma (rímes jambusok) ↔ széthulló értékek</a:t>
            </a:r>
          </a:p>
          <a:p>
            <a:r>
              <a:rPr lang="hu-HU" altLang="hu-HU" sz="2400" smtClean="0"/>
              <a:t>soráthajlások, mondatpárhuzamok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000125"/>
          </a:xfrm>
        </p:spPr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Tétova óda </a:t>
            </a:r>
            <a:r>
              <a:rPr lang="hu-HU" altLang="hu-HU" sz="2800" smtClean="0">
                <a:latin typeface="Bookman Old Style" panose="02050604050505020204" pitchFamily="18" charset="0"/>
              </a:rPr>
              <a:t>(1943)</a:t>
            </a:r>
            <a:endParaRPr lang="hu-HU" altLang="hu-HU" sz="2800" b="1" i="1" smtClean="0">
              <a:latin typeface="Bookman Old Style" panose="02050604050505020204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r>
              <a:rPr lang="hu-HU" altLang="hu-HU" sz="2400" smtClean="0"/>
              <a:t>hitvesi költészet</a:t>
            </a:r>
          </a:p>
          <a:p>
            <a:r>
              <a:rPr lang="hu-HU" altLang="hu-HU" sz="2400" smtClean="0"/>
              <a:t>cím ~ bizonytalanság</a:t>
            </a:r>
          </a:p>
          <a:p>
            <a:r>
              <a:rPr lang="hu-HU" altLang="hu-HU" sz="2400" smtClean="0"/>
              <a:t>otthoni idill ↔ fenyegető külvilág</a:t>
            </a:r>
          </a:p>
          <a:p>
            <a:r>
              <a:rPr lang="hu-HU" altLang="hu-HU" sz="2400" smtClean="0"/>
              <a:t>szerelem lényegének megragadása (csillagrendszer, megkövesedett csigaház ~ kozmikus, végtelen, örök) → lehetetlen költői feladat? </a:t>
            </a:r>
          </a:p>
          <a:p>
            <a:r>
              <a:rPr lang="hu-HU" altLang="hu-HU" sz="2400" smtClean="0"/>
              <a:t>a tárgyak is őt dicsérik</a:t>
            </a:r>
          </a:p>
          <a:p>
            <a:r>
              <a:rPr lang="hu-HU" altLang="hu-HU" sz="2400" smtClean="0"/>
              <a:t>álomba merülő kedves</a:t>
            </a:r>
          </a:p>
          <a:p>
            <a:r>
              <a:rPr lang="hu-HU" altLang="hu-HU" sz="2400" smtClean="0"/>
              <a:t>rajongó vallomás, azonosulásvágy</a:t>
            </a:r>
          </a:p>
          <a:p>
            <a:r>
              <a:rPr lang="hu-HU" altLang="hu-HU" sz="2400" smtClean="0"/>
              <a:t>keresztrímes, jambikus sorok → a végén átvált szabadversbe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Eklogák</a:t>
            </a:r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hu-HU" sz="2400" smtClean="0"/>
              <a:t>Vergilius eclogáinak kétnyelvű gyűjteménye (</a:t>
            </a:r>
            <a:r>
              <a:rPr lang="hu-HU" altLang="hu-HU" sz="2400" i="1" smtClean="0"/>
              <a:t>Pásztori Magyar Vergilius</a:t>
            </a:r>
            <a:r>
              <a:rPr lang="hu-HU" altLang="hu-HU" sz="2400" smtClean="0"/>
              <a:t>): Radnóti fordítja le a IX. eclogát</a:t>
            </a:r>
          </a:p>
          <a:p>
            <a:r>
              <a:rPr lang="hu-HU" altLang="hu-HU" sz="2400" smtClean="0"/>
              <a:t>antik műfaj (bukolikus költészet, ecloga) felújítása → „háborús idillek”</a:t>
            </a:r>
          </a:p>
          <a:p>
            <a:r>
              <a:rPr lang="hu-HU" altLang="hu-HU" sz="2400" smtClean="0"/>
              <a:t>valószínűleg ő is 10 eclogából álló ciklust tervez, de 1938-44 között csak 7 (8?) készül el (a 6. hiányzik)</a:t>
            </a:r>
          </a:p>
          <a:p>
            <a:r>
              <a:rPr lang="hu-HU" altLang="hu-HU" sz="2400" smtClean="0"/>
              <a:t>poétikai keret Radnóti számára, melyben saját korábbi mondandóit klasszikus magaslatra emelheti</a:t>
            </a:r>
          </a:p>
          <a:p>
            <a:r>
              <a:rPr lang="hu-HU" altLang="hu-HU" sz="2400" smtClean="0"/>
              <a:t>költői szerepek: próféta (pl.: </a:t>
            </a:r>
            <a:r>
              <a:rPr lang="hu-HU" altLang="hu-HU" sz="2400" i="1" smtClean="0"/>
              <a:t>Negyedik ecloga, Töredék, Nyolcadik ecloga</a:t>
            </a:r>
            <a:r>
              <a:rPr lang="hu-HU" altLang="hu-HU" sz="2400" smtClean="0"/>
              <a:t>), magánember (pl.: </a:t>
            </a:r>
            <a:r>
              <a:rPr lang="hu-HU" altLang="hu-HU" sz="2400" i="1" smtClean="0"/>
              <a:t>Hetedik ecloga</a:t>
            </a:r>
            <a:r>
              <a:rPr lang="hu-HU" altLang="hu-HU" sz="2400" smtClean="0"/>
              <a:t>) → alapkérdés: lehetséges magatartásforma keresése</a:t>
            </a:r>
          </a:p>
          <a:p>
            <a:r>
              <a:rPr lang="hu-HU" altLang="hu-HU" sz="2400" smtClean="0"/>
              <a:t>versformák: hexameter, nibelungizált alexandrin (2.), jambikus sorok (4.)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1290</Words>
  <Application>Microsoft Office PowerPoint</Application>
  <PresentationFormat>Diavetítés a képernyőre (4:3 oldalarány)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Bookman Old Style</vt:lpstr>
      <vt:lpstr>Times New Roman</vt:lpstr>
      <vt:lpstr>Wingdings</vt:lpstr>
      <vt:lpstr>Alapértelmezett terv</vt:lpstr>
      <vt:lpstr>Radnóti Miklós (1909–1944)</vt:lpstr>
      <vt:lpstr>PowerPoint-bemutató</vt:lpstr>
      <vt:lpstr>PowerPoint-bemutató</vt:lpstr>
      <vt:lpstr>Élete</vt:lpstr>
      <vt:lpstr>Költészete</vt:lpstr>
      <vt:lpstr>PowerPoint-bemutató</vt:lpstr>
      <vt:lpstr>Járkálj csak, halálraítélt! (1936)</vt:lpstr>
      <vt:lpstr>Tétova óda (1943)</vt:lpstr>
      <vt:lpstr>Eklogák</vt:lpstr>
      <vt:lpstr>Első ecloga (1938)</vt:lpstr>
      <vt:lpstr>Hetedik ecloga (1944)</vt:lpstr>
      <vt:lpstr>Nem tudhatom (1944)</vt:lpstr>
      <vt:lpstr>Erőltetett menet (1944)</vt:lpstr>
      <vt:lpstr>PowerPoint-bemutató</vt:lpstr>
      <vt:lpstr>Razglednicák (1944)</vt:lpstr>
      <vt:lpstr>PowerPoint-bemutató</vt:lpstr>
      <vt:lpstr>Költészetének alapkérdései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142</cp:revision>
  <dcterms:created xsi:type="dcterms:W3CDTF">2013-10-09T19:13:33Z</dcterms:created>
  <dcterms:modified xsi:type="dcterms:W3CDTF">2023-02-06T19:35:29Z</dcterms:modified>
</cp:coreProperties>
</file>