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9" r:id="rId4"/>
    <p:sldId id="310" r:id="rId5"/>
    <p:sldId id="314" r:id="rId6"/>
    <p:sldId id="308" r:id="rId7"/>
    <p:sldId id="312" r:id="rId8"/>
    <p:sldId id="313" r:id="rId9"/>
    <p:sldId id="311" r:id="rId10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D8658-5CCA-4134-9614-10BB4D1204A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9854026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D762E-E2C7-4F59-8E7B-D5FCA4DB122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8744152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CF1FF-BC00-483A-B5D6-8264AD6518B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7123694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06A1C-F2D3-4994-859C-19281D4ECE8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2932500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4089F-E33E-46E9-A205-B00B0F5F8C3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630912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7E193-4A41-4164-BF73-C9803F4AF6E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0669525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646B5-5A85-4144-A5EE-4B8FE1DA55F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175413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2D6D1-E532-4647-A4CB-67EA46F0E9A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5700806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A843-7647-42CF-9888-649723324A5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3386027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C370E-7D3C-4F35-80AD-82137007582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285062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3D0D-74E1-498B-9634-089C15A730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7432940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C5E03-EE93-4543-A4F8-A7955B954BC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2575555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BB955AB-1737-465A-887D-50EEB63FDB4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4800" b="1" dirty="0" smtClean="0">
                <a:latin typeface="Bookman Old Style" panose="02050604050505020204" pitchFamily="18" charset="0"/>
              </a:rPr>
              <a:t>Pilinszky János</a:t>
            </a:r>
            <a:br>
              <a:rPr lang="hu-HU" altLang="hu-HU" sz="4800" b="1" dirty="0" smtClean="0">
                <a:latin typeface="Bookman Old Style" panose="02050604050505020204" pitchFamily="18" charset="0"/>
              </a:rPr>
            </a:br>
            <a:r>
              <a:rPr lang="hu-HU" altLang="hu-HU" sz="3200" i="1" dirty="0" smtClean="0">
                <a:latin typeface="Bookman Old Style" panose="02050604050505020204" pitchFamily="18" charset="0"/>
              </a:rPr>
              <a:t>(Budapest, 1921– Budapest, 1981)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2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155575" y="-11731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5" name="AutoShape 24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307975" y="-10207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6" name="AutoShape 26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460375" y="-8683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www.nkp.hu/tankonyv/irodalom_12/img/100.png?max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44" y="764704"/>
            <a:ext cx="4254125" cy="522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gyarul Bábelben - irodalmi antológia :: Pilinszky János oldala, Művek  fordításai Portugál nyelv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64704"/>
            <a:ext cx="3976819" cy="522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3200" b="1" dirty="0" smtClean="0">
                <a:latin typeface="Bookman Old Style" panose="02050604050505020204" pitchFamily="18" charset="0"/>
              </a:rPr>
              <a:t>Élete</a:t>
            </a:r>
            <a:endParaRPr lang="hu-HU" sz="3200" b="1" dirty="0">
              <a:latin typeface="Bookman Old Style" panose="02050604050505020204" pitchFamily="18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T</a:t>
            </a:r>
            <a:r>
              <a:rPr lang="hu-HU" sz="2400" dirty="0" smtClean="0"/>
              <a:t>anulmányok: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400" dirty="0" smtClean="0"/>
              <a:t>pesti piarista gimnázium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400" dirty="0" smtClean="0"/>
              <a:t>jogi, majd bölcsészkar </a:t>
            </a:r>
            <a:r>
              <a:rPr lang="hu-HU" sz="2400" dirty="0"/>
              <a:t>(művészettörténet, magyar, olasz)</a:t>
            </a:r>
          </a:p>
          <a:p>
            <a:r>
              <a:rPr lang="hu-HU" sz="2400" dirty="0"/>
              <a:t>Házasságok: Márkus Anna, Ingrid </a:t>
            </a:r>
            <a:r>
              <a:rPr lang="hu-HU" sz="2400" dirty="0" err="1"/>
              <a:t>Ficheux</a:t>
            </a:r>
            <a:endParaRPr lang="hu-HU" sz="2400" dirty="0"/>
          </a:p>
          <a:p>
            <a:r>
              <a:rPr lang="hu-HU" sz="2400" dirty="0" smtClean="0"/>
              <a:t>Folyóiratok: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400" i="1" dirty="0" smtClean="0"/>
              <a:t>Válasz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400" i="1" dirty="0" smtClean="0"/>
              <a:t>Újhold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400" i="1" dirty="0" smtClean="0"/>
              <a:t>Új </a:t>
            </a:r>
            <a:r>
              <a:rPr lang="hu-HU" sz="2400" i="1" dirty="0"/>
              <a:t>Ember</a:t>
            </a:r>
            <a:r>
              <a:rPr lang="hu-HU" sz="2400" dirty="0"/>
              <a:t> </a:t>
            </a:r>
          </a:p>
          <a:p>
            <a:r>
              <a:rPr lang="hu-HU" sz="2400" dirty="0" smtClean="0"/>
              <a:t>(</a:t>
            </a:r>
            <a:r>
              <a:rPr lang="hu-HU" sz="2400" dirty="0"/>
              <a:t>1980) Kossuth-díj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476803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3200" b="1" dirty="0" smtClean="0">
                <a:latin typeface="Bookman Old Style" panose="02050604050505020204" pitchFamily="18" charset="0"/>
              </a:rPr>
              <a:t>Költészete</a:t>
            </a:r>
            <a:endParaRPr lang="hu-HU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hu-HU" sz="2400" dirty="0" smtClean="0"/>
              <a:t>későmodern </a:t>
            </a:r>
            <a:r>
              <a:rPr lang="hu-HU" sz="2400" dirty="0"/>
              <a:t>líra</a:t>
            </a:r>
          </a:p>
          <a:p>
            <a:r>
              <a:rPr lang="hu-HU" sz="2400" dirty="0" smtClean="0"/>
              <a:t>„</a:t>
            </a:r>
            <a:r>
              <a:rPr lang="hu-HU" sz="2400" dirty="0"/>
              <a:t>költő vagyok és katolikus” → katolikus költészet: egyetemes problémák, biblikus motívumok, üdvtörténeti kérdések (magány, bűn, szenvedés, megváltás); „keresztény agnoszticizmus”</a:t>
            </a:r>
          </a:p>
          <a:p>
            <a:r>
              <a:rPr lang="hu-HU" sz="2400" dirty="0" smtClean="0"/>
              <a:t>„</a:t>
            </a:r>
            <a:r>
              <a:rPr lang="hu-HU" sz="2400" dirty="0"/>
              <a:t>a világ peremére szorult tárgyak” érdeklik</a:t>
            </a:r>
          </a:p>
          <a:p>
            <a:r>
              <a:rPr lang="hu-HU" sz="2400" dirty="0" smtClean="0"/>
              <a:t>meghatározó </a:t>
            </a:r>
            <a:r>
              <a:rPr lang="hu-HU" sz="2400" dirty="0"/>
              <a:t>élmények: a világ széttöredezettsége; a háború rettenete</a:t>
            </a:r>
          </a:p>
          <a:p>
            <a:r>
              <a:rPr lang="hu-HU" sz="2400" dirty="0" smtClean="0"/>
              <a:t>Dosztojevszkij</a:t>
            </a:r>
            <a:r>
              <a:rPr lang="hu-HU" sz="2400" dirty="0"/>
              <a:t>, </a:t>
            </a:r>
            <a:r>
              <a:rPr lang="hu-HU" sz="2400" dirty="0" smtClean="0"/>
              <a:t>egzisztencializmus, </a:t>
            </a:r>
            <a:r>
              <a:rPr lang="hu-HU" sz="2400" dirty="0" err="1"/>
              <a:t>Simone</a:t>
            </a:r>
            <a:r>
              <a:rPr lang="hu-HU" sz="2400" dirty="0"/>
              <a:t> </a:t>
            </a:r>
            <a:r>
              <a:rPr lang="hu-HU" sz="2400" dirty="0" smtClean="0"/>
              <a:t>Weil hatása</a:t>
            </a:r>
            <a:endParaRPr lang="hu-HU" sz="2400" dirty="0"/>
          </a:p>
          <a:p>
            <a:r>
              <a:rPr lang="hu-HU" sz="2400" dirty="0" smtClean="0"/>
              <a:t>tárgyiasság</a:t>
            </a:r>
            <a:r>
              <a:rPr lang="hu-HU" sz="2400" dirty="0"/>
              <a:t>, </a:t>
            </a:r>
            <a:r>
              <a:rPr lang="hu-HU" sz="2400" dirty="0" smtClean="0"/>
              <a:t>elvont </a:t>
            </a:r>
            <a:r>
              <a:rPr lang="hu-HU" sz="2400" dirty="0"/>
              <a:t>beszédhelyzetek (bár </a:t>
            </a:r>
            <a:r>
              <a:rPr lang="hu-HU" sz="2400" dirty="0" smtClean="0"/>
              <a:t>gyakran </a:t>
            </a:r>
            <a:r>
              <a:rPr lang="hu-HU" sz="2400" dirty="0"/>
              <a:t>első személyű beszélő)</a:t>
            </a:r>
          </a:p>
          <a:p>
            <a:r>
              <a:rPr lang="hu-HU" sz="2400" dirty="0" smtClean="0"/>
              <a:t>nyelvi tömörség ~ feszültség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718300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u-HU" sz="3200" u="sng" dirty="0" smtClean="0">
                <a:latin typeface="Bookman Old Style" panose="02050604050505020204" pitchFamily="18" charset="0"/>
              </a:rPr>
              <a:t>Kötetei</a:t>
            </a:r>
            <a:endParaRPr lang="hu-HU" sz="3200" u="sng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(</a:t>
            </a:r>
            <a:r>
              <a:rPr lang="hu-HU" sz="2800" dirty="0"/>
              <a:t>1946) </a:t>
            </a:r>
            <a:r>
              <a:rPr lang="hu-HU" sz="2800" i="1" dirty="0"/>
              <a:t>Trapéz és korlát</a:t>
            </a:r>
            <a:endParaRPr lang="hu-HU" sz="2800" dirty="0"/>
          </a:p>
          <a:p>
            <a:r>
              <a:rPr lang="hu-HU" sz="2800" dirty="0"/>
              <a:t>(1959) </a:t>
            </a:r>
            <a:r>
              <a:rPr lang="hu-HU" sz="2800" i="1" dirty="0"/>
              <a:t>Harmadnapon</a:t>
            </a:r>
            <a:r>
              <a:rPr lang="hu-HU" sz="2800" dirty="0"/>
              <a:t> (líraszemléleti fordulat)</a:t>
            </a:r>
          </a:p>
          <a:p>
            <a:r>
              <a:rPr lang="hu-HU" sz="2800" dirty="0"/>
              <a:t>(1970) </a:t>
            </a:r>
            <a:r>
              <a:rPr lang="hu-HU" sz="2800" i="1" dirty="0"/>
              <a:t>Nagyvárosi ikonok</a:t>
            </a:r>
            <a:endParaRPr lang="hu-HU" sz="2800" dirty="0"/>
          </a:p>
          <a:p>
            <a:r>
              <a:rPr lang="hu-HU" sz="2800" dirty="0"/>
              <a:t>(1972) </a:t>
            </a:r>
            <a:r>
              <a:rPr lang="hu-HU" sz="2800" i="1" dirty="0"/>
              <a:t>Szálkák</a:t>
            </a:r>
            <a:endParaRPr lang="hu-HU" sz="2800" dirty="0"/>
          </a:p>
          <a:p>
            <a:r>
              <a:rPr lang="hu-HU" sz="2800" dirty="0"/>
              <a:t>(1974) </a:t>
            </a:r>
            <a:r>
              <a:rPr lang="hu-HU" sz="2800" i="1" dirty="0"/>
              <a:t>Végkifejlet</a:t>
            </a:r>
            <a:endParaRPr lang="hu-HU" sz="2800" dirty="0"/>
          </a:p>
          <a:p>
            <a:r>
              <a:rPr lang="hu-HU" sz="2800" dirty="0"/>
              <a:t>(1976) </a:t>
            </a:r>
            <a:r>
              <a:rPr lang="hu-HU" sz="2800" i="1" dirty="0"/>
              <a:t>Kráter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4434742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l"/>
            <a:r>
              <a:rPr lang="hu-HU" altLang="hu-HU" sz="2800" b="1" i="1" dirty="0" smtClean="0">
                <a:latin typeface="Bookman Old Style" panose="02050604050505020204" pitchFamily="18" charset="0"/>
              </a:rPr>
              <a:t>Francia fogoly </a:t>
            </a:r>
            <a:r>
              <a:rPr lang="hu-HU" altLang="hu-HU" sz="2800" dirty="0" smtClean="0">
                <a:latin typeface="Bookman Old Style" panose="02050604050505020204" pitchFamily="18" charset="0"/>
              </a:rPr>
              <a:t>(1947)</a:t>
            </a:r>
            <a:endParaRPr lang="hu-HU" altLang="hu-HU" sz="2800" b="1" i="1" dirty="0" smtClean="0">
              <a:latin typeface="Bookman Old Style" panose="02050604050505020204" pitchFamily="18" charset="0"/>
            </a:endParaRPr>
          </a:p>
        </p:txBody>
      </p:sp>
      <p:sp>
        <p:nvSpPr>
          <p:cNvPr id="13315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/>
          <a:lstStyle/>
          <a:p>
            <a:r>
              <a:rPr lang="hu-HU" sz="2400" dirty="0"/>
              <a:t>Kettős dráma:</a:t>
            </a:r>
          </a:p>
          <a:p>
            <a:pPr marL="457200" lvl="1" indent="0">
              <a:buNone/>
            </a:pPr>
            <a:r>
              <a:rPr lang="hu-HU" sz="2000" dirty="0"/>
              <a:t>1. a francia fogoly epikus </a:t>
            </a:r>
            <a:r>
              <a:rPr lang="hu-HU" sz="2000" dirty="0" smtClean="0"/>
              <a:t>története</a:t>
            </a:r>
            <a:endParaRPr lang="hu-HU" sz="2000" dirty="0"/>
          </a:p>
          <a:p>
            <a:pPr marL="457200" lvl="1" indent="0">
              <a:buNone/>
            </a:pPr>
            <a:r>
              <a:rPr lang="hu-HU" sz="2000" dirty="0"/>
              <a:t>2. a lírai én visszaemlékezése, az élménytől való szabadulás lehetetlensége</a:t>
            </a:r>
          </a:p>
          <a:p>
            <a:r>
              <a:rPr lang="hu-HU" sz="2400" dirty="0"/>
              <a:t>Szerkezet:</a:t>
            </a:r>
          </a:p>
          <a:p>
            <a:pPr marL="457200" lvl="1" indent="0">
              <a:buNone/>
            </a:pPr>
            <a:r>
              <a:rPr lang="hu-HU" sz="2000" dirty="0"/>
              <a:t>(1-4. vsz.) múlt – életkép az éhező fogolyról (naturalista leírás)</a:t>
            </a:r>
          </a:p>
          <a:p>
            <a:pPr marL="457200" lvl="1" indent="0">
              <a:buNone/>
            </a:pPr>
            <a:r>
              <a:rPr lang="hu-HU" sz="2000" dirty="0"/>
              <a:t>(5. vsz.) jelen – emlékezés és megörökítés</a:t>
            </a:r>
          </a:p>
          <a:p>
            <a:pPr marL="457200" lvl="1" indent="0">
              <a:buNone/>
            </a:pPr>
            <a:r>
              <a:rPr lang="hu-HU" sz="2000" dirty="0" smtClean="0"/>
              <a:t>(6</a:t>
            </a:r>
            <a:r>
              <a:rPr lang="hu-HU" sz="2000" dirty="0"/>
              <a:t>. vsz.) időtlenség – „a halhatatlan éhség”, az emberi szenvedés és megalázottság elviselhetetlen tudata, tehetetlen együttérzés</a:t>
            </a:r>
          </a:p>
          <a:p>
            <a:pPr marL="0" indent="0">
              <a:buNone/>
            </a:pPr>
            <a:r>
              <a:rPr lang="hu-HU" sz="2400" dirty="0"/>
              <a:t>► látvány és lényeg, egyéni és általános, pillanatnyi és örökkévaló egybeolvadása</a:t>
            </a:r>
          </a:p>
          <a:p>
            <a:r>
              <a:rPr lang="hu-HU" sz="2400" dirty="0"/>
              <a:t>Stíluseszközök: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dirty="0" smtClean="0"/>
              <a:t>kiáltó </a:t>
            </a:r>
            <a:r>
              <a:rPr lang="hu-HU" sz="2000" dirty="0"/>
              <a:t>ellentétek (</a:t>
            </a:r>
            <a:r>
              <a:rPr lang="hu-HU" sz="2000" dirty="0" err="1"/>
              <a:t>oximoronok</a:t>
            </a:r>
            <a:r>
              <a:rPr lang="hu-HU" sz="2000" dirty="0"/>
              <a:t>): </a:t>
            </a:r>
            <a:r>
              <a:rPr lang="hu-HU" sz="2000" i="1" dirty="0"/>
              <a:t>undor ↔ gyönyör, boldogok ↔ boldogtalanok, gyönyör ↔ gyötrelem</a:t>
            </a:r>
            <a:endParaRPr lang="hu-HU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dirty="0" smtClean="0"/>
              <a:t>fokozás</a:t>
            </a:r>
            <a:r>
              <a:rPr lang="hu-HU" sz="2000" dirty="0"/>
              <a:t>: </a:t>
            </a:r>
            <a:r>
              <a:rPr lang="hu-HU" sz="2000" i="1" dirty="0"/>
              <a:t>„már ette is, már falta is”, „enni bármit, ezt-azt, önmagát”</a:t>
            </a:r>
            <a:endParaRPr lang="hu-HU" sz="2000" dirty="0"/>
          </a:p>
          <a:p>
            <a:endParaRPr lang="hu-HU" alt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u-HU" sz="3200" b="1" dirty="0" smtClean="0">
                <a:latin typeface="Bookman Old Style" panose="02050604050505020204" pitchFamily="18" charset="0"/>
              </a:rPr>
              <a:t>Apokrif</a:t>
            </a:r>
            <a:r>
              <a:rPr lang="hu-HU" sz="3200" dirty="0" smtClean="0">
                <a:latin typeface="Bookman Old Style" panose="02050604050505020204" pitchFamily="18" charset="0"/>
              </a:rPr>
              <a:t> (1956)</a:t>
            </a:r>
            <a:endParaRPr lang="hu-HU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világképi </a:t>
            </a:r>
            <a:r>
              <a:rPr lang="hu-HU" sz="2400" dirty="0"/>
              <a:t>összegzés</a:t>
            </a:r>
          </a:p>
          <a:p>
            <a:r>
              <a:rPr lang="hu-HU" sz="2400" dirty="0" smtClean="0"/>
              <a:t>műfaja</a:t>
            </a:r>
            <a:r>
              <a:rPr lang="hu-HU" sz="2400" dirty="0"/>
              <a:t>: </a:t>
            </a:r>
            <a:r>
              <a:rPr lang="hu-HU" sz="2400" dirty="0" err="1"/>
              <a:t>apoalipszis</a:t>
            </a:r>
            <a:r>
              <a:rPr lang="hu-HU" sz="2400" dirty="0"/>
              <a:t>, a végítélet leírása</a:t>
            </a:r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Egységek:</a:t>
            </a:r>
          </a:p>
          <a:p>
            <a:pPr marL="0" indent="0">
              <a:buNone/>
            </a:pPr>
            <a:r>
              <a:rPr lang="hu-HU" sz="2400" dirty="0" smtClean="0"/>
              <a:t>(</a:t>
            </a:r>
            <a:r>
              <a:rPr lang="hu-HU" sz="2400" dirty="0"/>
              <a:t>1) az egyén kozmikus magánya</a:t>
            </a:r>
          </a:p>
          <a:p>
            <a:pPr marL="0" indent="0">
              <a:buNone/>
            </a:pPr>
            <a:r>
              <a:rPr lang="hu-HU" sz="2400" dirty="0" smtClean="0"/>
              <a:t>(</a:t>
            </a:r>
            <a:r>
              <a:rPr lang="hu-HU" sz="2400" dirty="0"/>
              <a:t>2) a hazatérés reménye / reménytelensége (~ tékozló fiú); az emberi kommunikáció elégtelensége</a:t>
            </a:r>
          </a:p>
          <a:p>
            <a:pPr marL="0" indent="0">
              <a:buNone/>
            </a:pPr>
            <a:r>
              <a:rPr lang="hu-HU" sz="2400" dirty="0" smtClean="0"/>
              <a:t>(</a:t>
            </a:r>
            <a:r>
              <a:rPr lang="hu-HU" sz="2400" dirty="0"/>
              <a:t>3) Isten és ember kapcsolatának misztériuma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609041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just"/>
            <a:r>
              <a:rPr lang="hu-HU" sz="3200" b="1" i="1" dirty="0" smtClean="0">
                <a:latin typeface="Bookman Old Style" panose="02050604050505020204" pitchFamily="18" charset="0"/>
              </a:rPr>
              <a:t>Négysoros</a:t>
            </a:r>
            <a:r>
              <a:rPr lang="hu-HU" sz="3200" dirty="0" smtClean="0">
                <a:latin typeface="Bookman Old Style" panose="02050604050505020204" pitchFamily="18" charset="0"/>
              </a:rPr>
              <a:t> (1956)</a:t>
            </a:r>
            <a:endParaRPr lang="hu-HU" sz="3200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hu-HU" sz="2400" dirty="0" smtClean="0"/>
              <a:t>sűrítettség: kifejezés minimuma + elhallgatás többlete</a:t>
            </a:r>
            <a:endParaRPr lang="hu-HU" sz="2400" dirty="0"/>
          </a:p>
          <a:p>
            <a:r>
              <a:rPr lang="hu-HU" sz="2400" dirty="0" smtClean="0"/>
              <a:t>sorvégek = mondathatárok, </a:t>
            </a:r>
            <a:r>
              <a:rPr lang="hu-HU" sz="2400" dirty="0" err="1" smtClean="0"/>
              <a:t>kötőszóhány</a:t>
            </a:r>
            <a:r>
              <a:rPr lang="hu-HU" sz="2400" dirty="0" smtClean="0"/>
              <a:t>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sz="2400" dirty="0" smtClean="0"/>
              <a:t>feszültség</a:t>
            </a:r>
            <a:endParaRPr lang="hu-HU" sz="2400" dirty="0"/>
          </a:p>
          <a:p>
            <a:r>
              <a:rPr lang="hu-HU" sz="2400" dirty="0" smtClean="0"/>
              <a:t>(</a:t>
            </a:r>
            <a:r>
              <a:rPr lang="hu-HU" sz="2400" dirty="0"/>
              <a:t>1-2) hiányos mondatok (szerkezetileg </a:t>
            </a:r>
            <a:r>
              <a:rPr lang="hu-HU" sz="2400" dirty="0" smtClean="0"/>
              <a:t>tükörképek), </a:t>
            </a:r>
            <a:r>
              <a:rPr lang="hu-HU" sz="2400" dirty="0"/>
              <a:t>jelzőcserék, időtlen és térben behatárolhatatlan állapotszerűség (3. személy)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i="1" dirty="0" smtClean="0"/>
              <a:t>szeg</a:t>
            </a:r>
            <a:r>
              <a:rPr lang="hu-HU" sz="2000" dirty="0" smtClean="0"/>
              <a:t> </a:t>
            </a:r>
            <a:r>
              <a:rPr lang="hu-HU" sz="2000" dirty="0"/>
              <a:t>~ sebezhetőség ~ Krisztus sebei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i="1" dirty="0" smtClean="0"/>
              <a:t>homok</a:t>
            </a:r>
            <a:r>
              <a:rPr lang="hu-HU" sz="2000" dirty="0" smtClean="0"/>
              <a:t> </a:t>
            </a:r>
            <a:r>
              <a:rPr lang="hu-HU" sz="2000" dirty="0"/>
              <a:t>~ </a:t>
            </a:r>
            <a:r>
              <a:rPr lang="hu-HU" sz="2000" dirty="0" smtClean="0"/>
              <a:t>sivárság, idő múlása </a:t>
            </a:r>
            <a:r>
              <a:rPr lang="hu-HU" sz="2000" dirty="0"/>
              <a:t>(József Attila: </a:t>
            </a:r>
            <a:r>
              <a:rPr lang="hu-HU" sz="2000" i="1" dirty="0"/>
              <a:t>Reménytelenül</a:t>
            </a:r>
            <a:r>
              <a:rPr lang="hu-HU" sz="20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i="1" dirty="0" smtClean="0"/>
              <a:t>plakátmagány</a:t>
            </a:r>
            <a:r>
              <a:rPr lang="hu-HU" sz="2000" dirty="0" smtClean="0"/>
              <a:t> </a:t>
            </a:r>
            <a:r>
              <a:rPr lang="hu-HU" sz="2000" dirty="0"/>
              <a:t>~ nagyvárosi léthelyzet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i="1" dirty="0" smtClean="0"/>
              <a:t>éjjelek</a:t>
            </a:r>
            <a:r>
              <a:rPr lang="hu-HU" sz="2000" dirty="0" smtClean="0"/>
              <a:t> </a:t>
            </a:r>
            <a:r>
              <a:rPr lang="hu-HU" sz="2000" dirty="0"/>
              <a:t>~ halál, szorongás, virrasztás</a:t>
            </a:r>
          </a:p>
          <a:p>
            <a:r>
              <a:rPr lang="hu-HU" sz="2400" dirty="0" smtClean="0"/>
              <a:t>(</a:t>
            </a:r>
            <a:r>
              <a:rPr lang="hu-HU" sz="2400" dirty="0"/>
              <a:t>3) személyesség megjelenése (2. személy)</a:t>
            </a:r>
          </a:p>
          <a:p>
            <a:r>
              <a:rPr lang="hu-HU" sz="2400" dirty="0" smtClean="0"/>
              <a:t>(</a:t>
            </a:r>
            <a:r>
              <a:rPr lang="hu-HU" sz="2400" dirty="0"/>
              <a:t>4) feloldja a titokzatosságot, de fenntartja a feszültséget: az én (E/1. sz. birtokos személyjel) halálos fenyegetettsége, az egyetemes hiány megtapasztalása ~ krisztusi szenvedéstörténet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0922652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3200" b="1" i="1" dirty="0" smtClean="0">
                <a:latin typeface="Bookman Old Style" panose="02050604050505020204" pitchFamily="18" charset="0"/>
              </a:rPr>
              <a:t>Harmadnapon</a:t>
            </a:r>
            <a:r>
              <a:rPr lang="hu-HU" sz="3200" dirty="0" smtClean="0">
                <a:latin typeface="Bookman Old Style" panose="02050604050505020204" pitchFamily="18" charset="0"/>
              </a:rPr>
              <a:t> (1958)</a:t>
            </a:r>
            <a:endParaRPr lang="hu-HU" sz="3200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i="1" dirty="0" smtClean="0"/>
              <a:t>hamuszín </a:t>
            </a:r>
            <a:r>
              <a:rPr lang="hu-HU" sz="2400" i="1" dirty="0" err="1"/>
              <a:t>egek</a:t>
            </a:r>
            <a:r>
              <a:rPr lang="hu-HU" sz="2400" dirty="0"/>
              <a:t> ~ krematórium füstje ~ Krisztus halála</a:t>
            </a:r>
          </a:p>
          <a:p>
            <a:r>
              <a:rPr lang="hu-HU" sz="2400" i="1" dirty="0" err="1" smtClean="0"/>
              <a:t>Ravensbrück</a:t>
            </a:r>
            <a:r>
              <a:rPr lang="hu-HU" sz="2400" dirty="0"/>
              <a:t>: női koncentrációs tábor helyszíne ~ Golgota</a:t>
            </a:r>
          </a:p>
          <a:p>
            <a:r>
              <a:rPr lang="hu-HU" sz="2400" i="1" dirty="0" smtClean="0"/>
              <a:t>hitvány </a:t>
            </a:r>
            <a:r>
              <a:rPr lang="hu-HU" sz="2400" i="1" dirty="0"/>
              <a:t>zsoldosok</a:t>
            </a:r>
            <a:r>
              <a:rPr lang="hu-HU" sz="2400" dirty="0"/>
              <a:t> ~ diktatúra kiszolgálói ~ Krisztus keresztre </a:t>
            </a:r>
            <a:r>
              <a:rPr lang="hu-HU" sz="2400" dirty="0" err="1"/>
              <a:t>feszítői</a:t>
            </a:r>
            <a:endParaRPr lang="hu-HU" sz="2400" dirty="0"/>
          </a:p>
          <a:p>
            <a:r>
              <a:rPr lang="hu-HU" sz="2400" dirty="0" smtClean="0"/>
              <a:t>természeti jelek</a:t>
            </a:r>
            <a:r>
              <a:rPr lang="hu-HU" sz="2400" dirty="0"/>
              <a:t>: </a:t>
            </a:r>
            <a:r>
              <a:rPr lang="hu-HU" sz="2400" i="1" dirty="0"/>
              <a:t>fa, gyökér, fény, szél</a:t>
            </a:r>
            <a:r>
              <a:rPr lang="hu-HU" sz="2400" dirty="0"/>
              <a:t> ~ életszimbólumok</a:t>
            </a:r>
          </a:p>
          <a:p>
            <a:r>
              <a:rPr lang="hu-HU" sz="2400" dirty="0" smtClean="0"/>
              <a:t>himnikus</a:t>
            </a:r>
            <a:r>
              <a:rPr lang="hu-HU" sz="2400" dirty="0"/>
              <a:t>, felfelé „mutató” hangzások (</a:t>
            </a:r>
            <a:r>
              <a:rPr lang="hu-HU" sz="2400" i="1" dirty="0"/>
              <a:t>fölzúg, fölzeng</a:t>
            </a:r>
            <a:r>
              <a:rPr lang="hu-HU" sz="2400" dirty="0"/>
              <a:t>)</a:t>
            </a:r>
          </a:p>
          <a:p>
            <a:r>
              <a:rPr lang="hu-HU" sz="2400" dirty="0" smtClean="0"/>
              <a:t>a </a:t>
            </a:r>
            <a:r>
              <a:rPr lang="hu-HU" sz="2400" dirty="0"/>
              <a:t>feltámadás reményének megszólaltatása → modernkori megváltástörténet</a:t>
            </a:r>
          </a:p>
          <a:p>
            <a:r>
              <a:rPr lang="hu-HU" sz="2400" dirty="0" smtClean="0"/>
              <a:t>tárgyias </a:t>
            </a:r>
            <a:r>
              <a:rPr lang="hu-HU" sz="2400" dirty="0"/>
              <a:t>kifejezésmód, archaikus, biblikus pátosz (anafora, latin nyelvű zárlat</a:t>
            </a:r>
            <a:r>
              <a:rPr lang="hu-HU" sz="2400" dirty="0" smtClean="0"/>
              <a:t>)</a:t>
            </a:r>
            <a:r>
              <a:rPr lang="hu-HU" sz="2400" dirty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3686450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509</Words>
  <Application>Microsoft Office PowerPoint</Application>
  <PresentationFormat>Diavetítés a képernyőre (4:3 oldalarány)</PresentationFormat>
  <Paragraphs>64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Bookman Old Style</vt:lpstr>
      <vt:lpstr>Times New Roman</vt:lpstr>
      <vt:lpstr>Wingdings</vt:lpstr>
      <vt:lpstr>Alapértelmezett terv</vt:lpstr>
      <vt:lpstr>Pilinszky János (Budapest, 1921– Budapest, 1981)</vt:lpstr>
      <vt:lpstr>PowerPoint-bemutató</vt:lpstr>
      <vt:lpstr>Élete</vt:lpstr>
      <vt:lpstr>Költészete</vt:lpstr>
      <vt:lpstr>Kötetei</vt:lpstr>
      <vt:lpstr>Francia fogoly (1947)</vt:lpstr>
      <vt:lpstr>Apokrif (1956)</vt:lpstr>
      <vt:lpstr>Négysoros (1956)</vt:lpstr>
      <vt:lpstr>Harmadnapon (1958)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Bartek Dániel</cp:lastModifiedBy>
  <cp:revision>149</cp:revision>
  <dcterms:created xsi:type="dcterms:W3CDTF">2013-10-09T19:13:33Z</dcterms:created>
  <dcterms:modified xsi:type="dcterms:W3CDTF">2023-02-06T20:50:49Z</dcterms:modified>
</cp:coreProperties>
</file>