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302" r:id="rId4"/>
    <p:sldId id="299" r:id="rId5"/>
    <p:sldId id="311" r:id="rId6"/>
    <p:sldId id="306" r:id="rId7"/>
    <p:sldId id="308" r:id="rId8"/>
    <p:sldId id="307" r:id="rId9"/>
    <p:sldId id="313" r:id="rId10"/>
    <p:sldId id="312" r:id="rId11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60"/>
  </p:normalViewPr>
  <p:slideViewPr>
    <p:cSldViewPr>
      <p:cViewPr varScale="1">
        <p:scale>
          <a:sx n="82" d="100"/>
          <a:sy n="82" d="100"/>
        </p:scale>
        <p:origin x="147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16F2FC-445C-E4A1-73C2-B751F7A66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4C40CA-1243-1394-524B-8A98887A2A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456D87-7AA3-4820-61F1-C1F96DBB58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9E57E3-D6F0-4D35-A23D-1ACEC4C8A354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79798186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2932D3-D913-7E11-D50E-D885096A7A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4EB8BF-0484-4158-8178-CBF03A7F7D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68E593-56F3-0712-BCAC-7F8B6A8DC1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7CD538-67E2-4B5B-83CF-AAA0581AF0B4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354924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7530CD-888E-D012-9B13-8AF08404D0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0C9899-CCD2-4F15-F4FC-A11236D9ED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C2AD47-5C10-8A1D-DC9C-74D97A576B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7AD295-2523-4A5B-A469-DC6FC9423B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1030235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F9A2029-64FD-B13F-D4E1-51E9BCCA08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B2695E1-94DB-D6D5-5705-1AECF3A950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769A9E9-3912-1A5F-4FBB-4E02356296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AB0C1C-1A52-46D9-B50D-849E5267688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4661970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57BA34-2CE3-BCA3-CAB3-2294FE2EA9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E0E2C7-5A41-18AD-F8EC-6205D6532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3DA1F9-D207-98CA-0C22-823854D972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4B679F-9426-46A7-9097-9C1FCE7942EF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3302463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9D8A65-5AEB-39E6-3980-0C2015FF50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FC030D-FB8A-2855-9E33-5E83456771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61FCBE-915A-F8C0-4308-986F9806B0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9D7F4A-068E-4946-8C21-100C34EC9628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19719863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1C961E-73DE-1DCA-3502-44EE69C2DF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5A72A2-E4D7-7B8B-B39C-78DE499438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B6771A-8EC5-CAC6-B680-1283EB0E40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91C4A5-A600-404C-98C3-AC9975534091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996651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A8DD45F-A240-B240-0188-9058BDECF0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89008BF-8F29-A570-5309-5BC8BA0649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DD4F9ED-42F6-5626-6575-AAD9537F0B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7BC3D4-ED61-420E-9CA2-4AE728F12DD1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2275062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8BE445F-1E94-D13B-4B95-D21BF10D12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3D4D2BF-BA18-47BD-979D-8AD19E0EFC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DFC1246-5B1C-52F8-5295-ACF3FD5C27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50CBA0-4D07-4F73-9BBA-DFBFFA40A34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661573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FC03B60-36F6-C3A8-D768-32D6639530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D5DC3D4-A6B5-0BC2-3F18-AAB347C1DB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BEBE865-38BB-CD52-3BE9-DBFC0720E4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34E8ED-A14E-4FF1-BD80-835CAF56DD14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7723752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C2017A-9B25-0ED7-4CEC-DC8FB0C511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694F40-7CDD-C948-2C28-E9FC0C8EC8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D7D58F-F93E-EB18-219D-E92CA46A6F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7CE375-A329-46A4-A20E-7BA91AE270F2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9193403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393974-BA81-62EB-D99C-7F6ED4DC47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24B9C0-D5E4-2335-4D20-5DB9C9F04B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B0B40A-BFA0-4AB5-2897-2D803B5CE4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8EB999-3678-4C54-ACD9-A1D9A8F38B2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3247045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3F6C1CE-5482-EEBF-C3A5-1E260AA282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4455DA3-9BF0-369C-F816-B1DC72DB56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9CED50E-C3DB-D422-BB47-76D81A5A5AE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A132F43-FD94-62C9-D626-7F0F669D12F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27531C9-BAF3-B2CE-C36F-F9F38550F4C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panose="020B0604020202020204" pitchFamily="34" charset="0"/>
              </a:defRPr>
            </a:lvl1pPr>
          </a:lstStyle>
          <a:p>
            <a:fld id="{6DA87122-8F53-4632-9817-B8DBA57746A8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05E080F-CA51-2200-B992-D073138FE43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hu-HU" sz="4800" b="1">
                <a:latin typeface="Bookman Old Style" panose="02050604050505020204" pitchFamily="18" charset="0"/>
              </a:rPr>
              <a:t>Nagy László</a:t>
            </a:r>
            <a:br>
              <a:rPr lang="hu-HU" altLang="hu-HU" sz="4800" b="1">
                <a:latin typeface="Bookman Old Style" panose="02050604050505020204" pitchFamily="18" charset="0"/>
              </a:rPr>
            </a:br>
            <a:r>
              <a:rPr lang="hu-HU" altLang="hu-HU" sz="3200" i="1">
                <a:latin typeface="Bookman Old Style" panose="02050604050505020204" pitchFamily="18" charset="0"/>
              </a:rPr>
              <a:t>(1925, Felsőiszkáz –1978, Budapest)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8B153B05-7E27-7020-B738-E9C446024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>
                <a:latin typeface="Bookman Old Style" panose="02050604050505020204" pitchFamily="18" charset="0"/>
              </a:rPr>
              <a:t>Versben bujdosó</a:t>
            </a:r>
            <a:r>
              <a:rPr lang="hu-HU" altLang="hu-HU" sz="3200">
                <a:latin typeface="Bookman Old Style" panose="02050604050505020204" pitchFamily="18" charset="0"/>
              </a:rPr>
              <a:t> (1965–73)</a:t>
            </a:r>
            <a:endParaRPr lang="hu-HU" altLang="hu-HU" sz="3200" b="1" i="1">
              <a:latin typeface="Bookman Old Style" panose="02050604050505020204" pitchFamily="18" charset="0"/>
            </a:endParaRP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15088F4E-BF36-64AF-4F7D-6B03E1B3B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600" dirty="0" err="1"/>
              <a:t>önmegszólító</a:t>
            </a:r>
            <a:r>
              <a:rPr lang="hu-HU" altLang="hu-HU" sz="2600" dirty="0"/>
              <a:t> vers, ars poetica</a:t>
            </a:r>
          </a:p>
          <a:p>
            <a:r>
              <a:rPr lang="hu-HU" altLang="hu-HU" sz="2600" dirty="0"/>
              <a:t>élet és költészet szembesítése</a:t>
            </a:r>
          </a:p>
          <a:p>
            <a:r>
              <a:rPr lang="hu-HU" altLang="hu-HU" sz="2600" dirty="0"/>
              <a:t>„haramiasors” vállalása</a:t>
            </a:r>
          </a:p>
          <a:p>
            <a:r>
              <a:rPr lang="hu-HU" altLang="hu-HU" sz="2600" dirty="0"/>
              <a:t>a versben talál menedéket, megnyugvást</a:t>
            </a:r>
          </a:p>
          <a:p>
            <a:r>
              <a:rPr lang="hu-HU" altLang="hu-HU" sz="2600" dirty="0"/>
              <a:t>ellentétek </a:t>
            </a:r>
            <a:r>
              <a:rPr lang="hu-HU" altLang="hu-HU" sz="2400" dirty="0"/>
              <a:t>(élet ↔ halál, kívül ↔ belül, égi ↔ földi stb.)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2" descr="data:image/jpeg;base64,/9j/4AAQSkZJRgABAQAAAQABAAD/2wCEAAkGBxMSEhIUEhQSFBUVFxQXFBQUFRUUFxcUFBQWFxUVFBQYHCggGBwlHBQUITEhJSkrLi4uFx8zODMsNygtLisBCgoKDg0NFxAQFCwcFBwsNywsLCwsLCssLCssLCw3KywsKywsKzcrLCsrNywsKyssKzcrKywsLCsrNysrKysrK//AABEIAM0AkAMBIgACEQEDEQH/xAAbAAABBQEBAAAAAAAAAAAAAAADAQIEBQYAB//EADYQAAEDAgQEBAQGAgIDAAAAAAEAAgMRIQQFEjEGQVFhInGBkRMyobEUQsHR8PEj4VJyFmKS/8QAGAEAAwEBAAAAAAAAAAAAAAAAAAECAwT/xAAeEQEBAQEBAAMBAQEAAAAAAAAAARECIRIxQQNxIv/aAAwDAQACEQMRAD8AsviXupsBqoz2BSsNZcUdiZECulCVq6QqqkCt0QBN0pr5A0VJA8ygDNby3THqlxvEbGV0jUe5oFnsZxLK42sOwokG5ae9PNEZI3qPcLzh2ZPN6lN/HyDmEB6Y8phK89izSZpsXdqOP2KvMt4gO0gqOZ2I9OaejGld2so7gaqRFIC2rTUHYprglTC0lKG0T9SXSgjQUOZ5F0cNSSxoCBUVUmEqKW0NlIY5KKSmp7ihxlPlNVSUbG4tsbS55oB9+gXn+c8Qvlcfyt/KB9ypXFuaa36B8rPq7mfRZ0Abm/QKpE0aJ5dsfUp5ifyPsVKy3DvldpYKdytNhuFHGhdIPRqWnjJxSO5klTIpiDcBw5gha+HhCM/O9x9gju4MiN2Pe097/RGU2SZCHtJj5bsJqR5dkLUa91pv/EJ2PBYWuBrUiwHcq0w/BrAKvcS7/wBbDyS+NGxnMjzIsND8pPiHQ9QtYWqqxvChbeJ/Wzh+oU/AyAs7tAaQdwR1S/RowalouBXJg9rU2WyK0oWIKCVzhUlPYgyyckTDuUrS2bKBn+PMULiNz4W+ZU/VRZPjuegiHdxp5AU+6cSx8shJPb6pYW1NtzT+ghxsItvXmrvh7Ch7xb5Vd8iZ9tHkWE+GwDnS60OFJsFUtfeysMK9ZyrsXWHNVZYeGyq8KVdQGwW/LLo8QJksSktQpiqSrMRHus3jwI5Wu5Po147j5T91qMWsxn48DjzaWkehCy7a8jg90rCmj9VzSpNIa5CmN06NNlQSkkN0eEqLNunwuWbRY1ssfxx80Pk/6lv7LUhyy3F8gJiHTUT7jdVPtN+mbAv5rUcNs0scf+R+yzDd1ssGzTEz3Pqq7LhJY41R3ZqyKx8RG9LqrmntvT+dUOHENB+Wv6rNa4bxi1pNWU8yQrjK+MsO8gOJYeVbj3WbdgPiNJDW15N1sr/81qqHEYMAgEEEcqUVzqxF5j2uLGtIqCCmS4kLEcNySFgB26o3EOLkjYA0+J2x6U3WnzR8PV3i84gaaOkaD0rX3VPmmLifG7Q9rvlFje7gsi3BBxOpzndaA09aBSjlMdAYpDr3p1Ki9av4405N04prBtX+FEASAkbl0qRhSSOTCindeyZG+6jTvukjlWbQTN8bojJr/QFVRYecvZ/kALSdqXHdTuIGaovL9RRUpkqWchpt5qp9IvlFwGX65OdAak9uS0wi1Cg9EuGgDWClOpK6F9ClbpxHmyaQ33CFFlZDvFVw6cvotVgsRUUKs48C03oFU51PXWMrk2TxQzfEJLm6aGPT4XHlqB6ImYZLGSZGFwF9MfIV6E39FqpMEFGxcOkKrBKDw2ymph7Ed0/iLKhNS5bQbgVSYF3jBCvJwCKpyf8AKb5WLyjI2MkJeXFv/Ag3NCAdQ2pXkmwZY9spealo21b+/P1Wq/CeaZi4qMKn4q1VAp7XIdU5rgkBQkc1Oa5c51kyYyd90Jjk2ZJGoxpqbLF8RhHb68lWYbLqh2u4pVtNweatMOU+fCkird+Y5H9kpc8FmhZc8iMA8qoxYouXF1CCL/7up4ag0jDS0P7rU5diQQBVZFrla5ZLcKubiOprV1BCoOI8QGhrebj9ArVstlS5/gXTNqK1G1Fr39I58qsZm7YyNIqtPgMwjewnU0diQFg2ZU5zqFryeQFfcq8yfJdVHSaqA/LtXsVHNq+pK1sT7KLmHyu8ipD2U22UPHHwO8lr19M4pqrmlODV1FisRhSTPSBMlCDZOYITAj4hlCeyjtrVI0/Du6q2wGGMj2sHM/TmVSRyUFSaACv8KqRxLK2Zr4nadG3frUc6pcz3R1fG74hyAxOEsI8F9TbkivMdVValrOG+JYcYzS6jZKeJh2d109QqDOMtMMhAHhNS09uhKrvnPZ9J46/KhCSqsMDvUKmlBF/dScFi6EXUSrsaiTFhrfED1oAVTYjiZwNI4y48q1oPNaDD4kOaDZQMZgC67QD5LW7+M5Z+qlmc44OqYvT4dvcKZBjsa51oaDelBf3KPhMqxbfkdpHR1D9CpMWFxdfHIyltqCyXtHkScJm2rwSRujdQb3B60IQcdJQU6n7KTO2nkFW4mXUfJX7hTNBLklUxxS1Waxmoc2yI3ZDkFkBlJ9ygMRcTuVT47GihDb90uZovgWe5mD/jZt+Y9eypIrkJj90WA1WsmTGVu1aYTEFpBaS0jam9ey3+UcTNxLBDijR+zZNg7/t0K89YP9DqpDeSlcbbHYTT3H83Va6PTskybOtX+OY9A15+zlY4rCEfKs+o0lMwWYFtBei0GBztooDssk5iZrIKJcFmvSMNmrHcwjsxTSTcLzaHFvBKs8vxcrjY0HM0utJ/RF/nGizOetm+qr3FcmPKVoNcUzUucVwUqGicll2TKrnbJk8+zTH1JA2PuVUzPTcS+p3QJHFXzziOqHIK/snwnogHdFa7mFaFnC5G02UXCuUxqzaFPZavh/NfiD4Mhv8Akd16tJWVe3+lzHUNvSn3SNuMRgx7c+aifgCTRtydhQlWvDBOMbuNTLSeuzqd6FbDA5WyK7RV3Mm59ET+e/4L3jBY3IHwxfElc1pLgA3rX7UoVNgsBQAWrT91Xcf5wJcTHC01ZCfHTm87350AorIFKzKJdh5cmOKdRMISpw1xXApCuASMRjk5zkxoXFMPI3dVzv6/2igf2gymi3ZVHcnRFMc5K13VCVhA+n6qYxw8lWwS+SlteosXKm6qrqXUdsnRFa66WHq/4OzX8LiA41EbgGv/AOu9fQ3XpnFecfhsM+Rh8RFIyOp2d6C68ZidVX8ufh2Clhlq9/hETjyaPypy5BZ6zsTjrBu4kknnU9yt/l8/xY2u679isBgZac/Xor7h3MdEhYT4Xi3ZykNYmPXF6Y9ynVw1K8+aYX0TS9ASAU1xshtclkCQeTyPQpDUJZN7oUpAFl0MNBcUjXJhelD0ySojdTYn2HWqrmFSWSJWKiVqTxJQ9UAmtEjzQjoliljDKiA2vtzVfGfZHid1UjQZQWn7In4q4N6jZGmh1C1e16KDE3keSJ6Ho2U4/wCLG13MWd5qW4rG8OY34bw07OsfPkVsXCqirhhK6qdRIpMQBc4WSsSyCyA8he5R5yjvCG5gXQwQyy6VjU9wuuomkQI7HKPGi0QqJEbrhStIPdQy7ZS2O/lklR1EWI39U8MSFl/soUkM2Cj4loBqjRjaqO6MOCQQoSa1FtlvMrxvxIweYsfNYNooabLQcP4yh0mtDT3U040zU5gshgpwcpULGhyuTmvQpigPLn06IMgspE7boJFl0MqiEc0idKmBNIkbU4pGhFEdggGiikxILI1KibslVQfWdkaN4qgFtAO64O8QUKTAnNeui2TXH7JAzER3qPXlVFwktCE51wUGJv8APJKiNpDPqaD1CMHKpyN5LXDpQ+4/0rF2yzrQX4lkx8lkMFOeEG//2Q==">
            <a:extLst>
              <a:ext uri="{FF2B5EF4-FFF2-40B4-BE49-F238E27FC236}">
                <a16:creationId xmlns:a16="http://schemas.microsoft.com/office/drawing/2014/main" id="{D07C1FE5-CE7B-AB3E-16E9-246C78FEFB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173163"/>
            <a:ext cx="1714500" cy="2447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3075" name="AutoShape 24" descr="data:image/jpeg;base64,/9j/4AAQSkZJRgABAQAAAQABAAD/2wCEAAkGBxMSEhIUEhQSFBUVFxQXFBQUFRUUFxcUFBQWFxUVFBQYHCggGBwlHBQUITEhJSkrLi4uFx8zODMsNygtLisBCgoKDg0NFxAQFCwcFBwsNywsLCwsLCssLCssLCw3KywsKywsKzcrLCsrNywsKyssKzcrKywsLCsrNysrKysrK//AABEIAM0AkAMBIgACEQEDEQH/xAAbAAABBQEBAAAAAAAAAAAAAAADAQIEBQYAB//EADYQAAEDAgQEBAQGAgIDAAAAAAEAAgMRIQQFEjEGQVFhInGBkRMyobEUQsHR8PEj4VJyFmKS/8QAGAEAAwEBAAAAAAAAAAAAAAAAAAECAwT/xAAeEQEBAQEBAAMBAQEAAAAAAAAAARECIRIxQQNxIv/aAAwDAQACEQMRAD8AsviXupsBqoz2BSsNZcUdiZECulCVq6QqqkCt0QBN0pr5A0VJA8ygDNby3THqlxvEbGV0jUe5oFnsZxLK42sOwokG5ae9PNEZI3qPcLzh2ZPN6lN/HyDmEB6Y8phK89izSZpsXdqOP2KvMt4gO0gqOZ2I9OaejGld2so7gaqRFIC2rTUHYprglTC0lKG0T9SXSgjQUOZ5F0cNSSxoCBUVUmEqKW0NlIY5KKSmp7ihxlPlNVSUbG4tsbS55oB9+gXn+c8Qvlcfyt/KB9ypXFuaa36B8rPq7mfRZ0Abm/QKpE0aJ5dsfUp5ifyPsVKy3DvldpYKdytNhuFHGhdIPRqWnjJxSO5klTIpiDcBw5gha+HhCM/O9x9gju4MiN2Pe097/RGU2SZCHtJj5bsJqR5dkLUa91pv/EJ2PBYWuBrUiwHcq0w/BrAKvcS7/wBbDyS+NGxnMjzIsND8pPiHQ9QtYWqqxvChbeJ/Wzh+oU/AyAs7tAaQdwR1S/RowalouBXJg9rU2WyK0oWIKCVzhUlPYgyyckTDuUrS2bKBn+PMULiNz4W+ZU/VRZPjuegiHdxp5AU+6cSx8shJPb6pYW1NtzT+ghxsItvXmrvh7Ch7xb5Vd8iZ9tHkWE+GwDnS60OFJsFUtfeysMK9ZyrsXWHNVZYeGyq8KVdQGwW/LLo8QJksSktQpiqSrMRHus3jwI5Wu5Po147j5T91qMWsxn48DjzaWkehCy7a8jg90rCmj9VzSpNIa5CmN06NNlQSkkN0eEqLNunwuWbRY1ssfxx80Pk/6lv7LUhyy3F8gJiHTUT7jdVPtN+mbAv5rUcNs0scf+R+yzDd1ssGzTEz3Pqq7LhJY41R3ZqyKx8RG9LqrmntvT+dUOHENB+Wv6rNa4bxi1pNWU8yQrjK+MsO8gOJYeVbj3WbdgPiNJDW15N1sr/81qqHEYMAgEEEcqUVzqxF5j2uLGtIqCCmS4kLEcNySFgB26o3EOLkjYA0+J2x6U3WnzR8PV3i84gaaOkaD0rX3VPmmLifG7Q9rvlFje7gsi3BBxOpzndaA09aBSjlMdAYpDr3p1Ki9av4405N04prBtX+FEASAkbl0qRhSSOTCindeyZG+6jTvukjlWbQTN8bojJr/QFVRYecvZ/kALSdqXHdTuIGaovL9RRUpkqWchpt5qp9IvlFwGX65OdAak9uS0wi1Cg9EuGgDWClOpK6F9ClbpxHmyaQ33CFFlZDvFVw6cvotVgsRUUKs48C03oFU51PXWMrk2TxQzfEJLm6aGPT4XHlqB6ImYZLGSZGFwF9MfIV6E39FqpMEFGxcOkKrBKDw2ymph7Ed0/iLKhNS5bQbgVSYF3jBCvJwCKpyf8AKb5WLyjI2MkJeXFv/Ag3NCAdQ2pXkmwZY9spealo21b+/P1Wq/CeaZi4qMKn4q1VAp7XIdU5rgkBQkc1Oa5c51kyYyd90Jjk2ZJGoxpqbLF8RhHb68lWYbLqh2u4pVtNweatMOU+fCkird+Y5H9kpc8FmhZc8iMA8qoxYouXF1CCL/7up4ag0jDS0P7rU5diQQBVZFrla5ZLcKubiOprV1BCoOI8QGhrebj9ArVstlS5/gXTNqK1G1Fr39I58qsZm7YyNIqtPgMwjewnU0diQFg2ZU5zqFryeQFfcq8yfJdVHSaqA/LtXsVHNq+pK1sT7KLmHyu8ipD2U22UPHHwO8lr19M4pqrmlODV1FisRhSTPSBMlCDZOYITAj4hlCeyjtrVI0/Du6q2wGGMj2sHM/TmVSRyUFSaACv8KqRxLK2Zr4nadG3frUc6pcz3R1fG74hyAxOEsI8F9TbkivMdVValrOG+JYcYzS6jZKeJh2d109QqDOMtMMhAHhNS09uhKrvnPZ9J46/KhCSqsMDvUKmlBF/dScFi6EXUSrsaiTFhrfED1oAVTYjiZwNI4y48q1oPNaDD4kOaDZQMZgC67QD5LW7+M5Z+qlmc44OqYvT4dvcKZBjsa51oaDelBf3KPhMqxbfkdpHR1D9CpMWFxdfHIyltqCyXtHkScJm2rwSRujdQb3B60IQcdJQU6n7KTO2nkFW4mXUfJX7hTNBLklUxxS1Waxmoc2yI3ZDkFkBlJ9ygMRcTuVT47GihDb90uZovgWe5mD/jZt+Y9eypIrkJj90WA1WsmTGVu1aYTEFpBaS0jam9ey3+UcTNxLBDijR+zZNg7/t0K89YP9DqpDeSlcbbHYTT3H83Va6PTskybOtX+OY9A15+zlY4rCEfKs+o0lMwWYFtBei0GBztooDssk5iZrIKJcFmvSMNmrHcwjsxTSTcLzaHFvBKs8vxcrjY0HM0utJ/RF/nGizOetm+qr3FcmPKVoNcUzUucVwUqGicll2TKrnbJk8+zTH1JA2PuVUzPTcS+p3QJHFXzziOqHIK/snwnogHdFa7mFaFnC5G02UXCuUxqzaFPZavh/NfiD4Mhv8Akd16tJWVe3+lzHUNvSn3SNuMRgx7c+aifgCTRtydhQlWvDBOMbuNTLSeuzqd6FbDA5WyK7RV3Mm59ET+e/4L3jBY3IHwxfElc1pLgA3rX7UoVNgsBQAWrT91Xcf5wJcTHC01ZCfHTm87350AorIFKzKJdh5cmOKdRMISpw1xXApCuASMRjk5zkxoXFMPI3dVzv6/2igf2gymi3ZVHcnRFMc5K13VCVhA+n6qYxw8lWwS+SlteosXKm6qrqXUdsnRFa66WHq/4OzX8LiA41EbgGv/AOu9fQ3XpnFecfhsM+Rh8RFIyOp2d6C68ZidVX8ufh2Clhlq9/hETjyaPypy5BZ6zsTjrBu4kknnU9yt/l8/xY2u679isBgZac/Xor7h3MdEhYT4Xi3ZykNYmPXF6Y9ynVw1K8+aYX0TS9ASAU1xshtclkCQeTyPQpDUJZN7oUpAFl0MNBcUjXJhelD0ySojdTYn2HWqrmFSWSJWKiVqTxJQ9UAmtEjzQjoliljDKiA2vtzVfGfZHid1UjQZQWn7In4q4N6jZGmh1C1e16KDE3keSJ6Ho2U4/wCLG13MWd5qW4rG8OY34bw07OsfPkVsXCqirhhK6qdRIpMQBc4WSsSyCyA8he5R5yjvCG5gXQwQyy6VjU9wuuomkQI7HKPGi0QqJEbrhStIPdQy7ZS2O/lklR1EWI39U8MSFl/soUkM2Cj4loBqjRjaqO6MOCQQoSa1FtlvMrxvxIweYsfNYNooabLQcP4yh0mtDT3U040zU5gshgpwcpULGhyuTmvQpigPLn06IMgspE7boJFl0MqiEc0idKmBNIkbU4pGhFEdggGiikxILI1KibslVQfWdkaN4qgFtAO64O8QUKTAnNeui2TXH7JAzER3qPXlVFwktCE51wUGJv8APJKiNpDPqaD1CMHKpyN5LXDpQ+4/0rF2yzrQX4lkx8lkMFOeEG//2Q==">
            <a:extLst>
              <a:ext uri="{FF2B5EF4-FFF2-40B4-BE49-F238E27FC236}">
                <a16:creationId xmlns:a16="http://schemas.microsoft.com/office/drawing/2014/main" id="{BFA37071-078D-9EDD-FA64-E6EB25A43D6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7975" y="-1020763"/>
            <a:ext cx="1714500" cy="2447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3076" name="AutoShape 26" descr="data:image/jpeg;base64,/9j/4AAQSkZJRgABAQAAAQABAAD/2wCEAAkGBxMSEhIUEhQSFBUVFxQXFBQUFRUUFxcUFBQWFxUVFBQYHCggGBwlHBQUITEhJSkrLi4uFx8zODMsNygtLisBCgoKDg0NFxAQFCwcFBwsNywsLCwsLCssLCssLCw3KywsKywsKzcrLCsrNywsKyssKzcrKywsLCsrNysrKysrK//AABEIAM0AkAMBIgACEQEDEQH/xAAbAAABBQEBAAAAAAAAAAAAAAADAQIEBQYAB//EADYQAAEDAgQEBAQGAgIDAAAAAAEAAgMRIQQFEjEGQVFhInGBkRMyobEUQsHR8PEj4VJyFmKS/8QAGAEAAwEBAAAAAAAAAAAAAAAAAAECAwT/xAAeEQEBAQEBAAMBAQEAAAAAAAAAARECIRIxQQNxIv/aAAwDAQACEQMRAD8AsviXupsBqoz2BSsNZcUdiZECulCVq6QqqkCt0QBN0pr5A0VJA8ygDNby3THqlxvEbGV0jUe5oFnsZxLK42sOwokG5ae9PNEZI3qPcLzh2ZPN6lN/HyDmEB6Y8phK89izSZpsXdqOP2KvMt4gO0gqOZ2I9OaejGld2so7gaqRFIC2rTUHYprglTC0lKG0T9SXSgjQUOZ5F0cNSSxoCBUVUmEqKW0NlIY5KKSmp7ihxlPlNVSUbG4tsbS55oB9+gXn+c8Qvlcfyt/KB9ypXFuaa36B8rPq7mfRZ0Abm/QKpE0aJ5dsfUp5ifyPsVKy3DvldpYKdytNhuFHGhdIPRqWnjJxSO5klTIpiDcBw5gha+HhCM/O9x9gju4MiN2Pe097/RGU2SZCHtJj5bsJqR5dkLUa91pv/EJ2PBYWuBrUiwHcq0w/BrAKvcS7/wBbDyS+NGxnMjzIsND8pPiHQ9QtYWqqxvChbeJ/Wzh+oU/AyAs7tAaQdwR1S/RowalouBXJg9rU2WyK0oWIKCVzhUlPYgyyckTDuUrS2bKBn+PMULiNz4W+ZU/VRZPjuegiHdxp5AU+6cSx8shJPb6pYW1NtzT+ghxsItvXmrvh7Ch7xb5Vd8iZ9tHkWE+GwDnS60OFJsFUtfeysMK9ZyrsXWHNVZYeGyq8KVdQGwW/LLo8QJksSktQpiqSrMRHus3jwI5Wu5Po147j5T91qMWsxn48DjzaWkehCy7a8jg90rCmj9VzSpNIa5CmN06NNlQSkkN0eEqLNunwuWbRY1ssfxx80Pk/6lv7LUhyy3F8gJiHTUT7jdVPtN+mbAv5rUcNs0scf+R+yzDd1ssGzTEz3Pqq7LhJY41R3ZqyKx8RG9LqrmntvT+dUOHENB+Wv6rNa4bxi1pNWU8yQrjK+MsO8gOJYeVbj3WbdgPiNJDW15N1sr/81qqHEYMAgEEEcqUVzqxF5j2uLGtIqCCmS4kLEcNySFgB26o3EOLkjYA0+J2x6U3WnzR8PV3i84gaaOkaD0rX3VPmmLifG7Q9rvlFje7gsi3BBxOpzndaA09aBSjlMdAYpDr3p1Ki9av4405N04prBtX+FEASAkbl0qRhSSOTCindeyZG+6jTvukjlWbQTN8bojJr/QFVRYecvZ/kALSdqXHdTuIGaovL9RRUpkqWchpt5qp9IvlFwGX65OdAak9uS0wi1Cg9EuGgDWClOpK6F9ClbpxHmyaQ33CFFlZDvFVw6cvotVgsRUUKs48C03oFU51PXWMrk2TxQzfEJLm6aGPT4XHlqB6ImYZLGSZGFwF9MfIV6E39FqpMEFGxcOkKrBKDw2ymph7Ed0/iLKhNS5bQbgVSYF3jBCvJwCKpyf8AKb5WLyjI2MkJeXFv/Ag3NCAdQ2pXkmwZY9spealo21b+/P1Wq/CeaZi4qMKn4q1VAp7XIdU5rgkBQkc1Oa5c51kyYyd90Jjk2ZJGoxpqbLF8RhHb68lWYbLqh2u4pVtNweatMOU+fCkird+Y5H9kpc8FmhZc8iMA8qoxYouXF1CCL/7up4ag0jDS0P7rU5diQQBVZFrla5ZLcKubiOprV1BCoOI8QGhrebj9ArVstlS5/gXTNqK1G1Fr39I58qsZm7YyNIqtPgMwjewnU0diQFg2ZU5zqFryeQFfcq8yfJdVHSaqA/LtXsVHNq+pK1sT7KLmHyu8ipD2U22UPHHwO8lr19M4pqrmlODV1FisRhSTPSBMlCDZOYITAj4hlCeyjtrVI0/Du6q2wGGMj2sHM/TmVSRyUFSaACv8KqRxLK2Zr4nadG3frUc6pcz3R1fG74hyAxOEsI8F9TbkivMdVValrOG+JYcYzS6jZKeJh2d109QqDOMtMMhAHhNS09uhKrvnPZ9J46/KhCSqsMDvUKmlBF/dScFi6EXUSrsaiTFhrfED1oAVTYjiZwNI4y48q1oPNaDD4kOaDZQMZgC67QD5LW7+M5Z+qlmc44OqYvT4dvcKZBjsa51oaDelBf3KPhMqxbfkdpHR1D9CpMWFxdfHIyltqCyXtHkScJm2rwSRujdQb3B60IQcdJQU6n7KTO2nkFW4mXUfJX7hTNBLklUxxS1Waxmoc2yI3ZDkFkBlJ9ygMRcTuVT47GihDb90uZovgWe5mD/jZt+Y9eypIrkJj90WA1WsmTGVu1aYTEFpBaS0jam9ey3+UcTNxLBDijR+zZNg7/t0K89YP9DqpDeSlcbbHYTT3H83Va6PTskybOtX+OY9A15+zlY4rCEfKs+o0lMwWYFtBei0GBztooDssk5iZrIKJcFmvSMNmrHcwjsxTSTcLzaHFvBKs8vxcrjY0HM0utJ/RF/nGizOetm+qr3FcmPKVoNcUzUucVwUqGicll2TKrnbJk8+zTH1JA2PuVUzPTcS+p3QJHFXzziOqHIK/snwnogHdFa7mFaFnC5G02UXCuUxqzaFPZavh/NfiD4Mhv8Akd16tJWVe3+lzHUNvSn3SNuMRgx7c+aifgCTRtydhQlWvDBOMbuNTLSeuzqd6FbDA5WyK7RV3Mm59ET+e/4L3jBY3IHwxfElc1pLgA3rX7UoVNgsBQAWrT91Xcf5wJcTHC01ZCfHTm87350AorIFKzKJdh5cmOKdRMISpw1xXApCuASMRjk5zkxoXFMPI3dVzv6/2igf2gymi3ZVHcnRFMc5K13VCVhA+n6qYxw8lWwS+SlteosXKm6qrqXUdsnRFa66WHq/4OzX8LiA41EbgGv/AOu9fQ3XpnFecfhsM+Rh8RFIyOp2d6C68ZidVX8ufh2Clhlq9/hETjyaPypy5BZ6zsTjrBu4kknnU9yt/l8/xY2u679isBgZac/Xor7h3MdEhYT4Xi3ZykNYmPXF6Y9ynVw1K8+aYX0TS9ASAU1xshtclkCQeTyPQpDUJZN7oUpAFl0MNBcUjXJhelD0ySojdTYn2HWqrmFSWSJWKiVqTxJQ9UAmtEjzQjoliljDKiA2vtzVfGfZHid1UjQZQWn7In4q4N6jZGmh1C1e16KDE3keSJ6Ho2U4/wCLG13MWd5qW4rG8OY34bw07OsfPkVsXCqirhhK6qdRIpMQBc4WSsSyCyA8he5R5yjvCG5gXQwQyy6VjU9wuuomkQI7HKPGi0QqJEbrhStIPdQy7ZS2O/lklR1EWI39U8MSFl/soUkM2Cj4loBqjRjaqO6MOCQQoSa1FtlvMrxvxIweYsfNYNooabLQcP4yh0mtDT3U040zU5gshgpwcpULGhyuTmvQpigPLn06IMgspE7boJFl0MqiEc0idKmBNIkbU4pGhFEdggGiikxILI1KibslVQfWdkaN4qgFtAO64O8QUKTAnNeui2TXH7JAzER3qPXlVFwktCE51wUGJv8APJKiNpDPqaD1CMHKpyN5LXDpQ+4/0rF2yzrQX4lkx8lkMFOeEG//2Q==">
            <a:extLst>
              <a:ext uri="{FF2B5EF4-FFF2-40B4-BE49-F238E27FC236}">
                <a16:creationId xmlns:a16="http://schemas.microsoft.com/office/drawing/2014/main" id="{0CAE76C1-8662-6CCD-380E-35F88EACDBC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0375" y="-868363"/>
            <a:ext cx="1714500" cy="2447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3077" name="AutoShape 8" descr="data:image/jpeg;base64,/9j/4AAQSkZJRgABAQAAAQABAAD/2wCEAAkGBxQTEhQUExQWFhUXGBgYGBcYGBgYGBwfHBccHBwaGhwcHCggHRwlHBcXIjEhJSkrLi4uFx8zODMsNygtLiwBCgoKBQUFDgUFDisZExkrKysrKysrKysrKysrKysrKysrKysrKysrKysrKysrKysrKysrKysrKysrKysrKysrK//AABEIAP8AxgMBIgACEQEDEQH/xAAcAAACAgMBAQAAAAAAAAAAAAAEBQMGAAIHAQj/xAA9EAABAgQEAggEBAYCAgMAAAABAhEAAwQhBRIxQVFhBhMicYGRobEHMsHwFELR4SNSYnKC8TOyU5IVFsL/xAAUAQEAAAAAAAAAAAAAAAAAAAAA/8QAFBEBAAAAAAAAAAAAAAAAAAAAAP/aAAwDAQACEQMRAD8A7Bn5xBMUN4qv/wBmS2say8fc/NAWOclPCBF5YWqxMEO8BrxDnANykHSIVShwiKknu0MUy3EAmqJMLpkq8WFaEjtL0HEgRGmqkJUwQPNRfutpAVw054ekC1lIRdteUXiVXIVaWl21CUk+4gKorAScqWG+YJa23zFoCoUmHqWpm8TDuX0SJF1pHrEdTUt23ljiMr+0eIxshTp7R4hOngbecASehjX61IY3JFveAKnougaTUE/0xNUYmsntJF7pCiCo/wCIf2AiSiVMmKHaSgcSzeDG+3GA0oeht2M5ICtRl19dYX4j8Jsy1GXPGU3Yi49Y6BhEpABBXnPJLDxLQ0TOGiQe4NAcKxT4YVctykZwNw3peElJQqRJmFSSCFZSCGIPAjUR9Kuq5JHdFV6bYBLqZRyNLnA5gdAviFNrAcUkI02HCGchAiJVCpKiMp7OvAeOkTyFCALkSxDKlQDtC+m3g5Km8QDATkPYxqqWOEeSl3jaq0gBp67xkDTZjHSMgEkqqVxMGU9UeMJpCoJQtoC5YZMzDWGE+QwtFYwatY6xdqMBY8HgIKGYR+8OFVlglPiSWA74V06gXUbIFg+hO55gfrAyiqaCASEEk8CQHuX7j3bQE9RWhSmSc6v5iCUjuGgjyUtIzKmqzJSfzDLLB2CW7SieAgOfWhurlN/cAwD2ZI3POFC8xmMpVgdHubfpAWJWMqJARKGUXAWpWUH+wb8rRpMr1EtOmJB/8ctIBfwvCUVjJGUFLu3FuNh2Xf3hXMnlSglBZL2KWBPFnuTxJLQDmZW5lKAFkk3WQwPs/cXgRFQrMAyirUdk34ZRt/da28BqqCkgJdxo19Nhx72bgN4ml1p/MyifmSLj/M/Q+sAyAmhL9hGa6lEuq3PTlYmHOA0S1/IHNwVLIGvBOz8ddIT4ZThazmJVYFW2UAOA9mNtBe8WyjQ6AZq0S0AtkTZI4Al+0vib8A5vANUyylKQSVE6Act3UwA8Ic0VkAFg0JqSpdggKILEln3AfkkDbygqdQBaWLgHiSlnvtqfvjAG1KUnVVuXdCyrrUSrABQI16xA14ZzeAcTlJ7KAkKSksVKJKXDAf0lT2YcYgqaVS0fKClvlyhNgCHSGcHMHe2sANi2DSagEELGXtDqVyi5J3SLExSMUwlElYCVLZnOcAEcixiwopgGKgQ91flWLWVf68IZyUpXLKZyesSdFhAzJtqWZ+Ld8BRJYbTSCw7JO7H3h5V9GLKMpUslJZSQrK9nDA6HlCly5AcMGbTv9YCJK7vEtTMceH1gbe9ohVOuQ9oCNSuMZC7Ea8J5xkAolKETgwPkYxNKSSWDkmwaAc9HKBU6aEpsBdStgI6MEJTLypBCQQlxdSjwHD6CFODYb1SESU/8i2Mw+47hYecWCqWlOQC72QDsNSo8SbmASYqsmdJkDg6gOZsOQZrR7iM4BHVpZ9FHmA7DkHHnANNPV+ImTPzLlgIG+jejeojbqgJag7qzZRwcpS9/EDvMAGJolpOW6lBgfRxtAlBKCUrKmb893Jf8pJ1vt38IJq5bTAEsrIlzzOgHq/jAtShQCQm5D66FXE8heAhqVKVcm6rsGDDirhbfyiKomplBQSwJHzHXkwHyjgkXNnjZasj6lRuHGv8AUX8GEKpxawdWxVsDuBx5nWAKlKOV3bYqe/db6cd9YyQkqsFZJaWzKAANvypAa54njANRUm1mAAIF+9zvzbziIT9EB+0SSdC3J9H4wFuocSSgFSbJDpQj5lqVxWrQJGpCfODP/k12U6SdEcEk2Km0e/rFTp5CphzKPYAAATYJBJAHMkX8YNwuYlMzrFkZUDMlIBOmnBy+/lAdJk4n1MsAdqesBs2hY/8AIptbuyRrtZ4Y/j1tmZS5rdkaAEs/Zdiq4HJ++KBR1swHrSATM1zEhdnsgsyUgPdPBoe0uLylnrFLIS7IG5b5mAAsHNxx1gLDhxM1eZszBs1wgG2ji515ecHT0AlrpO75WGwKjtyAhBP6Spy5RnCXygJICjcMlKUuQeOYv3QfR1Cie0MoLMksqZe7llEAd/nAey6VblSkgpFsxIc6aAoN9Q0HvKKQkhTkA5f+NSdWcBm8olllQ07RazlLDmwEQzQoBVgXueyfW4eAXzKGVOzhIUygy8xBAbTTnvHLscWujmqlzMxLkJJdlBxoW7t46/TKUoZVMmzqADDk1te8wHjGDJqJapaghZDtmS7cCDx7oDjEvHlKP5b6AgNr5xvirplmYPlKgCHukkP4g7GNMawdcicXQElJZQT8hB0WkHSNK5RKdeyUM3j+0BXp9UTGQNOLaxkA+rFjNFj6G0AOaeoWQcqf7jv4RTVT3Lx0ykk9TTUkpmKiFr4uoOB5QDjBlDOpSlN+Uk6pFypXe3vHlVWGbMUU2YKAOgGYADxADGPaWlssC5u/e4cegHnAM+zps5ClKN77ADkyoDJ04JOfRk9kM2gd/E7R5PUSE8UAPxKiSpXkCPGNZpSwSbhJe2/adhydoDRPLEliSCT4638QIDymdRmTLljlA5l/Byb+EST0ZEAO6mDjXtF3HPXLroCfzQWlDS0qGoKlEcVMAn2bwgKomBCUFXaIuz6lVwD3uVE8GEAtn0rJU5ImKAJJ1CXGp0HdC+oCQLDsJBAJYOAbq5kmz7Q5X2mzOVr7SydABffgG8wIRYklOgYCzC5PJ9hAK1y8ymHMkjzPlxiRZTnyhna52GUH0do8qpwQlt9O/c/pAFLP7SrbMAPD94CyUssJSkaslSlOdzp45f8AsIClYhlfsguXUxZ7WQDslwXb+UQPOxDKltVaDl+9hA1FPSgA2KrJD3urVg+2niYB2qdMzKQkdopS4awBTqtRuxcMOADwTh0xCiVZgEpJCpmhKQNLXA7Q7IZzyeEMmpK8y1KygqKlrI/LlIJbcuUpAfaBp9bmly0oGWWLZd1HVSlel/6jygOg0SutmiWEjq0qyjKcyuORISMpazuDdWpi5yZZlFgJTPly2CwRupeYuWAszxRehtKVTM6iwaynDhrrIH83PntD+diImTlJllgVZRluQGdV9n3IvAWOnq5iiRLAAvxawZyq0NSrKTdR0uRYchxPfFepiZRAT2gflzX3YHg+p8YdUqnABBGW51Zx9HgDhMzA2AFgCzve+tjptBAlBy2+/dtC+lrEnVgUgHawNn5OfOHA/eArPTDo6molFaU9sBxztp3RxSrKQksLglJHA6R9JbRwj4jYYJFQtSR/Dm9rgxO3vAc6qz2oyJqib2maMgLceixC0vo4fueLhUdqYkgWQl/Rv0HjFi6R0QQgEC9oV0tL2kJbbMs8hYJ/7QEgT1dM6ixWpz6qHowhQZhZ2PaSNdS4KmHCwB8RB/SckqlIAcqIDDZyPo58IbysD7AC7sCo2chzbXkAB/bAIlUmVADudOPy939T+AhTiskIKU6Gz9z+9vSL3PoEIQxvkBWs7ki4TruphHPcVqAVKUTc2HiSYAvrwyQdAHPFjr6e8BLm5lqz2Av/AJHUAcA4HhC+rr0hbA3OUPyF4grZxDD5QSX30v8AWAKrq0FRAVZgDsb7d+57oWBYJUYhnKeYeAJYcba+3lDrDcMKkm7P5wFenSSs8NgPHUxKnDsqSoEaeNjFxp8ElpuoDvVeN6tUr5cyfBvvaA56mm7Qe7EcTEMqSy8xBYF+G4HtF0KZYJ7TvwiCop5KuXgYCqJpVrIJ+UAvd7jj4qA0jSdQzACGU6l5e4C5bhfIPCLXSoS5ZKmZvlJ3B4btDiVJSSDlUku57Jvx7ngDujWE9VSoBupSWJFtbq83hjh9C0zspUNSo2+/9QXhUxDBJ01BbkP0h7TS0O+YW3f183gJJVIOxYuwGjwXOpkgc9L2tEqVJ1BFtPSJDMSoEOLwFS6QJWjtJO44tbtA87pFouNBUZkgndCD5iE9fTukg/lt4Ea+8EUK/Bk5D/if0MA2EwEkRz34w0Wemzj8pAP0P3xi49axSeNoRdOkBVJUA/yEjvDGA+d5ouxjI2nLAUYyA+ncWkiYkDmIRzUsqWAwBXfwb6D1iy0U9C1EAaB4TVknNUyUhmCXPerfwEB5R4SJk0TVh9g/P63h+uWGA3Uok9wL+wHrGlMwEsDdRPpZvCJpz5wBoE+/+oCt4yrMlSBbMov3J/UkeUUTGaYJJYWd+Rb6axc8RWStgH438S/v4woq6QF1K0Fyo2B5B9oDm9RIIKlqtsPLbyj2rdWWw+ZV++w/6w/xGiC1p7iTzJvHkvCQR+2ndALqGm/iOXJO33s0Wunoy11MOX6wLSUYRYOVesNRISwM1X+ILDx4wEfUU41GY8yVHygkqltaWW5Ib6RqitAtKl242SPO0bmsmEOQn/2/aAFmZdkkf4ftAzjcnyg5dQrdL9xHo7RoaziFN4frACLmJB+bWC5M0MwUOIvG9XPTkCr2d3TqPLWNAiWpLhKDbgIA6hqvt+cWWmUNGEUv8JLeyAH4EjyvDeh7OUAqYvfMdfOAsc2YDokRPKuLgQop5pISQs7fftDGUlrEk+JgJZ0oHyYjlAkpBStQJtr52gxJPHzjVaX9vWA9miwtoYqvT9Z/DzgN0G3hf2i5rluIoHxOnZUKHFKgPLTygOFTnzGMjFKvGQH0R0EmmYuc/wDIAOFzFhrZKUB37RDDuAaEHw5npX1pTokJSOfE+3lBPSireYlIO6h4BN/VvKAbUUwZJZPMjyb77oMqpwCXBu3oA/33xUFzilCBf5b34q94sE9QCH2ZvV/0gElWrIGOqnKn2f705QqnjNxIfUlolnTCpRUTbj9W7rDlfeEWI44Lolnx373gPZ0oAks3Pj5/oIkkJcQNRSFEOoknWGCUWgNDMyaC8A1FWE3UMy9cruEjieffaDJxYE2cxX61QLgEku5t7NAR1+OKVoWP3zA94XI6QTUaqceH2PCJlYdnPActfaFeI9HV6glhzPpAWnDukaVfM3B/q0TqxVCnZjtxEc1qKeZKL3740p8RWkuD6v7wHU6SuyuHsXs9rxLJrEZC+pIGn3wjnkrGzuPAfWGEqe7drXQHWAumJ1eVMpiyik28dYd01YMsnNbMRfbV/YGOe4hVqUytEoSAO4bnhrD2ixqXNp0JzMpJtw+zAXfBJjS2OoV7W+kMRVh9C9iNeA4Ry49MOqCk3JNw/szwqT8SZic1rGwAJJ+9oDss3EEoDlXhz8YY0NQmZcEen0MckwLGqmrUAmnKx/MuwTu7nUa6PFuwoFJBKSlb/ls4fe14C/ZI5j8ZVZJcoEPnUq42ZMdJkznSDHNfjjNHVSB/Uo+kBwqvqAk6RkRVSAVF4yA+iPhjK6ulmzDqpXoA/wBY8xqceuSknRBUd/mX/rziDofUth0ofzGb9QAeFmgDHFlNSQ/5Jabc8pHuIA6or3WhB3ueQd0j3izVc55XeP2jmGH1xmTpp4acmBi/qqP4B/tH7+kBTOkeKN/DB0HabidoXYZT9rMdTAE2YVT1aPmJJOg5AbnntbeLFQS/SAayZdnHlGp5eMbIJ2gSqmhi5PhAAYrVEAsbcYTU63L+v7xNiM3Md2GwhDia58z+GgNxA1bgTAO52MoT2U9ojgQAO9RsIW1eKFV+vkp/pBKvMuIr0/CpoScwNtBtCsi7b8N4B7V1Uw/yLHEQoWsHkYPOHFMt3ZQvY+kL8pOogPETGMWfB6MzACl4SS8OIBUf2iy9G+w/DaAd4TgaiSkHV7G/7RpjPRH8GhVQtYRKTcl3BfQAcSTpDjDK9lcHj34ry1VOFZkP/BmImKA3SxSfLMD4QHHcRxfOo5QyeFyfGB6WZ2g4J5cfWAknVo8lpKiAHJNgBqYDt/QbFUysqly5ssN8/VqXLbcqKHyjmY6HOWmaETEEEFiCkgpIO4I1EcswnoKqXSidLmzJVQkJZphy5iD2SNCCSB4Rbfh+ZyEzZNQjKtK3DfLc3y7MTe3GAvlPoI5L8fK9lUyAdlkjyvHW83OPnn4rYr+Jq1AAkSnQD3G/hAc8nKJJJjInqEFg0ewHZ+i9XloiNTLmLcf3H9ohxSrC1oObtZUv4EX9BEOBoIRMT/Oh35xSairmZyNMrpI8b+sBYMEmnrFq2Ov19o6DhlQFU2V7gH3jm/R5ZSQSOyp3Pf8Au0P6HEepmMfkLDuBZvvlAI6ab2zq6TlUeYs472HiOcWXDJ2jQoq6ZImTFo1Knbxv+viYPwuS2jwFhVMcaeUBrlhX5T6+do9WrZ4y73vAaqorMEgdzepiBNKlALDXXjDGUt/L78IiqQAPtoCvVkrvDaEQkrELBsof+oiwVy0i5b78YQVtSgfKlz4wCyoqJtwfYCAJhL6uqDjLmTFMlOvCLFgnR9Ms5pvambDaAXU2HqyJSrvIh5KpQkQcZd4Hnr2gIpajeLd0eWmYky19pK0lChxCgxHkYqEgND7o5MZfJxAcmxbA5lLUzJQ1SohL6KS/ZPOzQ0w1c5JcyEFi5WZYLd5FxHZ+kfRWTXy1JX2FgOiYPmSdfFPERQaOVVYdPEuegqSfkmBmUGYlKuLMcpvAXPoi60gnJtoFa8Q9osk2n7eYDk8C4PVSZgCkoSlTPdIuWh0qU9oCudLsY/DycydbfvHC8YWJkxa2AzEm3MxfendQ6yh3yzSknwdvUxzuoMAonSTGQesiPYDodLKIaAa/AQZhmAWXryJ19R6xZZMi0FimGwsdeR+x6wFOxem6qTLCdWv5iF2C0kyZOlhZOVTkvyBPvFyrsO6xBDdpPqIByKQElCXYjMN7aiA1n0TKsb2+v6wZTycoiKZMcuPXh9vE9PNgN1G5jFTY0mzNYXzalt4AxVUzkm0DKxAmztzG3dC6orP9QvVVseQgG84JU9heBkUIJZh37QJInwzp54AgDJKAgdmN5QGYk6/esBmpfS0CVdVZgYA2dWZlsBpqf0jSeoiBcJUkatfWDK6ulhJDwG8g8YbYe22oiljH0gsIZSOkIzJZha8B0jAcRKlMb8eYixTZSVgy1gKSfseMc96IY0gz32YgxeKWrf8AeAXfg+qUwDgWB0LcS3iIeIqktYNygKqmBWuoiJCgA+wDnuGvsYDlXxAqR+KnITr1hWo8CUpDenrFNqEw5xGd1s2ZN/nWpXmbekLp6IBeUxkbzpRGj6xkB2OUmJFrYHz+/KB5fCJwjjAYkiaAtBY8RGVNIjKSsZSdSIrtNiP4WoKFfISfB9D5w9q6hMxJYgv5QCCrCZV0rz3c92h++Ue5ruN4ytokolrUSA4tANNUuhPdAMpqtYR1Uw/ffDUKt3wsrB2tG1gFM5fnAxmkwdPTtAypPLnAeUyzrDALPH6RDTU9oKTLaAm620RIl51aOI9lyiottDWkpMpHGAVV+GTEDOi9i4+94qGKzZqixzJ846mqc1jvCHF+rYuA/HwgOaFKk7/WGuEU0+oWESQ6zYBwB4k7Qd/8d1k1EsD5jtrD34fU4lYipCflcgEjYfWAsfQXofVSp38QZUoUM8yxBsCUyxqrVsxYR0Nacqy2n2X9YZyB2e6IqynzJJGrEwC/M/39IVdL6zqqKYQbraWD/d+zw1QlwDFT+JNT2KeUN1KWf8QAP+xgKG1oEnoeDsloHmJgAIyJiiMgOs9U8Ty5UEqlXjWetCBmWpKRxJAEBQ+ntGpJ6xAdgxHKKrg9bOPyrYOzGLtj/TCjHZz9YdGQHHnHP8NndbVgy0kIckJ4BtT97wDnFlzpgAWu3IX94JoOygAaDTugmejMkQMtBSm++kAwRNcD6RFUBxANHUa7wb1jgwC6ZLtEBQ7fYg+bpwiBYgJKJFg8bTjcAbx7TS3SPveCJVNfMdNv3gJ6YBAiUVoA5wgrsSykjnCefiJ3MBZanERuw/XuhXNnFTqax0J4P9+UJl4uEiwc8TCqtxeYvVVuAsIC6dFFSE1IE5YDuBez7HvvFiwzo11dYJyZgACip7EMdteBjjgnF9YeU3SZaZaU5lEpVqdG89dID6YTUWexD6gvp/uC5Ex+EcP6JdO1ImAEgyybg/l4uI65glXKmjPLWFJPAvAESpTdn+VR8vsxzTp1UdZVlI0loSnxPaV7iOs1YShKpirJAzE8gL+0cEmYuJkxcxWq1FXmf0gJ8lohmSY3TiSWjSZiKG1EBAqTHkZ+PQr8wEZAX3p90yRQky0DPPLsnZL7q/SOPYrjc+pVmnTCo8NEjuEA4lXLnzlzZhzLWoqUe/6RogQGwMWToKAZ6uIQ/rFchr0WqerqZZ2JKT4hvdoDpEyQIBrpDpIHeIbqlux4iB6hDiAo06aUK3hjT1btHmM0e4HfCBEwoLQFsSlxa/rGsxJO0B4ZVAp58oaoIa8BJSyWS2/3+sb1hZLRIFZQ/wB6CApyid24wCKplO7cbxvJwVBcr0hoJNn8YkWthygK3XYNKTAacJl7Nvv5QyxTlFbqFLBcEwFhwvDqYllJBI00Z3i4YRQUCpoQZSMuYBylLs3E845TLnzHsTDGkxKpQsEahmtaA7TT9FaIqI/DSiLAukMFBRB4OkjL5GH+H4TLkEiQhEpBL5UBg/FtIq/Q6qnTEPOIJN9G1vF7pZeYD7MBXfilihl4eUD555Esd2qz5W8Y4omQpt4uPxRxwqrhKB7EhOX/ADVdX/5HhCSkxaVosQCr8OqIaiSoDQw9xLG5SE9lDmKxiPSCYbAZX5QAcxC30IjIhGMTeIPeBGQGhSxiZMRzBeJpQgPI2lqKVAjUEHyj3LHhTAdlweeJ1MiYnQiIqq3jCf4X1OaTMlE/KpwORD+7xYMQkQCCrluGNxFdrqMPcRZqhELKpDwFZlKVLU4hvT4te8C1UhjAE5FoC1y8QzNEwnpPfFHRVKSdYJk4oYC5JD6eTtGVMv7sIS0uIO1yPaGcpYNyX8YASoos3KFE/B3OrRYpk/vgSZXAEsQeUBrgWAICx1oVl3a/iBHST0HkFKVy+G2hD87/AOop9BXjJtbTz/3F1wDHUqlpD6gcbfd4BlhuFhCWfS3ODKnE00lNOnK0lIUoDiQLDvJYR7KqAptPrHN/iP0jE2caBB7KRmmH+rUJ8Ax8RAcyFcqctRmF1rUVEniouYhVIUlTGIFpyqPEGD5VT1hAVrxgMXMYB4Mk41LWgyaiUClrLAuDsY3xCgHUhQ1EI8rhj4QA1RSt8pzDiPrGRFOSxjIAqbEkiIpuoiSUDaAmj0x6IwwFr+GdVkqig6TEt4puPrHSK1PGOJ0FWZU1ExOqFBXkbjyeOzCpExCVpuFAGAT1ciE1Um8WKpRrCirkvAV+pQ5vC6plQ6mpvAM+TAJJ0uBFIhxNRAUxEANLnKTBqcVU0CLERLRAMJ2MvrrAasQMOcD6JzKgixYnU6R1roj8OaSWHnSUTVH/AMgCgO4G0Bw5WLqYJCm4xYcA6T9WghWzN9Y71jPR2iRSzSmkpgQhTfwpYu1vy6x8qYhTGXMUgvYwHS6/4jCTKV1RzTlOE8EP+Y92oEULCakmdnUSpSlOonUkm5MKAILoyxDavAM8ek5ZqrasYWCLR0qkAy5M0bhj3xWwmAsWE1vWSjLVqNISVCcpLxrTz8igYMxhIWy076iAUTJ4diHj2B6hLGMgDZg0iSXGseptATx6BGJQdhrGF94DSL/0AxPNLMlRui6f7T+higqifDq9UiYmYnUHTiNwYDrNRC6olxPS1yZqEzU6KD39oinzBALZ8sbiFtSnhDeoWIWz7wCWogKaIdmmzlolT0bUoWPtAVdabwxwChM2clLO+zQ5qui5QUgnWw8YvPQjo0iQlU1RcgQFpwnC5ciWEpSAYsNIkARV8MrDMWw74tEiYABARY9JE1HUl+0FHwGnq0fLnS2WesBOt0nwLR9D0mJ9bWVinOWUESED+ojMo+ZHlHEfiJRGUtSDchRL98BSUCCExEmWTpEokr4eo/WAuDibQWLqQXbeKpniz9EpBMuYhYIfTSKvUU5Ci2xMBEtUNaJYWgg7CFiaZStIIk5kOIAKuFxGRlcm4MZAf//Z">
            <a:extLst>
              <a:ext uri="{FF2B5EF4-FFF2-40B4-BE49-F238E27FC236}">
                <a16:creationId xmlns:a16="http://schemas.microsoft.com/office/drawing/2014/main" id="{F1971D1D-FDD9-3606-C217-AC4E914952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0188" y="-2057400"/>
            <a:ext cx="333375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Bookman Old Style" panose="02050604050505020204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pic>
        <p:nvPicPr>
          <p:cNvPr id="3078" name="Picture 10" descr="http://pim.hu/object.e743ee8b-1242-4b01-8081-fbd14b6a01f0.ivy">
            <a:extLst>
              <a:ext uri="{FF2B5EF4-FFF2-40B4-BE49-F238E27FC236}">
                <a16:creationId xmlns:a16="http://schemas.microsoft.com/office/drawing/2014/main" id="{3109FD39-2343-4957-6A31-32333C838F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03200"/>
            <a:ext cx="2782888" cy="357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4" descr="http://cultura.hu/wp-content/uploads/2013/07/nagy-laszlo-kolto.jpg">
            <a:extLst>
              <a:ext uri="{FF2B5EF4-FFF2-40B4-BE49-F238E27FC236}">
                <a16:creationId xmlns:a16="http://schemas.microsoft.com/office/drawing/2014/main" id="{BB052794-27ED-1BDF-A754-ADECB203B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4075113"/>
            <a:ext cx="5140325" cy="254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6" descr="http://img5.lapunk.hu/tarhely/diakszogalanta/galeria/742518.jpg">
            <a:extLst>
              <a:ext uri="{FF2B5EF4-FFF2-40B4-BE49-F238E27FC236}">
                <a16:creationId xmlns:a16="http://schemas.microsoft.com/office/drawing/2014/main" id="{08026B01-5197-90BF-E7CF-34A50FEB3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55600"/>
            <a:ext cx="4244975" cy="314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8" descr="http://cdn.fotex.net/beeper/public/images/artworks/41/8141-500px.jpg">
            <a:extLst>
              <a:ext uri="{FF2B5EF4-FFF2-40B4-BE49-F238E27FC236}">
                <a16:creationId xmlns:a16="http://schemas.microsoft.com/office/drawing/2014/main" id="{F36EE277-68E8-84C3-9460-6E58CC140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4056063"/>
            <a:ext cx="2581275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ím 1">
            <a:extLst>
              <a:ext uri="{FF2B5EF4-FFF2-40B4-BE49-F238E27FC236}">
                <a16:creationId xmlns:a16="http://schemas.microsoft.com/office/drawing/2014/main" id="{14FC6DC8-806E-C591-9CDD-94081ED6B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865187"/>
          </a:xfrm>
        </p:spPr>
        <p:txBody>
          <a:bodyPr/>
          <a:lstStyle/>
          <a:p>
            <a:pPr algn="l"/>
            <a:r>
              <a:rPr lang="hu-HU" altLang="hu-HU" sz="3200" b="1">
                <a:latin typeface="Bookman Old Style" panose="02050604050505020204" pitchFamily="18" charset="0"/>
              </a:rPr>
              <a:t>Élete</a:t>
            </a:r>
          </a:p>
        </p:txBody>
      </p:sp>
      <p:sp>
        <p:nvSpPr>
          <p:cNvPr id="4099" name="Tartalom helye 2">
            <a:extLst>
              <a:ext uri="{FF2B5EF4-FFF2-40B4-BE49-F238E27FC236}">
                <a16:creationId xmlns:a16="http://schemas.microsoft.com/office/drawing/2014/main" id="{93807BD6-5227-8969-316B-AF2994771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r>
              <a:rPr lang="hu-HU" altLang="hu-HU" sz="2600" dirty="0"/>
              <a:t>paraszti család gyermeke</a:t>
            </a:r>
          </a:p>
          <a:p>
            <a:r>
              <a:rPr lang="hu-HU" altLang="hu-HU" sz="2600" dirty="0"/>
              <a:t>gyerekkori csontvelőgyulladása miatt bal lábára megbénul, élete végéig járógépet használ</a:t>
            </a:r>
          </a:p>
          <a:p>
            <a:r>
              <a:rPr lang="hu-HU" altLang="hu-HU" sz="2600" dirty="0"/>
              <a:t>a pápai református kollégium kereskedelmi iskolájában érettségizik</a:t>
            </a:r>
          </a:p>
          <a:p>
            <a:r>
              <a:rPr lang="hu-HU" altLang="hu-HU" sz="2600" dirty="0"/>
              <a:t>eleinte festőnek készül az Iparművészeti és a Képzőművészeti Főiskolán, majd a bölcsészkaron tanul (magyar-irodalomszociológia-filozófia, illetve orosz szakon)</a:t>
            </a:r>
          </a:p>
          <a:p>
            <a:r>
              <a:rPr lang="hu-HU" altLang="hu-HU" sz="2600" dirty="0"/>
              <a:t>felesége Szécsi Margit (költőnő)</a:t>
            </a:r>
          </a:p>
          <a:p>
            <a:r>
              <a:rPr lang="hu-HU" altLang="hu-HU" sz="2600" dirty="0"/>
              <a:t>dolgozik a </a:t>
            </a:r>
            <a:r>
              <a:rPr lang="hu-HU" altLang="hu-HU" sz="2600" i="1" dirty="0"/>
              <a:t>Kisdobos</a:t>
            </a:r>
            <a:r>
              <a:rPr lang="hu-HU" altLang="hu-HU" sz="2600" dirty="0"/>
              <a:t> c. gyermeklapnál, majd az </a:t>
            </a:r>
            <a:r>
              <a:rPr lang="hu-HU" altLang="hu-HU" sz="2600" i="1" dirty="0"/>
              <a:t>Élet és Irodalom</a:t>
            </a:r>
            <a:r>
              <a:rPr lang="hu-HU" altLang="hu-HU" sz="2600" dirty="0"/>
              <a:t>nál</a:t>
            </a:r>
          </a:p>
          <a:p>
            <a:r>
              <a:rPr lang="hu-HU" altLang="hu-HU" sz="2600" dirty="0"/>
              <a:t>elismerései: József Attila-díj (3x), Kossuth-díj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8BA79EA-3AE3-BB56-30BE-FDDA89FABD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>
                <a:latin typeface="Bookman Old Style" panose="02050604050505020204" pitchFamily="18" charset="0"/>
              </a:rPr>
              <a:t>Költészete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8439CCC-A5E1-38E7-22FB-A3C19FE170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 sz="2600" dirty="0"/>
              <a:t>paraszti világ elemei, népi babonák, folklór, ember és természet kapcsolata</a:t>
            </a:r>
          </a:p>
          <a:p>
            <a:r>
              <a:rPr lang="hu-HU" altLang="hu-HU" sz="2600" dirty="0"/>
              <a:t>keresztény és mitologikus motívumok</a:t>
            </a:r>
          </a:p>
          <a:p>
            <a:r>
              <a:rPr lang="hu-HU" altLang="hu-HU" sz="2600" dirty="0"/>
              <a:t>fenyegetettségérzés → erkölcsi értékek képviselete, emberi méltóság megőrzése</a:t>
            </a:r>
          </a:p>
          <a:p>
            <a:r>
              <a:rPr lang="hu-HU" altLang="hu-HU" sz="2600" dirty="0"/>
              <a:t>a költői én mitikus felnagyítása és küzdelme</a:t>
            </a:r>
          </a:p>
          <a:p>
            <a:r>
              <a:rPr lang="hu-HU" altLang="hu-HU" sz="2600" dirty="0"/>
              <a:t>költői képek jelentősége: metaforák, látomások</a:t>
            </a:r>
          </a:p>
          <a:p>
            <a:r>
              <a:rPr lang="hu-HU" altLang="hu-HU" sz="2600" dirty="0"/>
              <a:t>jellemző műfajok: dalok, himnuszok, elégiák, „hosszúénekek”, portréversek, képversek</a:t>
            </a:r>
          </a:p>
          <a:p>
            <a:r>
              <a:rPr lang="hu-HU" altLang="hu-HU" sz="2600" dirty="0"/>
              <a:t>műfordítások: bolgár és délszláv népköltészet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A4450FC-4A9B-83C1-CDC5-7D41B22DB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>
                <a:latin typeface="Bookman Old Style" panose="02050604050505020204" pitchFamily="18" charset="0"/>
              </a:rPr>
              <a:t>Kötetei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785BC323-61F8-BDBA-752E-6996A2BDE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800" i="1" dirty="0"/>
              <a:t>A nap jegyese</a:t>
            </a:r>
            <a:r>
              <a:rPr lang="hu-HU" altLang="hu-HU" sz="2800" dirty="0"/>
              <a:t> (1954)</a:t>
            </a:r>
            <a:endParaRPr lang="hu-HU" altLang="hu-HU" sz="2800" i="1" dirty="0"/>
          </a:p>
          <a:p>
            <a:r>
              <a:rPr lang="hu-HU" altLang="hu-HU" sz="2800" i="1" dirty="0"/>
              <a:t>A vasárnap gyönyöre</a:t>
            </a:r>
            <a:r>
              <a:rPr lang="hu-HU" altLang="hu-HU" sz="2800" dirty="0"/>
              <a:t> (1956)</a:t>
            </a:r>
            <a:endParaRPr lang="hu-HU" altLang="hu-HU" sz="2800" i="1" dirty="0"/>
          </a:p>
          <a:p>
            <a:r>
              <a:rPr lang="hu-HU" altLang="hu-HU" sz="2800" i="1" dirty="0"/>
              <a:t>Himnusz minden időben</a:t>
            </a:r>
            <a:r>
              <a:rPr lang="hu-HU" altLang="hu-HU" sz="2800" dirty="0"/>
              <a:t> (1965)</a:t>
            </a:r>
            <a:endParaRPr lang="hu-HU" altLang="hu-HU" sz="2800" i="1" dirty="0"/>
          </a:p>
          <a:p>
            <a:r>
              <a:rPr lang="hu-HU" altLang="hu-HU" sz="2800" i="1" dirty="0"/>
              <a:t>Versben bujdosó</a:t>
            </a:r>
            <a:r>
              <a:rPr lang="hu-HU" altLang="hu-HU" sz="2800" dirty="0"/>
              <a:t> (1973)</a:t>
            </a:r>
            <a:endParaRPr lang="hu-HU" altLang="hu-HU" sz="2800" i="1" dirty="0"/>
          </a:p>
          <a:p>
            <a:r>
              <a:rPr lang="hu-HU" altLang="hu-HU" sz="2800" i="1" dirty="0"/>
              <a:t>Jönnek a harangok értem</a:t>
            </a:r>
            <a:r>
              <a:rPr lang="hu-HU" altLang="hu-HU" sz="2800" dirty="0"/>
              <a:t> (1978)</a:t>
            </a:r>
            <a:endParaRPr lang="hu-HU" altLang="hu-HU" sz="2800" i="1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>
            <a:extLst>
              <a:ext uri="{FF2B5EF4-FFF2-40B4-BE49-F238E27FC236}">
                <a16:creationId xmlns:a16="http://schemas.microsoft.com/office/drawing/2014/main" id="{FAB54164-73AB-0646-958B-AE9922F8D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>
                <a:latin typeface="Bookman Old Style" panose="02050604050505020204" pitchFamily="18" charset="0"/>
              </a:rPr>
              <a:t>Adjon az Isten</a:t>
            </a:r>
          </a:p>
        </p:txBody>
      </p:sp>
      <p:sp>
        <p:nvSpPr>
          <p:cNvPr id="7171" name="Tartalom helye 2">
            <a:extLst>
              <a:ext uri="{FF2B5EF4-FFF2-40B4-BE49-F238E27FC236}">
                <a16:creationId xmlns:a16="http://schemas.microsoft.com/office/drawing/2014/main" id="{32BC5A66-2965-696C-094D-2B5CF913A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600" dirty="0"/>
              <a:t>korai versei közé tartozik, költői ima</a:t>
            </a:r>
          </a:p>
          <a:p>
            <a:r>
              <a:rPr lang="hu-HU" altLang="hu-HU" sz="2600" dirty="0"/>
              <a:t>egyszerre közösségi (~ népköltészetben: újévi kántálás, jókívánságok) és egyéni</a:t>
            </a:r>
          </a:p>
          <a:p>
            <a:r>
              <a:rPr lang="hu-HU" altLang="hu-HU" sz="2600" dirty="0"/>
              <a:t>kérések: szerencse, szerelem, étel, barát, szellemi töltekezés, válasz az élet nagy kérdéseire, hit megőrzése, fény, béke, hosszú élet</a:t>
            </a:r>
          </a:p>
          <a:p>
            <a:r>
              <a:rPr lang="hu-HU" altLang="hu-HU" sz="2600" dirty="0"/>
              <a:t>csattanó: mindez kérés nélkül is járhat az embernek</a:t>
            </a:r>
          </a:p>
          <a:p>
            <a:r>
              <a:rPr lang="hu-HU" altLang="hu-HU" sz="2600" dirty="0"/>
              <a:t>könnyed, dallamos ütemhangsúlyos verselés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>
            <a:extLst>
              <a:ext uri="{FF2B5EF4-FFF2-40B4-BE49-F238E27FC236}">
                <a16:creationId xmlns:a16="http://schemas.microsoft.com/office/drawing/2014/main" id="{8FE748A4-799D-8CAF-634E-7CF45F490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>
                <a:latin typeface="Bookman Old Style" panose="02050604050505020204" pitchFamily="18" charset="0"/>
              </a:rPr>
              <a:t>Ki viszi át a Szerelmet?</a:t>
            </a:r>
            <a:r>
              <a:rPr lang="hu-HU" altLang="hu-HU" sz="3200">
                <a:latin typeface="Bookman Old Style" panose="02050604050505020204" pitchFamily="18" charset="0"/>
              </a:rPr>
              <a:t> (1957)</a:t>
            </a:r>
            <a:endParaRPr lang="hu-HU" altLang="hu-HU" sz="3200" b="1" i="1">
              <a:latin typeface="Bookman Old Style" panose="02050604050505020204" pitchFamily="18" charset="0"/>
            </a:endParaRPr>
          </a:p>
        </p:txBody>
      </p:sp>
      <p:sp>
        <p:nvSpPr>
          <p:cNvPr id="8195" name="Tartalom helye 2">
            <a:extLst>
              <a:ext uri="{FF2B5EF4-FFF2-40B4-BE49-F238E27FC236}">
                <a16:creationId xmlns:a16="http://schemas.microsoft.com/office/drawing/2014/main" id="{3545E575-9E0A-63AA-011F-5E04D455A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600" dirty="0"/>
              <a:t>legismertebb verse</a:t>
            </a:r>
          </a:p>
          <a:p>
            <a:r>
              <a:rPr lang="hu-HU" altLang="hu-HU" sz="2600" dirty="0"/>
              <a:t>14 sor:</a:t>
            </a:r>
          </a:p>
          <a:p>
            <a:pPr lvl="1"/>
            <a:r>
              <a:rPr lang="hu-HU" altLang="hu-HU" sz="2400" dirty="0"/>
              <a:t>1 feltételes alárendelés (ez a vers felütése) </a:t>
            </a:r>
          </a:p>
          <a:p>
            <a:pPr lvl="1"/>
            <a:r>
              <a:rPr lang="hu-HU" altLang="hu-HU" sz="2400" dirty="0"/>
              <a:t>8 mellérendelő kérdő mondat                                   (de 6 kérdőjel + 2 felkiáltójel)</a:t>
            </a:r>
          </a:p>
          <a:p>
            <a:r>
              <a:rPr lang="hu-HU" altLang="hu-HU" sz="2600" dirty="0"/>
              <a:t>a költői lét, a költőszerep értelmére kérdez rá: mágikus hatalommal ruházza fel a költőt (sokértelmű képek, távoli asszociációk)</a:t>
            </a:r>
          </a:p>
          <a:p>
            <a:r>
              <a:rPr lang="hu-HU" altLang="hu-HU" sz="2600" dirty="0"/>
              <a:t>válasza: a társadalomnak szüksége van a költőre és művére → a költő értékmentő szerepe, erkölcsi felelőssége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ím 1">
            <a:extLst>
              <a:ext uri="{FF2B5EF4-FFF2-40B4-BE49-F238E27FC236}">
                <a16:creationId xmlns:a16="http://schemas.microsoft.com/office/drawing/2014/main" id="{8B746FE1-A319-34DB-3EC0-0148C59DE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>
                <a:latin typeface="Bookman Old Style" panose="02050604050505020204" pitchFamily="18" charset="0"/>
              </a:rPr>
              <a:t>Himnusz minden időben</a:t>
            </a:r>
            <a:r>
              <a:rPr lang="hu-HU" altLang="hu-HU" sz="3200">
                <a:latin typeface="Bookman Old Style" panose="02050604050505020204" pitchFamily="18" charset="0"/>
              </a:rPr>
              <a:t> (1960–64)</a:t>
            </a:r>
            <a:endParaRPr lang="hu-HU" altLang="hu-HU" sz="3200" b="1" i="1">
              <a:latin typeface="Bookman Old Style" panose="02050604050505020204" pitchFamily="18" charset="0"/>
            </a:endParaRPr>
          </a:p>
        </p:txBody>
      </p:sp>
      <p:sp>
        <p:nvSpPr>
          <p:cNvPr id="9219" name="Tartalom helye 2">
            <a:extLst>
              <a:ext uri="{FF2B5EF4-FFF2-40B4-BE49-F238E27FC236}">
                <a16:creationId xmlns:a16="http://schemas.microsoft.com/office/drawing/2014/main" id="{9F99F8DE-8C3A-8A59-49E4-A1847BF47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600" dirty="0"/>
              <a:t>dalszerű himnusz</a:t>
            </a:r>
          </a:p>
          <a:p>
            <a:r>
              <a:rPr lang="hu-HU" altLang="hu-HU" sz="2600" dirty="0"/>
              <a:t>az emberiség himnuszaként is értelmezhető</a:t>
            </a:r>
          </a:p>
          <a:p>
            <a:r>
              <a:rPr lang="hu-HU" altLang="hu-HU" sz="2600" dirty="0"/>
              <a:t>keresztény jelleg ~ Mária-himnuszok</a:t>
            </a:r>
          </a:p>
          <a:p>
            <a:r>
              <a:rPr lang="hu-HU" altLang="hu-HU" sz="2600" dirty="0"/>
              <a:t>dicsőítés és kérés</a:t>
            </a:r>
          </a:p>
          <a:p>
            <a:r>
              <a:rPr lang="hu-HU" altLang="hu-HU" sz="2600" dirty="0"/>
              <a:t>a szerelem az emberi létezés lényegéhez tartozik, és a legfőbb támasz a költői én küzdelmeiben</a:t>
            </a:r>
          </a:p>
          <a:p>
            <a:r>
              <a:rPr lang="hu-HU" altLang="hu-HU" sz="2600" dirty="0"/>
              <a:t>merész képzettársítások és metaforák, kozmikus képek</a:t>
            </a:r>
          </a:p>
          <a:p>
            <a:endParaRPr lang="hu-HU" altLang="hu-HU" sz="2800" dirty="0"/>
          </a:p>
          <a:p>
            <a:endParaRPr lang="hu-HU" altLang="hu-HU" sz="2800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AEF43D9A-2152-16FC-896F-29D9446BB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>
                <a:latin typeface="Bookman Old Style" panose="02050604050505020204" pitchFamily="18" charset="0"/>
              </a:rPr>
              <a:t>József Attila!</a:t>
            </a:r>
            <a:r>
              <a:rPr lang="hu-HU" altLang="hu-HU" sz="3200">
                <a:latin typeface="Bookman Old Style" panose="02050604050505020204" pitchFamily="18" charset="0"/>
              </a:rPr>
              <a:t> (1960–64)</a:t>
            </a:r>
            <a:endParaRPr lang="hu-HU" altLang="hu-HU" sz="3200" b="1" i="1">
              <a:latin typeface="Bookman Old Style" panose="02050604050505020204" pitchFamily="18" charset="0"/>
            </a:endParaRP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9E451439-5C6F-EB06-A25C-27595CAEF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600" dirty="0"/>
              <a:t>portrévers</a:t>
            </a:r>
          </a:p>
          <a:p>
            <a:r>
              <a:rPr lang="hu-HU" altLang="hu-HU" sz="2600" dirty="0"/>
              <a:t>József Attila sorsát és saját életét párhuzamba állítja, értelmét kutatja</a:t>
            </a:r>
          </a:p>
          <a:p>
            <a:r>
              <a:rPr lang="hu-HU" altLang="hu-HU" sz="2600" dirty="0"/>
              <a:t>a </a:t>
            </a:r>
            <a:r>
              <a:rPr lang="hu-HU" altLang="hu-HU" sz="2600" dirty="0" err="1"/>
              <a:t>költőelődhoz</a:t>
            </a:r>
            <a:r>
              <a:rPr lang="hu-HU" altLang="hu-HU" sz="2600" dirty="0"/>
              <a:t> „fohászkodik”, tőle vár megerősítést, reményt saját küzdelmeihez</a:t>
            </a:r>
          </a:p>
          <a:p>
            <a:r>
              <a:rPr lang="hu-HU" altLang="hu-HU" sz="2600" dirty="0"/>
              <a:t>rapszodikus versépítés (rövid és hosszú sorok váltakozása), ismétlések, fokozások, felszólító és felkiáltó mondatok → erős érzelmi töltet</a:t>
            </a:r>
          </a:p>
          <a:p>
            <a:r>
              <a:rPr lang="hu-HU" altLang="hu-HU" sz="2600" dirty="0"/>
              <a:t>József Attila jellegzetes fordulatait, motívumait idézi </a:t>
            </a:r>
            <a:r>
              <a:rPr lang="hu-HU" altLang="hu-HU" sz="2400" dirty="0"/>
              <a:t>(árvaság, törvény, tudat, szív stb.)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1923</TotalTime>
  <Words>464</Words>
  <Application>Microsoft Office PowerPoint</Application>
  <PresentationFormat>Diavetítés a képernyőre (4:3 oldalarány)</PresentationFormat>
  <Paragraphs>55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4" baseType="lpstr">
      <vt:lpstr>Bookman Old Style</vt:lpstr>
      <vt:lpstr>Arial</vt:lpstr>
      <vt:lpstr>Calibri</vt:lpstr>
      <vt:lpstr>Alapértelmezett terv</vt:lpstr>
      <vt:lpstr>Nagy László (1925, Felsőiszkáz –1978, Budapest)</vt:lpstr>
      <vt:lpstr>PowerPoint-bemutató</vt:lpstr>
      <vt:lpstr>Élete</vt:lpstr>
      <vt:lpstr>Költészete</vt:lpstr>
      <vt:lpstr>Kötetei</vt:lpstr>
      <vt:lpstr>Adjon az Isten</vt:lpstr>
      <vt:lpstr>Ki viszi át a Szerelmet? (1957)</vt:lpstr>
      <vt:lpstr>Himnusz minden időben (1960–64)</vt:lpstr>
      <vt:lpstr>József Attila! (1960–64)</vt:lpstr>
      <vt:lpstr>Versben bujdosó (1965–73)</vt:lpstr>
    </vt:vector>
  </TitlesOfParts>
  <Company>Bástya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 nyelvi stíluseszközök</dc:title>
  <dc:creator>Barteky</dc:creator>
  <cp:lastModifiedBy>Dani</cp:lastModifiedBy>
  <cp:revision>147</cp:revision>
  <dcterms:created xsi:type="dcterms:W3CDTF">2013-10-09T19:13:33Z</dcterms:created>
  <dcterms:modified xsi:type="dcterms:W3CDTF">2025-04-03T20:58:54Z</dcterms:modified>
</cp:coreProperties>
</file>