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304" r:id="rId3"/>
    <p:sldId id="305" r:id="rId4"/>
    <p:sldId id="311" r:id="rId5"/>
    <p:sldId id="313" r:id="rId6"/>
    <p:sldId id="299" r:id="rId7"/>
    <p:sldId id="314" r:id="rId8"/>
    <p:sldId id="315" r:id="rId9"/>
    <p:sldId id="316" r:id="rId10"/>
    <p:sldId id="317" r:id="rId11"/>
    <p:sldId id="319" r:id="rId12"/>
    <p:sldId id="321" r:id="rId13"/>
    <p:sldId id="325" r:id="rId14"/>
    <p:sldId id="324" r:id="rId15"/>
    <p:sldId id="328" r:id="rId16"/>
    <p:sldId id="345" r:id="rId17"/>
    <p:sldId id="346" r:id="rId18"/>
    <p:sldId id="329" r:id="rId19"/>
    <p:sldId id="331" r:id="rId20"/>
    <p:sldId id="332" r:id="rId21"/>
    <p:sldId id="334" r:id="rId22"/>
    <p:sldId id="336" r:id="rId23"/>
    <p:sldId id="347" r:id="rId24"/>
    <p:sldId id="349" r:id="rId25"/>
    <p:sldId id="337" r:id="rId26"/>
    <p:sldId id="339" r:id="rId27"/>
    <p:sldId id="340" r:id="rId28"/>
    <p:sldId id="342" r:id="rId29"/>
    <p:sldId id="343" r:id="rId30"/>
  </p:sldIdLst>
  <p:sldSz cx="9144000" cy="6858000" type="screen4x3"/>
  <p:notesSz cx="6858000" cy="9144000"/>
  <p:defaultTextStyle>
    <a:defPPr>
      <a:defRPr lang="hu-HU"/>
    </a:defPPr>
    <a:lvl1pPr algn="l" rtl="0" eaLnBrk="0" fontAlgn="base" hangingPunct="0">
      <a:spcBef>
        <a:spcPct val="0"/>
      </a:spcBef>
      <a:spcAft>
        <a:spcPct val="0"/>
      </a:spcAft>
      <a:defRPr sz="3200" b="1" kern="1200">
        <a:solidFill>
          <a:schemeClr val="tx1"/>
        </a:solidFill>
        <a:latin typeface="Bookman Old Style" panose="020506040505050202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3200" b="1" kern="1200">
        <a:solidFill>
          <a:schemeClr val="tx1"/>
        </a:solidFill>
        <a:latin typeface="Bookman Old Style" panose="020506040505050202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3200" b="1" kern="1200">
        <a:solidFill>
          <a:schemeClr val="tx1"/>
        </a:solidFill>
        <a:latin typeface="Bookman Old Style" panose="020506040505050202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3200" b="1" kern="1200">
        <a:solidFill>
          <a:schemeClr val="tx1"/>
        </a:solidFill>
        <a:latin typeface="Bookman Old Style" panose="020506040505050202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3200" b="1" kern="1200">
        <a:solidFill>
          <a:schemeClr val="tx1"/>
        </a:solidFill>
        <a:latin typeface="Bookman Old Style" panose="02050604050505020204" pitchFamily="18" charset="0"/>
        <a:ea typeface="+mn-ea"/>
        <a:cs typeface="+mn-cs"/>
      </a:defRPr>
    </a:lvl5pPr>
    <a:lvl6pPr marL="2286000" algn="l" defTabSz="914400" rtl="0" eaLnBrk="1" latinLnBrk="0" hangingPunct="1">
      <a:defRPr sz="3200" b="1" kern="1200">
        <a:solidFill>
          <a:schemeClr val="tx1"/>
        </a:solidFill>
        <a:latin typeface="Bookman Old Style" panose="02050604050505020204" pitchFamily="18" charset="0"/>
        <a:ea typeface="+mn-ea"/>
        <a:cs typeface="+mn-cs"/>
      </a:defRPr>
    </a:lvl6pPr>
    <a:lvl7pPr marL="2743200" algn="l" defTabSz="914400" rtl="0" eaLnBrk="1" latinLnBrk="0" hangingPunct="1">
      <a:defRPr sz="3200" b="1" kern="1200">
        <a:solidFill>
          <a:schemeClr val="tx1"/>
        </a:solidFill>
        <a:latin typeface="Bookman Old Style" panose="02050604050505020204" pitchFamily="18" charset="0"/>
        <a:ea typeface="+mn-ea"/>
        <a:cs typeface="+mn-cs"/>
      </a:defRPr>
    </a:lvl7pPr>
    <a:lvl8pPr marL="3200400" algn="l" defTabSz="914400" rtl="0" eaLnBrk="1" latinLnBrk="0" hangingPunct="1">
      <a:defRPr sz="3200" b="1" kern="1200">
        <a:solidFill>
          <a:schemeClr val="tx1"/>
        </a:solidFill>
        <a:latin typeface="Bookman Old Style" panose="02050604050505020204" pitchFamily="18" charset="0"/>
        <a:ea typeface="+mn-ea"/>
        <a:cs typeface="+mn-cs"/>
      </a:defRPr>
    </a:lvl8pPr>
    <a:lvl9pPr marL="3657600" algn="l" defTabSz="914400" rtl="0" eaLnBrk="1" latinLnBrk="0" hangingPunct="1">
      <a:defRPr sz="3200" b="1" kern="1200">
        <a:solidFill>
          <a:schemeClr val="tx1"/>
        </a:solidFill>
        <a:latin typeface="Bookman Old Style" panose="020506040505050202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5050"/>
    <a:srgbClr val="CC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1474" y="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hu-HU"/>
              <a:t>Alcím mintájának szerkesztése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21BF514-047B-4858-8AA0-CE03A5365963}" type="slidenum">
              <a:rPr lang="hu-HU" altLang="hu-HU"/>
              <a:pPr>
                <a:defRPr/>
              </a:pPr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3290982088"/>
      </p:ext>
    </p:extLst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BA24CE-8BD3-4E86-9A42-504ADFC3A335}" type="slidenum">
              <a:rPr lang="hu-HU" altLang="hu-HU"/>
              <a:pPr>
                <a:defRPr/>
              </a:pPr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92353320"/>
      </p:ext>
    </p:extLst>
  </p:cSld>
  <p:clrMapOvr>
    <a:masterClrMapping/>
  </p:clrMapOvr>
  <p:transition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4F5B5B-4AA4-4E15-B5BD-39441759CCC7}" type="slidenum">
              <a:rPr lang="hu-HU" altLang="hu-HU"/>
              <a:pPr>
                <a:defRPr/>
              </a:pPr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3483627907"/>
      </p:ext>
    </p:extLst>
  </p:cSld>
  <p:clrMapOvr>
    <a:masterClrMapping/>
  </p:clrMapOvr>
  <p:transition>
    <p:fad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rtalom helye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A8DB01-F704-403D-B8F1-3809F893A1CA}" type="slidenum">
              <a:rPr lang="hu-HU" altLang="hu-HU"/>
              <a:pPr>
                <a:defRPr/>
              </a:pPr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160343961"/>
      </p:ext>
    </p:extLst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7B08C3-357D-4BA6-8D57-591DE9AA6B32}" type="slidenum">
              <a:rPr lang="hu-HU" altLang="hu-HU"/>
              <a:pPr>
                <a:defRPr/>
              </a:pPr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148856053"/>
      </p:ext>
    </p:extLst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E7EE21-2E04-4FB7-91E1-B9FC102CDE84}" type="slidenum">
              <a:rPr lang="hu-HU" altLang="hu-HU"/>
              <a:pPr>
                <a:defRPr/>
              </a:pPr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1131427573"/>
      </p:ext>
    </p:extLst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AA2553-94BA-4AB6-9BE7-898936CBCF71}" type="slidenum">
              <a:rPr lang="hu-HU" altLang="hu-HU"/>
              <a:pPr>
                <a:defRPr/>
              </a:pPr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1578958510"/>
      </p:ext>
    </p:extLst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02F1B5-4D18-4685-8787-3F2F4295E80B}" type="slidenum">
              <a:rPr lang="hu-HU" altLang="hu-HU"/>
              <a:pPr>
                <a:defRPr/>
              </a:pPr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3026221094"/>
      </p:ext>
    </p:extLst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B0A867-412A-4A3D-A5FF-AC96DF3E8F31}" type="slidenum">
              <a:rPr lang="hu-HU" altLang="hu-HU"/>
              <a:pPr>
                <a:defRPr/>
              </a:pPr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297238863"/>
      </p:ext>
    </p:extLst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2A7A66-D32C-422E-97DC-01ADD61F8821}" type="slidenum">
              <a:rPr lang="hu-HU" altLang="hu-HU"/>
              <a:pPr>
                <a:defRPr/>
              </a:pPr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4005313694"/>
      </p:ext>
    </p:extLst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330BC2-51D1-4AE0-8CA3-C7F2834743AF}" type="slidenum">
              <a:rPr lang="hu-HU" altLang="hu-HU"/>
              <a:pPr>
                <a:defRPr/>
              </a:pPr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2292295937"/>
      </p:ext>
    </p:extLst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hu-HU" noProof="0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788375-227F-4E96-9634-4031F2785046}" type="slidenum">
              <a:rPr lang="hu-HU" altLang="hu-HU"/>
              <a:pPr>
                <a:defRPr/>
              </a:pPr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2750397389"/>
      </p:ext>
    </p:extLst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hu-HU" altLang="hu-HU"/>
              <a:t>Mintacím szerkesztése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u-HU" altLang="hu-HU"/>
              <a:t>Mintaszöveg szerkesztése</a:t>
            </a:r>
          </a:p>
          <a:p>
            <a:pPr lvl="1"/>
            <a:r>
              <a:rPr lang="hu-HU" altLang="hu-HU"/>
              <a:t>Második szint</a:t>
            </a:r>
          </a:p>
          <a:p>
            <a:pPr lvl="2"/>
            <a:r>
              <a:rPr lang="hu-HU" altLang="hu-HU"/>
              <a:t>Harmadik szint</a:t>
            </a:r>
          </a:p>
          <a:p>
            <a:pPr lvl="3"/>
            <a:r>
              <a:rPr lang="hu-HU" altLang="hu-HU"/>
              <a:t>Negyedik szint</a:t>
            </a:r>
          </a:p>
          <a:p>
            <a:pPr lvl="4"/>
            <a:r>
              <a:rPr lang="hu-HU" altLang="hu-HU"/>
              <a:t>Ötödik szint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 b="0">
                <a:latin typeface="Arial" charset="0"/>
              </a:defRPr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 b="0">
                <a:latin typeface="Arial" charset="0"/>
              </a:defRPr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b="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2058D12B-01A7-4438-A56A-F173105BA3A5}" type="slidenum">
              <a:rPr lang="hu-HU" altLang="hu-HU"/>
              <a:pPr>
                <a:defRPr/>
              </a:pPr>
              <a:t>‹#›</a:t>
            </a:fld>
            <a:endParaRPr lang="hu-HU" altLang="hu-H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0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0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0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0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0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0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0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0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0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6" grpId="0"/>
      <p:bldP spid="1027" grpId="0" build="p">
        <p:tmplLst>
          <p:tmpl lvl="1">
            <p:tnLst>
              <p:par>
                <p:cTn presetID="44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027"/>
                        </p:tgtEl>
                      </p:cBhvr>
                    </p:animEffect>
                    <p:anim calcmode="lin" valueType="num">
                      <p:cBhvr>
                        <p:cTn dur="500" fill="hold"/>
                        <p:tgtEl>
                          <p:spTgt spid="1027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1027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05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2">
            <p:tnLst>
              <p:par>
                <p:cTn presetID="44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027"/>
                        </p:tgtEl>
                      </p:cBhvr>
                    </p:animEffect>
                    <p:anim calcmode="lin" valueType="num">
                      <p:cBhvr>
                        <p:cTn dur="500" fill="hold"/>
                        <p:tgtEl>
                          <p:spTgt spid="1027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1027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05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3">
            <p:tnLst>
              <p:par>
                <p:cTn presetID="44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027"/>
                        </p:tgtEl>
                      </p:cBhvr>
                    </p:animEffect>
                    <p:anim calcmode="lin" valueType="num">
                      <p:cBhvr>
                        <p:cTn dur="500" fill="hold"/>
                        <p:tgtEl>
                          <p:spTgt spid="1027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1027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05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4">
            <p:tnLst>
              <p:par>
                <p:cTn presetID="44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027"/>
                        </p:tgtEl>
                      </p:cBhvr>
                    </p:animEffect>
                    <p:anim calcmode="lin" valueType="num">
                      <p:cBhvr>
                        <p:cTn dur="500" fill="hold"/>
                        <p:tgtEl>
                          <p:spTgt spid="1027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1027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05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5">
            <p:tnLst>
              <p:par>
                <p:cTn presetID="44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027"/>
                        </p:tgtEl>
                      </p:cBhvr>
                    </p:animEffect>
                    <p:anim calcmode="lin" valueType="num">
                      <p:cBhvr>
                        <p:cTn dur="500" fill="hold"/>
                        <p:tgtEl>
                          <p:spTgt spid="1027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1027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05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79388" y="5300663"/>
            <a:ext cx="8785225" cy="1296987"/>
          </a:xfrm>
        </p:spPr>
        <p:txBody>
          <a:bodyPr/>
          <a:lstStyle/>
          <a:p>
            <a:pPr eaLnBrk="1" hangingPunct="1"/>
            <a:r>
              <a:rPr lang="hu-HU" altLang="hu-HU" sz="3600" b="1">
                <a:latin typeface="Bookman Old Style" panose="02050604050505020204" pitchFamily="18" charset="0"/>
              </a:rPr>
              <a:t>József Attila</a:t>
            </a:r>
            <a:br>
              <a:rPr lang="hu-HU" altLang="hu-HU" b="1">
                <a:latin typeface="Bookman Old Style" panose="02050604050505020204" pitchFamily="18" charset="0"/>
              </a:rPr>
            </a:br>
            <a:r>
              <a:rPr lang="hu-HU" altLang="hu-HU" sz="2800" i="1">
                <a:latin typeface="Bookman Old Style" panose="02050604050505020204" pitchFamily="18" charset="0"/>
              </a:rPr>
              <a:t>(1905. ápr. 11., Budapest –</a:t>
            </a:r>
            <a:br>
              <a:rPr lang="hu-HU" altLang="hu-HU" sz="2800" i="1">
                <a:latin typeface="Bookman Old Style" panose="02050604050505020204" pitchFamily="18" charset="0"/>
              </a:rPr>
            </a:br>
            <a:r>
              <a:rPr lang="hu-HU" altLang="hu-HU" sz="2800" i="1">
                <a:latin typeface="Bookman Old Style" panose="02050604050505020204" pitchFamily="18" charset="0"/>
              </a:rPr>
              <a:t>1937. dec. 3., Balatonszárszó)</a:t>
            </a:r>
          </a:p>
        </p:txBody>
      </p:sp>
      <p:pic>
        <p:nvPicPr>
          <p:cNvPr id="2051" name="Picture 2" descr="http://upload.wikimedia.org/wikipedia/commons/d/d3/Homonnai_J%C3%B3zsef_Attila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4213" y="350838"/>
            <a:ext cx="3382962" cy="4721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2" name="Picture 4" descr="http://www.mek.oszk.hu/00700/00708/html/img/img00000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19700" y="350838"/>
            <a:ext cx="3178175" cy="4725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49275"/>
            <a:ext cx="8229600" cy="5576888"/>
          </a:xfrm>
        </p:spPr>
        <p:txBody>
          <a:bodyPr/>
          <a:lstStyle/>
          <a:p>
            <a:pPr marL="0" indent="0">
              <a:buFontTx/>
              <a:buNone/>
              <a:defRPr/>
            </a:pPr>
            <a:r>
              <a:rPr lang="hu-HU" sz="2400" u="sng" dirty="0"/>
              <a:t>Kritika</a:t>
            </a:r>
            <a:endParaRPr lang="hu-HU" sz="2400" dirty="0"/>
          </a:p>
          <a:p>
            <a:pPr>
              <a:defRPr/>
            </a:pPr>
            <a:r>
              <a:rPr lang="hu-HU" sz="2400" dirty="0"/>
              <a:t>inkább megütközést kelt, mint szánalmat; provokatív mű</a:t>
            </a:r>
          </a:p>
          <a:p>
            <a:pPr>
              <a:defRPr/>
            </a:pPr>
            <a:r>
              <a:rPr lang="hu-HU" sz="2400" dirty="0"/>
              <a:t>bírálói: </a:t>
            </a:r>
            <a:r>
              <a:rPr lang="hu-HU" sz="2400" i="1" dirty="0"/>
              <a:t>„erkölcsi indifferencia”</a:t>
            </a:r>
            <a:r>
              <a:rPr lang="hu-HU" sz="2400" dirty="0"/>
              <a:t>, </a:t>
            </a:r>
            <a:r>
              <a:rPr lang="hu-HU" sz="2400" i="1" dirty="0"/>
              <a:t>„nihilizmus”</a:t>
            </a:r>
            <a:r>
              <a:rPr lang="hu-HU" sz="2400" dirty="0"/>
              <a:t>, </a:t>
            </a:r>
            <a:r>
              <a:rPr lang="hu-HU" sz="2400" i="1" dirty="0"/>
              <a:t>„cinizmus”</a:t>
            </a:r>
            <a:r>
              <a:rPr lang="hu-HU" sz="2400" dirty="0"/>
              <a:t> ↔ „tiszta szív”, igazságszolgáltató indulat</a:t>
            </a:r>
          </a:p>
          <a:p>
            <a:pPr>
              <a:defRPr/>
            </a:pPr>
            <a:r>
              <a:rPr lang="hu-HU" sz="2400" dirty="0"/>
              <a:t>Ignotus: </a:t>
            </a:r>
            <a:r>
              <a:rPr lang="hu-HU" sz="2400" i="1" dirty="0"/>
              <a:t>„Van egy húsz vagy hány éves kis magyar költő: József Attila. Ennek szeretem, lelkemben dédelgetem, dünnyögöm és mormolgatom egy versét.” </a:t>
            </a:r>
            <a:r>
              <a:rPr lang="hu-HU" sz="2400" dirty="0"/>
              <a:t>(a „verses vers” visszatéréseként értékeli) </a:t>
            </a:r>
          </a:p>
          <a:p>
            <a:pPr>
              <a:defRPr/>
            </a:pPr>
            <a:endParaRPr lang="hu-HU" sz="2800" dirty="0"/>
          </a:p>
        </p:txBody>
      </p:sp>
    </p:spTree>
  </p:cSld>
  <p:clrMapOvr>
    <a:masterClrMapping/>
  </p:clrMapOvr>
  <p:transition>
    <p:fad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1975"/>
          </a:xfrm>
        </p:spPr>
        <p:txBody>
          <a:bodyPr/>
          <a:lstStyle/>
          <a:p>
            <a:pPr algn="l"/>
            <a:r>
              <a:rPr lang="hu-HU" altLang="hu-HU" sz="3200" b="1" i="1">
                <a:latin typeface="Bookman Old Style" panose="02050604050505020204" pitchFamily="18" charset="0"/>
              </a:rPr>
              <a:t>Holt vidék</a:t>
            </a:r>
          </a:p>
        </p:txBody>
      </p:sp>
      <p:sp>
        <p:nvSpPr>
          <p:cNvPr id="12291" name="Content Placeholder 2"/>
          <p:cNvSpPr>
            <a:spLocks noGrp="1"/>
          </p:cNvSpPr>
          <p:nvPr>
            <p:ph idx="1"/>
          </p:nvPr>
        </p:nvSpPr>
        <p:spPr>
          <a:xfrm>
            <a:off x="457200" y="981075"/>
            <a:ext cx="8229600" cy="5145088"/>
          </a:xfrm>
        </p:spPr>
        <p:txBody>
          <a:bodyPr/>
          <a:lstStyle/>
          <a:p>
            <a:r>
              <a:rPr lang="hu-HU" altLang="hu-HU" sz="2400"/>
              <a:t>Szántó Judit szerint a költő legkedvesebb verse, melyet nyáron (!) írt (egy népdal dallamára)</a:t>
            </a:r>
          </a:p>
          <a:p>
            <a:r>
              <a:rPr lang="hu-HU" altLang="hu-HU" sz="2400"/>
              <a:t>látszólag hagyományos tájleíró vers (téli Alföld, alkony)</a:t>
            </a:r>
          </a:p>
          <a:p>
            <a:r>
              <a:rPr lang="hu-HU" altLang="hu-HU" sz="2400"/>
              <a:t>a beszélő háttérben marad → személytelen tárgyiasság</a:t>
            </a:r>
          </a:p>
          <a:p>
            <a:r>
              <a:rPr lang="hu-HU" altLang="hu-HU" sz="2400"/>
              <a:t>nézőpont: </a:t>
            </a:r>
            <a:r>
              <a:rPr lang="hu-HU" altLang="hu-HU" sz="2000"/>
              <a:t>víz, pusztaság, ég (1) → tó, ladik (2) → erdő (3) → szőlő (4) → tanyai ház (5) → ól (6) → szoba (7) → összegzés (8)</a:t>
            </a:r>
          </a:p>
          <a:p>
            <a:r>
              <a:rPr lang="hu-HU" altLang="hu-HU" sz="2400"/>
              <a:t>ellentétek: </a:t>
            </a:r>
            <a:r>
              <a:rPr lang="hu-HU" altLang="hu-HU" sz="2000"/>
              <a:t>csönd ↔ hangok, mozdulatlanság ↔ mozgás, távol ↔ közel, magas ↔ mély, holt ↔ élő, paraszt ↔ uraság stb.</a:t>
            </a:r>
          </a:p>
          <a:p>
            <a:r>
              <a:rPr lang="hu-HU" altLang="hu-HU" sz="2400"/>
              <a:t>komor tartalom ↔ nyelvi játékosság</a:t>
            </a:r>
          </a:p>
          <a:p>
            <a:r>
              <a:rPr lang="hu-HU" altLang="hu-HU" sz="2400"/>
              <a:t>tárgyias + jelképes tájleírás szintézise: egy léthelyzet, életforma szimbóluma</a:t>
            </a:r>
          </a:p>
          <a:p>
            <a:r>
              <a:rPr lang="hu-HU" altLang="hu-HU" sz="2400"/>
              <a:t>földesúr–paraszt viszony → nem változtat rajta sem a természet, sem a természetfeletti (sem testi, sem lelki táplálék) → </a:t>
            </a:r>
            <a:r>
              <a:rPr lang="hu-HU" altLang="hu-HU" sz="2400" b="1"/>
              <a:t>szociális érzékenység</a:t>
            </a:r>
          </a:p>
          <a:p>
            <a:endParaRPr lang="hu-HU" altLang="hu-HU" sz="2400"/>
          </a:p>
        </p:txBody>
      </p:sp>
    </p:spTree>
  </p:cSld>
  <p:clrMapOvr>
    <a:masterClrMapping/>
  </p:clrMapOvr>
  <p:transition>
    <p:fad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437"/>
          </a:xfrm>
        </p:spPr>
        <p:txBody>
          <a:bodyPr/>
          <a:lstStyle/>
          <a:p>
            <a:pPr algn="l"/>
            <a:r>
              <a:rPr lang="hu-HU" altLang="hu-HU" sz="3200" b="1" i="1">
                <a:latin typeface="Bookman Old Style" panose="02050604050505020204" pitchFamily="18" charset="0"/>
              </a:rPr>
              <a:t>Külvárosi éj</a:t>
            </a:r>
          </a:p>
        </p:txBody>
      </p:sp>
      <p:sp>
        <p:nvSpPr>
          <p:cNvPr id="13315" name="Content Placeholder 2"/>
          <p:cNvSpPr>
            <a:spLocks noGrp="1"/>
          </p:cNvSpPr>
          <p:nvPr>
            <p:ph idx="1"/>
          </p:nvPr>
        </p:nvSpPr>
        <p:spPr>
          <a:xfrm>
            <a:off x="457200" y="1268413"/>
            <a:ext cx="8229600" cy="4857750"/>
          </a:xfrm>
        </p:spPr>
        <p:txBody>
          <a:bodyPr/>
          <a:lstStyle/>
          <a:p>
            <a:r>
              <a:rPr lang="hu-HU" altLang="hu-HU" sz="2400"/>
              <a:t>keletkezési körülmények: kapcsolat a kommunista párttal, gazdasági világválság, tömegmozgalmak</a:t>
            </a:r>
          </a:p>
          <a:p>
            <a:r>
              <a:rPr lang="hu-HU" altLang="hu-HU" sz="2400"/>
              <a:t>este leírása: egy munkáslakás konyhája → éjszaka megszemélyesítése (~ csavargó) → környékbeli gyárnegyed (szövőgyár: álomszerű világ)</a:t>
            </a:r>
          </a:p>
          <a:p>
            <a:r>
              <a:rPr lang="hu-HU" altLang="hu-HU" sz="2400"/>
              <a:t>hang- és fényhatások, mozgás, nedvesség → nyomasztó hangulat</a:t>
            </a:r>
          </a:p>
          <a:p>
            <a:r>
              <a:rPr lang="hu-HU" altLang="hu-HU" sz="2400"/>
              <a:t>vonatfütty: emberek megjelenése (rendőr, munkás, elvtárs, kocsma)</a:t>
            </a:r>
          </a:p>
          <a:p>
            <a:r>
              <a:rPr lang="hu-HU" altLang="hu-HU" sz="2400"/>
              <a:t>metaforikus táj ~ az élet reménytelensége, sivársága</a:t>
            </a:r>
          </a:p>
          <a:p>
            <a:r>
              <a:rPr lang="hu-HU" altLang="hu-HU" sz="2400"/>
              <a:t>valóság ↔ álmok</a:t>
            </a:r>
          </a:p>
          <a:p>
            <a:r>
              <a:rPr lang="hu-HU" altLang="hu-HU" sz="2400"/>
              <a:t>ódai hangvételű, patetikus befejezés: egy eljövendő jobb világ reménye</a:t>
            </a:r>
            <a:endParaRPr lang="hu-HU" altLang="hu-HU" sz="2800"/>
          </a:p>
        </p:txBody>
      </p:sp>
    </p:spTree>
  </p:cSld>
  <p:clrMapOvr>
    <a:masterClrMapping/>
  </p:clrMapOvr>
  <p:transition>
    <p:fad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hu-HU" altLang="hu-HU" sz="3200" b="1" i="1">
                <a:latin typeface="Bookman Old Style" panose="02050604050505020204" pitchFamily="18" charset="0"/>
              </a:rPr>
              <a:t>Reménytelenül</a:t>
            </a:r>
            <a:br>
              <a:rPr lang="hu-HU" altLang="hu-HU" sz="3200" b="1" i="1">
                <a:latin typeface="Bookman Old Style" panose="02050604050505020204" pitchFamily="18" charset="0"/>
              </a:rPr>
            </a:br>
            <a:endParaRPr lang="hu-HU" altLang="hu-HU" sz="2800"/>
          </a:p>
        </p:txBody>
      </p:sp>
      <p:sp>
        <p:nvSpPr>
          <p:cNvPr id="14339" name="Content Placeholder 2"/>
          <p:cNvSpPr>
            <a:spLocks noGrp="1"/>
          </p:cNvSpPr>
          <p:nvPr>
            <p:ph idx="1"/>
          </p:nvPr>
        </p:nvSpPr>
        <p:spPr>
          <a:xfrm>
            <a:off x="457200" y="1196975"/>
            <a:ext cx="8435975" cy="4929188"/>
          </a:xfrm>
        </p:spPr>
        <p:txBody>
          <a:bodyPr/>
          <a:lstStyle/>
          <a:p>
            <a:pPr>
              <a:defRPr/>
            </a:pPr>
            <a:r>
              <a:rPr lang="hu-HU" altLang="hu-HU" sz="2400" i="1" dirty="0"/>
              <a:t>Lassan, </a:t>
            </a:r>
            <a:r>
              <a:rPr lang="hu-HU" altLang="hu-HU" sz="2400" i="1" dirty="0" err="1"/>
              <a:t>tünődve</a:t>
            </a:r>
            <a:r>
              <a:rPr lang="hu-HU" altLang="hu-HU" sz="2400" dirty="0"/>
              <a:t> (1933) és </a:t>
            </a:r>
            <a:r>
              <a:rPr lang="hu-HU" altLang="hu-HU" sz="2400" i="1" dirty="0"/>
              <a:t>Vas-színű égboltban</a:t>
            </a:r>
            <a:r>
              <a:rPr lang="hu-HU" altLang="hu-HU" sz="2400" dirty="0"/>
              <a:t> (1927) → a </a:t>
            </a:r>
            <a:r>
              <a:rPr lang="hu-HU" altLang="hu-HU" sz="2400" i="1" dirty="0"/>
              <a:t>Medvetánc</a:t>
            </a:r>
            <a:r>
              <a:rPr lang="hu-HU" altLang="hu-HU" sz="2400" dirty="0"/>
              <a:t> c. kötetben egybeszerkesztve jelenik meg</a:t>
            </a:r>
          </a:p>
          <a:p>
            <a:pPr marL="0" indent="0">
              <a:buFontTx/>
              <a:buNone/>
              <a:defRPr/>
            </a:pPr>
            <a:r>
              <a:rPr lang="hu-HU" altLang="hu-HU" sz="2800" b="1" i="1" dirty="0">
                <a:latin typeface="Bookman Old Style" panose="02050604050505020204" pitchFamily="18" charset="0"/>
              </a:rPr>
              <a:t>Lassan, </a:t>
            </a:r>
            <a:r>
              <a:rPr lang="hu-HU" altLang="hu-HU" sz="2800" b="1" i="1" dirty="0" err="1">
                <a:latin typeface="Bookman Old Style" panose="02050604050505020204" pitchFamily="18" charset="0"/>
              </a:rPr>
              <a:t>tünődve</a:t>
            </a:r>
            <a:endParaRPr lang="hu-HU" sz="2800" b="1" dirty="0"/>
          </a:p>
          <a:p>
            <a:pPr>
              <a:defRPr/>
            </a:pPr>
            <a:r>
              <a:rPr lang="hu-HU" sz="2400" dirty="0"/>
              <a:t>cím ~ zenei tempójelzés</a:t>
            </a:r>
          </a:p>
          <a:p>
            <a:pPr>
              <a:defRPr/>
            </a:pPr>
            <a:r>
              <a:rPr lang="hu-HU" sz="2400" dirty="0"/>
              <a:t>általános alany </a:t>
            </a:r>
            <a:r>
              <a:rPr lang="hu-H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→</a:t>
            </a:r>
            <a:r>
              <a:rPr lang="hu-HU" sz="2400" dirty="0"/>
              <a:t> meditáció az általános emberi sorsról</a:t>
            </a:r>
          </a:p>
          <a:p>
            <a:pPr>
              <a:defRPr/>
            </a:pPr>
            <a:r>
              <a:rPr lang="hu-HU" sz="2400" dirty="0"/>
              <a:t>(1. vsz.) „homokos, vizes, szomorú sík” ~ az élet és a lélek tája, metaforikus tér</a:t>
            </a:r>
          </a:p>
          <a:p>
            <a:pPr>
              <a:defRPr/>
            </a:pPr>
            <a:r>
              <a:rPr lang="hu-HU" sz="2400" dirty="0"/>
              <a:t>a „meglett ember” magatartása: töprengő („merengve”), belátó („biccent”), illúzióktól mentes („nem remél”)</a:t>
            </a:r>
          </a:p>
          <a:p>
            <a:pPr>
              <a:defRPr/>
            </a:pPr>
            <a:r>
              <a:rPr lang="hu-HU" sz="2400" dirty="0"/>
              <a:t>(2. vsz.) általános tapasztalat </a:t>
            </a:r>
            <a:r>
              <a:rPr lang="hu-H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→</a:t>
            </a:r>
            <a:r>
              <a:rPr lang="hu-HU" sz="2400" dirty="0"/>
              <a:t> személyes belátás önámítás nélkül szembenézni a halálos fenyegetettséggel</a:t>
            </a:r>
          </a:p>
          <a:p>
            <a:pPr lvl="1">
              <a:defRPr/>
            </a:pPr>
            <a:r>
              <a:rPr lang="hu-HU" sz="2000" dirty="0"/>
              <a:t>fa (~ életfa) ~ sorsszimbólum</a:t>
            </a:r>
          </a:p>
          <a:p>
            <a:pPr lvl="1">
              <a:defRPr/>
            </a:pPr>
            <a:r>
              <a:rPr lang="hu-HU" sz="2000" dirty="0"/>
              <a:t>ezüstszínű levél ~ fejszesuhanás ~ halálraítéltség, lét végessége</a:t>
            </a:r>
          </a:p>
        </p:txBody>
      </p:sp>
    </p:spTree>
  </p:cSld>
  <p:clrMapOvr>
    <a:masterClrMapping/>
  </p:clrMapOvr>
  <p:transition>
    <p:fad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Content Placeholder 2"/>
          <p:cNvSpPr>
            <a:spLocks noGrp="1"/>
          </p:cNvSpPr>
          <p:nvPr>
            <p:ph idx="1"/>
          </p:nvPr>
        </p:nvSpPr>
        <p:spPr>
          <a:xfrm>
            <a:off x="457200" y="549275"/>
            <a:ext cx="8435975" cy="5576888"/>
          </a:xfrm>
        </p:spPr>
        <p:txBody>
          <a:bodyPr/>
          <a:lstStyle/>
          <a:p>
            <a:r>
              <a:rPr lang="hu-HU" altLang="hu-HU" sz="2400"/>
              <a:t>(3. vsz.) kozmikus tér:</a:t>
            </a:r>
          </a:p>
          <a:p>
            <a:pPr lvl="1"/>
            <a:r>
              <a:rPr lang="hu-HU" altLang="hu-HU" sz="2000"/>
              <a:t>szorongó szív ~ riadt madár a „semmi ágán”</a:t>
            </a:r>
          </a:p>
          <a:p>
            <a:pPr lvl="1"/>
            <a:r>
              <a:rPr lang="hu-HU" altLang="hu-HU" sz="2000"/>
              <a:t>csillagok ~ világmindenség passzív szemlélődése, együttérzése</a:t>
            </a:r>
          </a:p>
          <a:p>
            <a:pPr lvl="1"/>
            <a:r>
              <a:rPr lang="hu-HU" altLang="hu-HU" sz="2000"/>
              <a:t>lírai én → szív; fa → ág (szinekdoché)</a:t>
            </a:r>
          </a:p>
          <a:p>
            <a:r>
              <a:rPr lang="hu-HU" altLang="hu-HU" sz="2400"/>
              <a:t>ember végessége ↔ világegyetem végtelensége</a:t>
            </a:r>
          </a:p>
          <a:p>
            <a:r>
              <a:rPr lang="hu-HU" altLang="hu-HU" sz="2400"/>
              <a:t>természet személyessége (szomorú sík, szelíd csillagok)</a:t>
            </a:r>
          </a:p>
          <a:p>
            <a:r>
              <a:rPr lang="hu-HU" altLang="hu-HU" sz="2400"/>
              <a:t>elidegenedés, magány, félelem motívuma mint az ember alapvető léthelyzete ~ Paradicsomból való kiűzetés</a:t>
            </a:r>
          </a:p>
          <a:p>
            <a:r>
              <a:rPr lang="hu-HU" altLang="hu-HU" sz="2400"/>
              <a:t>az ember, aki meg meri látni az élet végességét, és a reménytelenségben is meg tudja őrizni értelmét</a:t>
            </a:r>
          </a:p>
          <a:p>
            <a:r>
              <a:rPr lang="hu-HU" altLang="hu-HU" sz="2400"/>
              <a:t>hármasság</a:t>
            </a:r>
          </a:p>
          <a:p>
            <a:pPr lvl="1"/>
            <a:r>
              <a:rPr lang="hu-HU" altLang="hu-HU" sz="2000"/>
              <a:t>térbeli emelkedés: sík → nyárfa → csillagok</a:t>
            </a:r>
          </a:p>
          <a:p>
            <a:pPr lvl="1"/>
            <a:r>
              <a:rPr lang="hu-HU" altLang="hu-HU" sz="2000"/>
              <a:t>nézőpont szűkülése: a) ember → én → szív; b) sík → nyárfa → ág</a:t>
            </a:r>
          </a:p>
          <a:p>
            <a:r>
              <a:rPr lang="hu-HU" altLang="hu-HU" sz="2400"/>
              <a:t>harmonikus forma, zeneiség</a:t>
            </a:r>
          </a:p>
          <a:p>
            <a:endParaRPr lang="hu-HU" altLang="hu-HU" sz="2800"/>
          </a:p>
        </p:txBody>
      </p:sp>
    </p:spTree>
  </p:cSld>
  <p:clrMapOvr>
    <a:masterClrMapping/>
  </p:clrMapOvr>
  <p:transition>
    <p:fade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hu-HU" altLang="hu-HU" sz="3200" b="1" i="1">
                <a:latin typeface="Bookman Old Style" panose="02050604050505020204" pitchFamily="18" charset="0"/>
              </a:rPr>
              <a:t>Óda</a:t>
            </a:r>
          </a:p>
        </p:txBody>
      </p:sp>
      <p:sp>
        <p:nvSpPr>
          <p:cNvPr id="16387" name="Content Placeholder 2"/>
          <p:cNvSpPr>
            <a:spLocks noGrp="1"/>
          </p:cNvSpPr>
          <p:nvPr>
            <p:ph idx="1"/>
          </p:nvPr>
        </p:nvSpPr>
        <p:spPr>
          <a:xfrm>
            <a:off x="250825" y="1557338"/>
            <a:ext cx="8713788" cy="4568825"/>
          </a:xfrm>
        </p:spPr>
        <p:txBody>
          <a:bodyPr/>
          <a:lstStyle/>
          <a:p>
            <a:r>
              <a:rPr lang="hu-HU" altLang="hu-HU" sz="2400" i="1"/>
              <a:t>Idézzük fel az óda műfaji jellemzőit! Mennyiben érvényesek erre a műre?</a:t>
            </a:r>
            <a:endParaRPr lang="hu-HU" altLang="hu-HU" sz="2400"/>
          </a:p>
          <a:p>
            <a:r>
              <a:rPr lang="hu-HU" altLang="hu-HU" sz="2400" i="1"/>
              <a:t>Keressük meg a hasonlatokat és ellentéteket!</a:t>
            </a:r>
            <a:endParaRPr lang="hu-HU" altLang="hu-HU" sz="2400"/>
          </a:p>
          <a:p>
            <a:r>
              <a:rPr lang="hu-HU" altLang="hu-HU" sz="2400" i="1"/>
              <a:t>Milyen összefüggés van a számokkal elkülönített részek között? (átkötések, tk/140)</a:t>
            </a:r>
            <a:endParaRPr lang="hu-HU" altLang="hu-HU" sz="2400"/>
          </a:p>
          <a:p>
            <a:r>
              <a:rPr lang="hu-HU" altLang="hu-HU" sz="2400" i="1"/>
              <a:t>Emeljük ki a versből az idill elemeit! Mi a szerepük?</a:t>
            </a:r>
            <a:endParaRPr lang="hu-HU" altLang="hu-HU" sz="2400"/>
          </a:p>
          <a:p>
            <a:r>
              <a:rPr lang="hu-HU" altLang="hu-HU" sz="2400" i="1"/>
              <a:t>A szerelem milyen biológiai, pszichológiai és társadalmi törvényeit fogalmazza meg a költemény?</a:t>
            </a:r>
            <a:endParaRPr lang="hu-HU" altLang="hu-HU" sz="2400"/>
          </a:p>
          <a:p>
            <a:r>
              <a:rPr lang="hu-HU" altLang="hu-HU" sz="2400" i="1"/>
              <a:t>Hogyan fonódik össze az 5. részben a szerelem- és a halálmotívum?</a:t>
            </a:r>
            <a:endParaRPr lang="hu-HU" altLang="hu-HU" sz="2400"/>
          </a:p>
          <a:p>
            <a:endParaRPr lang="hu-HU" altLang="hu-HU" sz="2800"/>
          </a:p>
        </p:txBody>
      </p:sp>
    </p:spTree>
  </p:cSld>
  <p:clrMapOvr>
    <a:masterClrMapping/>
  </p:clrMapOvr>
  <p:transition>
    <p:fade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Cím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3412"/>
          </a:xfrm>
        </p:spPr>
        <p:txBody>
          <a:bodyPr/>
          <a:lstStyle/>
          <a:p>
            <a:pPr algn="l"/>
            <a:r>
              <a:rPr lang="hu-HU" altLang="hu-HU" sz="3200" b="1" i="1">
                <a:latin typeface="Bookman Old Style" panose="02050604050505020204" pitchFamily="18" charset="0"/>
              </a:rPr>
              <a:t>Óda </a:t>
            </a:r>
            <a:r>
              <a:rPr lang="hu-HU" altLang="hu-HU" sz="3200">
                <a:latin typeface="Bookman Old Style" panose="02050604050505020204" pitchFamily="18" charset="0"/>
              </a:rPr>
              <a:t>(1933)</a:t>
            </a:r>
            <a:endParaRPr lang="hu-HU" altLang="hu-HU" sz="3200"/>
          </a:p>
        </p:txBody>
      </p:sp>
      <p:sp>
        <p:nvSpPr>
          <p:cNvPr id="17411" name="Tartalom helye 2"/>
          <p:cNvSpPr>
            <a:spLocks noGrp="1"/>
          </p:cNvSpPr>
          <p:nvPr>
            <p:ph idx="1"/>
          </p:nvPr>
        </p:nvSpPr>
        <p:spPr>
          <a:xfrm>
            <a:off x="457200" y="1125538"/>
            <a:ext cx="8229600" cy="5000625"/>
          </a:xfrm>
        </p:spPr>
        <p:txBody>
          <a:bodyPr/>
          <a:lstStyle/>
          <a:p>
            <a:r>
              <a:rPr lang="hu-HU" altLang="hu-HU" sz="2400"/>
              <a:t>keletkezési körülmények: Marton Márta újságíróval való futó ismeretség a lillafüredi írókongresszuson</a:t>
            </a:r>
          </a:p>
          <a:p>
            <a:r>
              <a:rPr lang="hu-HU" altLang="hu-HU" sz="2400"/>
              <a:t>cím ~ ódai hangvételű vallomás a szerelemről</a:t>
            </a:r>
          </a:p>
          <a:p>
            <a:r>
              <a:rPr lang="hu-HU" altLang="hu-HU" sz="2400"/>
              <a:t>szerelmi líra + gondolati költészet + tájlíra szintézise</a:t>
            </a:r>
          </a:p>
          <a:p>
            <a:r>
              <a:rPr lang="hu-HU" altLang="hu-HU" sz="2400"/>
              <a:t>szerkezet: öt számozott egység + „Mellékdal”</a:t>
            </a:r>
          </a:p>
          <a:p>
            <a:r>
              <a:rPr lang="hu-HU" altLang="hu-HU" sz="2400"/>
              <a:t>(1) versindító helyzetkép</a:t>
            </a:r>
          </a:p>
          <a:p>
            <a:pPr lvl="1"/>
            <a:r>
              <a:rPr lang="hu-HU" altLang="hu-HU" sz="2000"/>
              <a:t>sziklatetőn magányosan szemlélődő költő, harmonikus táj (nyári délután, külső-belső csend) → emlékezés → látomás: a táj minden eleme a szeretett lényt idézi</a:t>
            </a:r>
          </a:p>
          <a:p>
            <a:r>
              <a:rPr lang="hu-HU" altLang="hu-HU" sz="2400"/>
              <a:t>(2-3) szenvedélyes, himnikus szerelmi vallomás</a:t>
            </a:r>
          </a:p>
          <a:p>
            <a:pPr lvl="1"/>
            <a:r>
              <a:rPr lang="hu-HU" altLang="hu-HU" sz="2000"/>
              <a:t>mindenség, távolság, hiány, elszakadás félelme, tudat és ösztönök összeolvadása</a:t>
            </a:r>
          </a:p>
          <a:p>
            <a:pPr lvl="1"/>
            <a:r>
              <a:rPr lang="hu-HU" altLang="hu-HU" sz="2000"/>
              <a:t>örök és egyetemes, a teljes személyiséget betöltő, a létnek értelmet adó érzés, mágikus erő, misztérium (hasonlatok, oximoronok, szinesztézia)</a:t>
            </a:r>
          </a:p>
          <a:p>
            <a:endParaRPr lang="hu-HU" altLang="hu-HU" sz="2400"/>
          </a:p>
        </p:txBody>
      </p:sp>
    </p:spTree>
  </p:cSld>
  <p:clrMapOvr>
    <a:masterClrMapping/>
  </p:clrMapOvr>
  <p:transition>
    <p:fade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artalom helye 2"/>
          <p:cNvSpPr>
            <a:spLocks noGrp="1"/>
          </p:cNvSpPr>
          <p:nvPr>
            <p:ph idx="1"/>
          </p:nvPr>
        </p:nvSpPr>
        <p:spPr>
          <a:xfrm>
            <a:off x="457200" y="476250"/>
            <a:ext cx="8578850" cy="5649913"/>
          </a:xfrm>
        </p:spPr>
        <p:txBody>
          <a:bodyPr/>
          <a:lstStyle/>
          <a:p>
            <a:r>
              <a:rPr lang="hu-HU" altLang="hu-HU" sz="2400"/>
              <a:t>(4) biológiai látomás</a:t>
            </a:r>
          </a:p>
          <a:p>
            <a:pPr lvl="1"/>
            <a:r>
              <a:rPr lang="hu-HU" altLang="hu-HU" sz="2000"/>
              <a:t>az emberi test működésének legszebb költői leírása, az univerzum harmóniája a női testben („öntudatlan örökkévalóság”)</a:t>
            </a:r>
          </a:p>
          <a:p>
            <a:pPr lvl="1"/>
            <a:r>
              <a:rPr lang="hu-HU" altLang="hu-HU" sz="2000"/>
              <a:t>a mikrokozmoszban felismeri a makrokozmosz teljességét, a természeti és társadalmi valóságot; a fiziológiai létezést a szakralitás szférájába emeli („méhednek áldott gyümölcse legyen”)</a:t>
            </a:r>
          </a:p>
          <a:p>
            <a:r>
              <a:rPr lang="hu-HU" altLang="hu-HU" sz="2400"/>
              <a:t>(5) tetőpont:</a:t>
            </a:r>
          </a:p>
          <a:p>
            <a:pPr lvl="1"/>
            <a:r>
              <a:rPr lang="hu-HU" altLang="hu-HU" sz="2000"/>
              <a:t>a szerelem lényegének nyelvi megformálhatósága</a:t>
            </a:r>
          </a:p>
          <a:p>
            <a:pPr lvl="1"/>
            <a:r>
              <a:rPr lang="hu-HU" altLang="hu-HU" sz="2000"/>
              <a:t>egyesülés, beteljesülés vágya, szerelemben való megsemmisülés és újjászületés</a:t>
            </a:r>
          </a:p>
          <a:p>
            <a:pPr lvl="1"/>
            <a:r>
              <a:rPr lang="hu-HU" altLang="hu-HU" sz="2000"/>
              <a:t>eksztázis, majd elveszettség érzése</a:t>
            </a:r>
          </a:p>
          <a:p>
            <a:pPr lvl="1"/>
            <a:r>
              <a:rPr lang="hu-HU" altLang="hu-HU" sz="2000"/>
              <a:t>záró hajnalkép (szív-metonímia visszatérése)</a:t>
            </a:r>
          </a:p>
          <a:p>
            <a:r>
              <a:rPr lang="hu-HU" altLang="hu-HU" sz="2400"/>
              <a:t>(Mellékdal)</a:t>
            </a:r>
          </a:p>
          <a:p>
            <a:pPr lvl="1"/>
            <a:r>
              <a:rPr lang="hu-HU" altLang="hu-HU" sz="2000"/>
              <a:t>feszültségek feloldása, a látomások után visszaránt a hétköznapi valóságba, de bizonytalan remény („talán”)</a:t>
            </a:r>
          </a:p>
          <a:p>
            <a:pPr lvl="1"/>
            <a:r>
              <a:rPr lang="hu-HU" altLang="hu-HU" sz="2000"/>
              <a:t>a mindennapi élet meghitt képei: víz ~ megtisztulás, étel ~ létbiztonság, ágy ~ megnyugvás, beteljesülés</a:t>
            </a:r>
          </a:p>
          <a:p>
            <a:endParaRPr lang="hu-HU" altLang="hu-HU" sz="2400"/>
          </a:p>
        </p:txBody>
      </p:sp>
    </p:spTree>
  </p:cSld>
  <p:clrMapOvr>
    <a:masterClrMapping/>
  </p:clrMapOvr>
  <p:transition>
    <p:fade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90537"/>
          </a:xfrm>
        </p:spPr>
        <p:txBody>
          <a:bodyPr/>
          <a:lstStyle/>
          <a:p>
            <a:pPr algn="l"/>
            <a:r>
              <a:rPr lang="hu-HU" altLang="hu-HU" sz="3200" b="1">
                <a:latin typeface="Bookman Old Style" panose="02050604050505020204" pitchFamily="18" charset="0"/>
              </a:rPr>
              <a:t>Kései költészete</a:t>
            </a:r>
          </a:p>
        </p:txBody>
      </p:sp>
      <p:sp>
        <p:nvSpPr>
          <p:cNvPr id="19459" name="Content Placeholder 2"/>
          <p:cNvSpPr>
            <a:spLocks noGrp="1"/>
          </p:cNvSpPr>
          <p:nvPr>
            <p:ph idx="1"/>
          </p:nvPr>
        </p:nvSpPr>
        <p:spPr>
          <a:xfrm>
            <a:off x="457200" y="908050"/>
            <a:ext cx="8229600" cy="5218113"/>
          </a:xfrm>
        </p:spPr>
        <p:txBody>
          <a:bodyPr/>
          <a:lstStyle/>
          <a:p>
            <a:r>
              <a:rPr lang="hu-HU" altLang="hu-HU" sz="2400"/>
              <a:t>élete egyre kilátástalanabb, betegsége súlyosbodik ↔ költészete egyre mélyebb (alig ír rossz verset)</a:t>
            </a:r>
          </a:p>
          <a:p>
            <a:r>
              <a:rPr lang="hu-HU" altLang="hu-HU" sz="2400"/>
              <a:t>szublimációesztétika (a tudat mélyéről felszínre hozott tartalmak műalkotássá formálása, lásd: pszichoanalízis)</a:t>
            </a:r>
          </a:p>
          <a:p>
            <a:r>
              <a:rPr lang="hu-HU" altLang="hu-HU" sz="2400"/>
              <a:t>hatások: Freud, egzisztencializmus</a:t>
            </a:r>
          </a:p>
          <a:p>
            <a:r>
              <a:rPr lang="hu-HU" altLang="hu-HU" sz="2400"/>
              <a:t>motívumok: anya-nő-gyermek, Isten-apa, férfi-gyermek, bűn-büntetés</a:t>
            </a:r>
          </a:p>
          <a:p>
            <a:r>
              <a:rPr lang="hu-HU" altLang="hu-HU" sz="2400"/>
              <a:t>témakörök: gyermekkori emlékek, közélet, szerelem, istenes versek, tragikus önsors</a:t>
            </a:r>
          </a:p>
          <a:p>
            <a:r>
              <a:rPr lang="hu-HU" altLang="hu-HU" sz="2400"/>
              <a:t>számvetés, létösszegzés: egyéni és társadalmi válság, elidegenedés</a:t>
            </a:r>
          </a:p>
          <a:p>
            <a:r>
              <a:rPr lang="hu-HU" altLang="hu-HU" sz="2400"/>
              <a:t>szentenciaszerű, végérvényes kijelentések</a:t>
            </a:r>
          </a:p>
          <a:p>
            <a:r>
              <a:rPr lang="hu-HU" altLang="hu-HU" sz="2400"/>
              <a:t>önmegszólító versek, kétszólamúság</a:t>
            </a:r>
          </a:p>
          <a:p>
            <a:r>
              <a:rPr lang="hu-HU" altLang="hu-HU" sz="2400"/>
              <a:t>klasszicizálódás: arányos, klasszikus formák</a:t>
            </a:r>
          </a:p>
        </p:txBody>
      </p:sp>
    </p:spTree>
  </p:cSld>
  <p:clrMapOvr>
    <a:masterClrMapping/>
  </p:clrMapOvr>
  <p:transition>
    <p:fade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hu-HU" altLang="hu-HU" sz="3200" b="1" i="1">
                <a:latin typeface="Bookman Old Style" panose="02050604050505020204" pitchFamily="18" charset="0"/>
              </a:rPr>
              <a:t>A Dunánál</a:t>
            </a:r>
            <a:r>
              <a:rPr lang="hu-HU" altLang="hu-HU" sz="3200">
                <a:latin typeface="Bookman Old Style" panose="02050604050505020204" pitchFamily="18" charset="0"/>
              </a:rPr>
              <a:t> (1936)</a:t>
            </a:r>
            <a:endParaRPr lang="hu-HU" altLang="hu-HU" sz="3200" b="1" i="1">
              <a:latin typeface="Bookman Old Style" panose="02050604050505020204" pitchFamily="18" charset="0"/>
            </a:endParaRPr>
          </a:p>
        </p:txBody>
      </p:sp>
      <p:sp>
        <p:nvSpPr>
          <p:cNvPr id="2048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altLang="hu-HU" sz="2400"/>
              <a:t>a </a:t>
            </a:r>
            <a:r>
              <a:rPr lang="hu-HU" altLang="hu-HU" sz="2400" i="1"/>
              <a:t>Szép Szó</a:t>
            </a:r>
            <a:r>
              <a:rPr lang="hu-HU" altLang="hu-HU" sz="2400"/>
              <a:t> könyvheti különszámában (</a:t>
            </a:r>
            <a:r>
              <a:rPr lang="hu-HU" altLang="hu-HU" sz="2400" i="1"/>
              <a:t>Mai magyarok régi magyarokról</a:t>
            </a:r>
            <a:r>
              <a:rPr lang="hu-HU" altLang="hu-HU" sz="2400"/>
              <a:t>) a tanulmányokat bevezető vers</a:t>
            </a:r>
          </a:p>
          <a:p>
            <a:r>
              <a:rPr lang="hu-HU" altLang="hu-HU" sz="2400" b="1"/>
              <a:t>gondolati költemény</a:t>
            </a:r>
            <a:r>
              <a:rPr lang="hu-HU" altLang="hu-HU" sz="2400"/>
              <a:t>, az </a:t>
            </a:r>
            <a:r>
              <a:rPr lang="hu-HU" altLang="hu-HU" sz="2400" b="1"/>
              <a:t>óda</a:t>
            </a:r>
            <a:r>
              <a:rPr lang="hu-HU" altLang="hu-HU" sz="2400"/>
              <a:t> modern változata</a:t>
            </a:r>
          </a:p>
          <a:p>
            <a:r>
              <a:rPr lang="hu-HU" altLang="hu-HU" sz="2400"/>
              <a:t>megrendelésre írt </a:t>
            </a:r>
            <a:r>
              <a:rPr lang="hu-HU" altLang="hu-HU" sz="2400" b="1"/>
              <a:t>alkalmi programvers</a:t>
            </a:r>
          </a:p>
          <a:p>
            <a:r>
              <a:rPr lang="hu-HU" altLang="hu-HU" sz="2400"/>
              <a:t>hármas tagolás: a Duna mint összekötő elem, vezérmotívum (keretbe foglalja a verset)</a:t>
            </a:r>
          </a:p>
          <a:p>
            <a:r>
              <a:rPr lang="hu-HU" altLang="hu-HU" sz="2400" b="1"/>
              <a:t>(1)</a:t>
            </a:r>
            <a:r>
              <a:rPr lang="hu-HU" altLang="hu-HU" sz="2400"/>
              <a:t> alaphelyzet: </a:t>
            </a:r>
            <a:r>
              <a:rPr lang="hu-HU" altLang="hu-HU" sz="2400" b="1"/>
              <a:t>szemlélődő</a:t>
            </a:r>
            <a:r>
              <a:rPr lang="hu-HU" altLang="hu-HU" sz="2400"/>
              <a:t> </a:t>
            </a:r>
            <a:r>
              <a:rPr lang="hu-HU" altLang="hu-HU" sz="2400" b="1"/>
              <a:t>én</a:t>
            </a:r>
            <a:r>
              <a:rPr lang="hu-HU" altLang="hu-HU" sz="2400"/>
              <a:t> → környezet aprólékos leírása, a természet és a beszélő viszonya (távolság → összeolvadás vágya)</a:t>
            </a:r>
          </a:p>
          <a:p>
            <a:pPr lvl="1"/>
            <a:r>
              <a:rPr lang="hu-HU" altLang="hu-HU" sz="2000"/>
              <a:t>külső (dinnyehéj) és belső (sors) szemlélődés</a:t>
            </a:r>
          </a:p>
          <a:p>
            <a:pPr lvl="1"/>
            <a:r>
              <a:rPr lang="hu-HU" altLang="hu-HU" sz="2000"/>
              <a:t>egymásba mosódó hasonlatok: Duna ~ „idő árja” / változás / történelem tanúja / élet / munka / bölcső (~ anya) / temető → az idő, az emlékezet allegóriája</a:t>
            </a:r>
          </a:p>
          <a:p>
            <a:endParaRPr lang="hu-HU" altLang="hu-HU" sz="2400"/>
          </a:p>
        </p:txBody>
      </p:sp>
    </p:spTree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hu-HU" altLang="hu-HU" sz="3200" b="1">
                <a:latin typeface="Bookman Old Style" panose="02050604050505020204" pitchFamily="18" charset="0"/>
              </a:rPr>
              <a:t>Élete</a:t>
            </a:r>
          </a:p>
        </p:txBody>
      </p:sp>
      <p:sp>
        <p:nvSpPr>
          <p:cNvPr id="3075" name="Content Placeholder 5"/>
          <p:cNvSpPr>
            <a:spLocks noGrp="1"/>
          </p:cNvSpPr>
          <p:nvPr>
            <p:ph idx="1"/>
          </p:nvPr>
        </p:nvSpPr>
        <p:spPr>
          <a:xfrm>
            <a:off x="457200" y="1484313"/>
            <a:ext cx="8229600" cy="4641850"/>
          </a:xfrm>
        </p:spPr>
        <p:txBody>
          <a:bodyPr/>
          <a:lstStyle/>
          <a:p>
            <a:r>
              <a:rPr lang="hu-HU" altLang="hu-HU" sz="2400"/>
              <a:t>szülei: </a:t>
            </a:r>
            <a:r>
              <a:rPr lang="hu-HU" altLang="hu-HU" sz="2400" b="1"/>
              <a:t>József Áron</a:t>
            </a:r>
            <a:r>
              <a:rPr lang="hu-HU" altLang="hu-HU" sz="2400"/>
              <a:t> (bánsági szappanfőző munkás), </a:t>
            </a:r>
            <a:r>
              <a:rPr lang="hu-HU" altLang="hu-HU" sz="2400" b="1"/>
              <a:t>Pőcze Borbála</a:t>
            </a:r>
            <a:r>
              <a:rPr lang="hu-HU" altLang="hu-HU" sz="2400"/>
              <a:t> (szabadszállási cselédlány, mosónő)</a:t>
            </a:r>
          </a:p>
          <a:p>
            <a:r>
              <a:rPr lang="hu-HU" altLang="hu-HU" sz="2400"/>
              <a:t>testvérek: </a:t>
            </a:r>
            <a:r>
              <a:rPr lang="hu-HU" altLang="hu-HU" sz="2400" b="1"/>
              <a:t>Jolán</a:t>
            </a:r>
            <a:r>
              <a:rPr lang="hu-HU" altLang="hu-HU" sz="2400"/>
              <a:t>, </a:t>
            </a:r>
            <a:r>
              <a:rPr lang="hu-HU" altLang="hu-HU" sz="2400" b="1"/>
              <a:t>Etel</a:t>
            </a:r>
            <a:endParaRPr lang="hu-HU" altLang="hu-HU" sz="2400"/>
          </a:p>
          <a:p>
            <a:r>
              <a:rPr lang="hu-HU" altLang="hu-HU" sz="2400"/>
              <a:t>(1908) apja elhagyja a családot, kivándorol Romániába</a:t>
            </a:r>
          </a:p>
          <a:p>
            <a:r>
              <a:rPr lang="hu-HU" altLang="hu-HU" sz="2400"/>
              <a:t>nagy nyomorban élnek, két kisebb gyermekét lelencként az Országos Gyermekvédő Liga útján Öcsödre adja nevelőszülőkhöz (1910)</a:t>
            </a:r>
          </a:p>
          <a:p>
            <a:r>
              <a:rPr lang="hu-HU" altLang="hu-HU" sz="2400"/>
              <a:t>visszakerül Pestre (1912), elvégzi az elemit és a polgári három osztályát, alkalmi munkákat vállal</a:t>
            </a:r>
          </a:p>
          <a:p>
            <a:r>
              <a:rPr lang="hu-HU" altLang="hu-HU" sz="2400"/>
              <a:t>főleg Ady hatására kezd verset írni</a:t>
            </a:r>
          </a:p>
          <a:p>
            <a:r>
              <a:rPr lang="hu-HU" altLang="hu-HU" sz="2400"/>
              <a:t>(1919) édesanyja meghal; Jolán férje, </a:t>
            </a:r>
            <a:r>
              <a:rPr lang="hu-HU" altLang="hu-HU" sz="2400" b="1"/>
              <a:t>Makai Ödön</a:t>
            </a:r>
            <a:r>
              <a:rPr lang="hu-HU" altLang="hu-HU" sz="2400"/>
              <a:t> ügyvéd lesz a gyámja</a:t>
            </a:r>
          </a:p>
          <a:p>
            <a:endParaRPr lang="hu-HU" altLang="hu-HU" sz="2400"/>
          </a:p>
          <a:p>
            <a:endParaRPr lang="hu-HU" altLang="hu-HU" sz="2800"/>
          </a:p>
        </p:txBody>
      </p:sp>
    </p:spTree>
  </p:cSld>
  <p:clrMapOvr>
    <a:masterClrMapping/>
  </p:clrMapOvr>
  <p:transition>
    <p:fade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Content Placeholder 2"/>
          <p:cNvSpPr>
            <a:spLocks noGrp="1"/>
          </p:cNvSpPr>
          <p:nvPr>
            <p:ph idx="1"/>
          </p:nvPr>
        </p:nvSpPr>
        <p:spPr>
          <a:xfrm>
            <a:off x="250825" y="476250"/>
            <a:ext cx="8785225" cy="5649913"/>
          </a:xfrm>
        </p:spPr>
        <p:txBody>
          <a:bodyPr/>
          <a:lstStyle/>
          <a:p>
            <a:r>
              <a:rPr lang="hu-HU" altLang="hu-HU" sz="2400" b="1"/>
              <a:t>(2-3) </a:t>
            </a:r>
            <a:r>
              <a:rPr lang="hu-HU" altLang="hu-HU" sz="2400"/>
              <a:t>a múlttal és az ősökkel való </a:t>
            </a:r>
            <a:r>
              <a:rPr lang="hu-HU" altLang="hu-HU" sz="2400" b="1"/>
              <a:t>egyesülés</a:t>
            </a:r>
          </a:p>
          <a:p>
            <a:pPr lvl="1"/>
            <a:r>
              <a:rPr lang="hu-HU" altLang="hu-HU" sz="2000"/>
              <a:t>táguló horizont: szülők </a:t>
            </a:r>
            <a:r>
              <a:rPr lang="hu-HU" altLang="hu-HU" sz="2000">
                <a:latin typeface="Times New Roman" panose="02020603050405020304" pitchFamily="18" charset="0"/>
                <a:cs typeface="Times New Roman" panose="02020603050405020304" pitchFamily="18" charset="0"/>
              </a:rPr>
              <a:t>→</a:t>
            </a:r>
            <a:r>
              <a:rPr lang="hu-HU" altLang="hu-HU" sz="2000"/>
              <a:t> nemzetségek </a:t>
            </a:r>
            <a:r>
              <a:rPr lang="hu-HU" altLang="hu-HU" sz="2000">
                <a:latin typeface="Times New Roman" panose="02020603050405020304" pitchFamily="18" charset="0"/>
                <a:cs typeface="Times New Roman" panose="02020603050405020304" pitchFamily="18" charset="0"/>
              </a:rPr>
              <a:t>→</a:t>
            </a:r>
            <a:r>
              <a:rPr lang="hu-HU" altLang="hu-HU" sz="2000"/>
              <a:t> magyarság </a:t>
            </a:r>
            <a:r>
              <a:rPr lang="hu-HU" altLang="hu-HU" sz="2000">
                <a:latin typeface="Times New Roman" panose="02020603050405020304" pitchFamily="18" charset="0"/>
                <a:cs typeface="Times New Roman" panose="02020603050405020304" pitchFamily="18" charset="0"/>
              </a:rPr>
              <a:t>→</a:t>
            </a:r>
            <a:r>
              <a:rPr lang="hu-HU" altLang="hu-HU" sz="2000"/>
              <a:t> világ</a:t>
            </a:r>
          </a:p>
          <a:p>
            <a:pPr lvl="1"/>
            <a:r>
              <a:rPr lang="hu-HU" altLang="hu-HU" sz="2000"/>
              <a:t>lírai én személyiségének kiterjesztése: személyes múlt (szülők eszményítése) → kollektív emlékezet </a:t>
            </a:r>
            <a:r>
              <a:rPr lang="hu-HU" altLang="hu-HU" sz="2000">
                <a:latin typeface="Times New Roman" panose="02020603050405020304" pitchFamily="18" charset="0"/>
                <a:cs typeface="Times New Roman" panose="02020603050405020304" pitchFamily="18" charset="0"/>
              </a:rPr>
              <a:t>→</a:t>
            </a:r>
            <a:r>
              <a:rPr lang="hu-HU" altLang="hu-HU" sz="2000"/>
              <a:t> panteisztikus biológiai vízió, az emberiség történetének abszolút kezdőpontja („őssejt”)</a:t>
            </a:r>
          </a:p>
          <a:p>
            <a:pPr lvl="1"/>
            <a:r>
              <a:rPr lang="hu-HU" altLang="hu-HU" sz="2000"/>
              <a:t>a beszélőben egyesülnek az ellentétek, ő a közvetítő múlt és jelen között, hordozza az ősök tapasztalatait</a:t>
            </a:r>
          </a:p>
          <a:p>
            <a:pPr lvl="1"/>
            <a:r>
              <a:rPr lang="hu-HU" altLang="hu-HU" sz="2000"/>
              <a:t>a jelenben benne foglaltatik a múlt minden tapasztalata (Bergson), a jelen embere csak az ősök tapasztalataira építve munkálkodhat, az ősök küzdelmei pedig a jelen emberének erőfeszítéseiben nyerik el értelmüket → a múlt kiaknázása a jelenben a jövő érdekében</a:t>
            </a:r>
          </a:p>
          <a:p>
            <a:pPr lvl="1"/>
            <a:r>
              <a:rPr lang="hu-HU" altLang="hu-HU" sz="2000"/>
              <a:t>az egyén hasznos része a nagy egésznek (~ a vízcsepp a folyamnak) </a:t>
            </a:r>
            <a:r>
              <a:rPr lang="hu-HU" altLang="hu-HU" sz="2000">
                <a:latin typeface="Times New Roman" panose="02020603050405020304" pitchFamily="18" charset="0"/>
                <a:cs typeface="Times New Roman" panose="02020603050405020304" pitchFamily="18" charset="0"/>
              </a:rPr>
              <a:t>→</a:t>
            </a:r>
            <a:r>
              <a:rPr lang="hu-HU" altLang="hu-HU" sz="2000"/>
              <a:t> osztozik a magyarság, a Duna-völgyi népek és az emberiség sorsában → az emberiség egysége</a:t>
            </a:r>
          </a:p>
          <a:p>
            <a:pPr lvl="1"/>
            <a:r>
              <a:rPr lang="hu-HU" altLang="hu-HU" sz="2000"/>
              <a:t>tanulság: gyűlölködés helyett a közös múlt vállalása, a megbékítő emlékezés nélkül nem létezhet egészséges, „szelíd” jövő</a:t>
            </a:r>
          </a:p>
          <a:p>
            <a:pPr lvl="1"/>
            <a:r>
              <a:rPr lang="hu-HU" altLang="hu-HU" sz="2000"/>
              <a:t>feladat, „politikai program”: </a:t>
            </a:r>
            <a:r>
              <a:rPr lang="hu-HU" altLang="hu-HU" sz="2000" i="1"/>
              <a:t>„rendezni végre közös dolgainkat” </a:t>
            </a:r>
            <a:r>
              <a:rPr lang="hu-HU" altLang="hu-HU" sz="2000"/>
              <a:t>→ a Duna-medence népeinek kibékülése, összefogása („ölés”</a:t>
            </a:r>
            <a:r>
              <a:rPr lang="hu-HU" altLang="hu-HU" sz="2000">
                <a:latin typeface="Times New Roman" panose="02020603050405020304" pitchFamily="18" charset="0"/>
                <a:cs typeface="Times New Roman" panose="02020603050405020304" pitchFamily="18" charset="0"/>
              </a:rPr>
              <a:t> ↔ </a:t>
            </a:r>
            <a:r>
              <a:rPr lang="hu-HU" altLang="hu-HU" sz="2000"/>
              <a:t>„ölelés”)</a:t>
            </a:r>
          </a:p>
        </p:txBody>
      </p:sp>
    </p:spTree>
  </p:cSld>
  <p:clrMapOvr>
    <a:masterClrMapping/>
  </p:clrMapOvr>
  <p:transition>
    <p:fade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66800"/>
          </a:xfrm>
        </p:spPr>
        <p:txBody>
          <a:bodyPr/>
          <a:lstStyle/>
          <a:p>
            <a:pPr algn="l"/>
            <a:r>
              <a:rPr lang="hu-HU" altLang="hu-HU" sz="3200" b="1" i="1">
                <a:latin typeface="Bookman Old Style" panose="02050604050505020204" pitchFamily="18" charset="0"/>
              </a:rPr>
              <a:t>Hazám</a:t>
            </a:r>
            <a:r>
              <a:rPr lang="hu-HU" altLang="hu-HU" sz="3200">
                <a:latin typeface="Bookman Old Style" panose="02050604050505020204" pitchFamily="18" charset="0"/>
              </a:rPr>
              <a:t> (1937)</a:t>
            </a:r>
          </a:p>
        </p:txBody>
      </p:sp>
      <p:sp>
        <p:nvSpPr>
          <p:cNvPr id="22531" name="Content Placeholder 2"/>
          <p:cNvSpPr>
            <a:spLocks noGrp="1"/>
          </p:cNvSpPr>
          <p:nvPr>
            <p:ph idx="1"/>
          </p:nvPr>
        </p:nvSpPr>
        <p:spPr>
          <a:xfrm>
            <a:off x="457200" y="1484313"/>
            <a:ext cx="8291513" cy="4641850"/>
          </a:xfrm>
        </p:spPr>
        <p:txBody>
          <a:bodyPr/>
          <a:lstStyle/>
          <a:p>
            <a:r>
              <a:rPr lang="hu-HU" altLang="hu-HU" sz="2400"/>
              <a:t>keletkezési körülmények: a </a:t>
            </a:r>
            <a:r>
              <a:rPr lang="hu-HU" altLang="hu-HU" sz="2400" i="1"/>
              <a:t>Szép Szó</a:t>
            </a:r>
            <a:r>
              <a:rPr lang="hu-HU" altLang="hu-HU" sz="2400"/>
              <a:t> újabb könyvheti különszámának (</a:t>
            </a:r>
            <a:r>
              <a:rPr lang="hu-HU" altLang="hu-HU" sz="2400" i="1"/>
              <a:t>Mi a magyar most</a:t>
            </a:r>
            <a:r>
              <a:rPr lang="hu-HU" altLang="hu-HU" sz="2400"/>
              <a:t>) bevezető verse</a:t>
            </a:r>
          </a:p>
          <a:p>
            <a:r>
              <a:rPr lang="hu-HU" altLang="hu-HU" sz="2400"/>
              <a:t>7 szonett: társadalomképének szintézise, nemzeti tabló, szociológiai körkép a 30-as évek Magyarországáról</a:t>
            </a:r>
          </a:p>
          <a:p>
            <a:r>
              <a:rPr lang="hu-HU" altLang="hu-HU" sz="2400"/>
              <a:t>(1) a hazafelé tartó lírai én felismerése: „nemzeti nyomor” </a:t>
            </a:r>
            <a:r>
              <a:rPr lang="hu-HU" altLang="hu-HU" sz="2000"/>
              <a:t>(társadalmi bajok leltárszerű felsorolása: betegség, bűn, agrárkérdés, falu elmaradottsága, hatalmaskodás, erőszakon alapuló államberendezkedés (csendőrök), nyílt szavazás, kivándorlás, munkássors, alacsony bérek, kölcsönös félelem, csodavárás, lelki restség → a nép testi-szellemi pusztulása)</a:t>
            </a:r>
          </a:p>
          <a:p>
            <a:r>
              <a:rPr lang="hu-HU" altLang="hu-HU" sz="2400"/>
              <a:t>(6) a népi hős mítoszát lerombolja → alkalmazkodás</a:t>
            </a:r>
          </a:p>
          <a:p>
            <a:r>
              <a:rPr lang="hu-HU" altLang="hu-HU" sz="2400"/>
              <a:t>(7) könyörgés: hazájához való hűség, általános és személyes vágyak összekapcsolása: kollektív (nemzeti) és egyéni (művészi) felszabadulás</a:t>
            </a:r>
          </a:p>
          <a:p>
            <a:endParaRPr lang="hu-HU" altLang="hu-HU" sz="2400"/>
          </a:p>
          <a:p>
            <a:endParaRPr lang="hu-HU" altLang="hu-HU" sz="2400"/>
          </a:p>
        </p:txBody>
      </p:sp>
    </p:spTree>
  </p:cSld>
  <p:clrMapOvr>
    <a:masterClrMapping/>
  </p:clrMapOvr>
  <p:transition>
    <p:fade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hu-HU" altLang="hu-HU" sz="3200" b="1" i="1">
                <a:latin typeface="Bookman Old Style" panose="02050604050505020204" pitchFamily="18" charset="0"/>
              </a:rPr>
              <a:t>Ars poetica</a:t>
            </a:r>
            <a:r>
              <a:rPr lang="hu-HU" altLang="hu-HU" sz="3200" i="1">
                <a:latin typeface="Bookman Old Style" panose="02050604050505020204" pitchFamily="18" charset="0"/>
              </a:rPr>
              <a:t> </a:t>
            </a:r>
            <a:r>
              <a:rPr lang="hu-HU" altLang="hu-HU" sz="3200">
                <a:latin typeface="Bookman Old Style" panose="02050604050505020204" pitchFamily="18" charset="0"/>
              </a:rPr>
              <a:t>(1937)</a:t>
            </a:r>
            <a:endParaRPr lang="hu-HU" altLang="hu-HU" sz="3200" b="1">
              <a:latin typeface="Bookman Old Style" panose="02050604050505020204" pitchFamily="18" charset="0"/>
            </a:endParaRPr>
          </a:p>
        </p:txBody>
      </p:sp>
      <p:sp>
        <p:nvSpPr>
          <p:cNvPr id="2355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altLang="hu-HU" sz="2400"/>
              <a:t>paradox állítás → a valóság tükörképe nem azonos a valósággal → a költőt nem a költészet érdekli, hanem a valóság (a költészet nem cél, hanem eszköz)</a:t>
            </a:r>
          </a:p>
          <a:p>
            <a:r>
              <a:rPr lang="hu-HU" altLang="hu-HU" sz="2400"/>
              <a:t>ellentétek: tisztaság ↔ mocsok, természet ↔ kocsma</a:t>
            </a:r>
          </a:p>
          <a:p>
            <a:r>
              <a:rPr lang="hu-HU" altLang="hu-HU" sz="2400"/>
              <a:t>elutasított költői magatartás: menekülés valóság elől, képmutatás, megalkuvás ↔ költészet-eszmény: </a:t>
            </a:r>
            <a:r>
              <a:rPr lang="hu-HU" altLang="hu-HU" sz="2400" i="1"/>
              <a:t>„A mindenséggel mérd magad!”</a:t>
            </a:r>
            <a:r>
              <a:rPr lang="hu-HU" altLang="hu-HU" sz="2400"/>
              <a:t>, </a:t>
            </a:r>
            <a:r>
              <a:rPr lang="hu-HU" altLang="hu-HU" sz="2400" i="1"/>
              <a:t>„az értelemig és tovább”</a:t>
            </a:r>
          </a:p>
          <a:p>
            <a:r>
              <a:rPr lang="hu-HU" altLang="hu-HU" sz="2400"/>
              <a:t>a művészet társadalmi szerepe, utópia</a:t>
            </a:r>
          </a:p>
          <a:p>
            <a:endParaRPr lang="hu-HU" altLang="hu-HU"/>
          </a:p>
        </p:txBody>
      </p:sp>
    </p:spTree>
  </p:cSld>
  <p:clrMapOvr>
    <a:masterClrMapping/>
  </p:clrMapOvr>
  <p:transition>
    <p:fade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Cím 1"/>
          <p:cNvSpPr>
            <a:spLocks noGrp="1"/>
          </p:cNvSpPr>
          <p:nvPr>
            <p:ph type="title"/>
          </p:nvPr>
        </p:nvSpPr>
        <p:spPr>
          <a:xfrm>
            <a:off x="457200" y="233363"/>
            <a:ext cx="8229600" cy="1143000"/>
          </a:xfrm>
        </p:spPr>
        <p:txBody>
          <a:bodyPr/>
          <a:lstStyle/>
          <a:p>
            <a:pPr algn="l"/>
            <a:r>
              <a:rPr lang="hu-HU" altLang="hu-HU" sz="3200" b="1">
                <a:latin typeface="Bookman Old Style" panose="02050604050505020204" pitchFamily="18" charset="0"/>
              </a:rPr>
              <a:t>Istenes versek – </a:t>
            </a:r>
            <a:r>
              <a:rPr lang="hu-HU" altLang="hu-HU" sz="3200" b="1" i="1">
                <a:latin typeface="Bookman Old Style" panose="02050604050505020204" pitchFamily="18" charset="0"/>
              </a:rPr>
              <a:t>Nem emel föl</a:t>
            </a:r>
            <a:r>
              <a:rPr lang="hu-HU" altLang="hu-HU" sz="3200">
                <a:latin typeface="Bookman Old Style" panose="02050604050505020204" pitchFamily="18" charset="0"/>
              </a:rPr>
              <a:t> (1937)</a:t>
            </a:r>
          </a:p>
        </p:txBody>
      </p:sp>
      <p:sp>
        <p:nvSpPr>
          <p:cNvPr id="24579" name="Tartalom helye 2"/>
          <p:cNvSpPr>
            <a:spLocks noGrp="1"/>
          </p:cNvSpPr>
          <p:nvPr>
            <p:ph idx="1"/>
          </p:nvPr>
        </p:nvSpPr>
        <p:spPr>
          <a:xfrm>
            <a:off x="457200" y="1600200"/>
            <a:ext cx="8578850" cy="4525963"/>
          </a:xfrm>
        </p:spPr>
        <p:txBody>
          <a:bodyPr/>
          <a:lstStyle/>
          <a:p>
            <a:r>
              <a:rPr lang="hu-HU" altLang="hu-HU" sz="2400" dirty="0"/>
              <a:t>előzmények: bibliai panaszzsoltárok; Balassi és Ady istenes versei </a:t>
            </a:r>
            <a:r>
              <a:rPr lang="hu-HU" altLang="hu-H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→ </a:t>
            </a:r>
            <a:r>
              <a:rPr lang="hu-HU" altLang="hu-HU" sz="2400" dirty="0">
                <a:cs typeface="Times New Roman" panose="02020603050405020304" pitchFamily="18" charset="0"/>
              </a:rPr>
              <a:t>ambivalens istenkapcsolat</a:t>
            </a:r>
            <a:endParaRPr lang="hu-HU" altLang="hu-HU" sz="2400" dirty="0"/>
          </a:p>
          <a:p>
            <a:r>
              <a:rPr lang="hu-HU" altLang="hu-HU" sz="2400" dirty="0"/>
              <a:t>felütés: kilátástalan léthelyzet, megoldhatatlan válság → Isten megszólítása</a:t>
            </a:r>
          </a:p>
          <a:p>
            <a:r>
              <a:rPr lang="hu-HU" altLang="hu-HU" sz="2400" dirty="0"/>
              <a:t>„fogadj fiadnak” ~ apa-gyermek kapcsolat (</a:t>
            </a:r>
            <a:r>
              <a:rPr lang="hu-HU" altLang="hu-HU" sz="2400" dirty="0" err="1"/>
              <a:t>apahiány</a:t>
            </a:r>
            <a:r>
              <a:rPr lang="hu-HU" altLang="hu-HU" sz="2400" dirty="0"/>
              <a:t>)</a:t>
            </a:r>
          </a:p>
          <a:p>
            <a:r>
              <a:rPr lang="hu-HU" altLang="hu-HU" sz="2400" dirty="0"/>
              <a:t>„formáló alak” ~ teremtés, normaképzés</a:t>
            </a:r>
          </a:p>
          <a:p>
            <a:r>
              <a:rPr lang="hu-HU" altLang="hu-HU" sz="2400" dirty="0"/>
              <a:t>kínok átvállalása ~ krisztusi megváltás</a:t>
            </a:r>
          </a:p>
          <a:p>
            <a:r>
              <a:rPr lang="hu-HU" altLang="hu-HU" sz="2400" dirty="0"/>
              <a:t>„vizsgáld meg az én ügyemet” (törvényszéki metafora)       ~ perben áll a léttel, de bizonytalan bűne tartalmában         ~ utolsó ítélet</a:t>
            </a:r>
          </a:p>
          <a:p>
            <a:r>
              <a:rPr lang="hu-HU" altLang="hu-HU" sz="2400" dirty="0"/>
              <a:t>zárlat: (ön)feláldozás ~</a:t>
            </a:r>
            <a:r>
              <a:rPr lang="hu-HU" altLang="hu-HU" sz="2400" dirty="0">
                <a:cs typeface="Times New Roman" panose="02020603050405020304" pitchFamily="18" charset="0"/>
              </a:rPr>
              <a:t> önként, tudatosan választott halál?</a:t>
            </a:r>
            <a:endParaRPr lang="hu-HU" altLang="hu-HU" sz="2400" dirty="0"/>
          </a:p>
          <a:p>
            <a:endParaRPr lang="hu-HU" altLang="hu-HU" sz="2400" dirty="0"/>
          </a:p>
        </p:txBody>
      </p:sp>
    </p:spTree>
  </p:cSld>
  <p:clrMapOvr>
    <a:masterClrMapping/>
  </p:clrMapOvr>
  <p:transition>
    <p:fade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F3FD02B-B9F3-351C-9FB5-1B3EFC5A270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1">
            <a:extLst>
              <a:ext uri="{FF2B5EF4-FFF2-40B4-BE49-F238E27FC236}">
                <a16:creationId xmlns:a16="http://schemas.microsoft.com/office/drawing/2014/main" id="{C0A02D98-B56F-2B6C-BFA0-1BCC913395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15888"/>
            <a:ext cx="8229600" cy="1009650"/>
          </a:xfrm>
        </p:spPr>
        <p:txBody>
          <a:bodyPr/>
          <a:lstStyle/>
          <a:p>
            <a:pPr algn="l"/>
            <a:r>
              <a:rPr lang="hu-HU" altLang="hu-HU" sz="3200" b="1" i="1" dirty="0">
                <a:latin typeface="Bookman Old Style" panose="02050604050505020204" pitchFamily="18" charset="0"/>
              </a:rPr>
              <a:t>Tudod, hogy nincs bocsánat...</a:t>
            </a:r>
          </a:p>
        </p:txBody>
      </p:sp>
      <p:sp>
        <p:nvSpPr>
          <p:cNvPr id="25603" name="Content Placeholder 2">
            <a:extLst>
              <a:ext uri="{FF2B5EF4-FFF2-40B4-BE49-F238E27FC236}">
                <a16:creationId xmlns:a16="http://schemas.microsoft.com/office/drawing/2014/main" id="{7018531E-012C-9E23-A1FF-E10037518F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196975"/>
            <a:ext cx="8362950" cy="4929188"/>
          </a:xfrm>
        </p:spPr>
        <p:txBody>
          <a:bodyPr/>
          <a:lstStyle/>
          <a:p>
            <a:r>
              <a:rPr lang="hu-HU" sz="2400" i="1" dirty="0">
                <a:effectLst/>
                <a:ea typeface="Times New Roman" panose="02020603050405020304" pitchFamily="18" charset="0"/>
              </a:rPr>
              <a:t>Ki a vers beszélője és megszólítottja?</a:t>
            </a:r>
          </a:p>
          <a:p>
            <a:r>
              <a:rPr lang="hu-HU" sz="2400" i="1" dirty="0">
                <a:effectLst/>
                <a:ea typeface="Times New Roman" panose="02020603050405020304" pitchFamily="18" charset="0"/>
              </a:rPr>
              <a:t>Mi a vers kulcsmondata?</a:t>
            </a:r>
          </a:p>
          <a:p>
            <a:r>
              <a:rPr lang="hu-HU" sz="2400" i="1" dirty="0">
                <a:effectLst/>
                <a:ea typeface="Times New Roman" panose="02020603050405020304" pitchFamily="18" charset="0"/>
              </a:rPr>
              <a:t>Melyek a vers ténymegállapításai és előírásai?</a:t>
            </a:r>
          </a:p>
          <a:p>
            <a:r>
              <a:rPr lang="hu-HU" sz="2400" i="1" dirty="0">
                <a:effectLst/>
                <a:ea typeface="Times New Roman" panose="02020603050405020304" pitchFamily="18" charset="0"/>
              </a:rPr>
              <a:t>Milyen (addig rá jellemző?) viselkedésmóddal kell szakítania és milyen magatartás-követelményeknek kell megfelelnie a versben megnyilatkozó személyiségnek?</a:t>
            </a:r>
          </a:p>
          <a:p>
            <a:r>
              <a:rPr lang="hu-HU" sz="2400" i="1" dirty="0">
                <a:effectLst/>
                <a:ea typeface="Times New Roman" panose="02020603050405020304" pitchFamily="18" charset="0"/>
              </a:rPr>
              <a:t>Mi a beszélő bűne? Már elkövetett vagy még végrehajtás előtt álló tett(</a:t>
            </a:r>
            <a:r>
              <a:rPr lang="hu-HU" sz="2400" i="1" dirty="0" err="1">
                <a:effectLst/>
                <a:ea typeface="Times New Roman" panose="02020603050405020304" pitchFamily="18" charset="0"/>
              </a:rPr>
              <a:t>ek</a:t>
            </a:r>
            <a:r>
              <a:rPr lang="hu-HU" sz="2400" i="1" dirty="0">
                <a:effectLst/>
                <a:ea typeface="Times New Roman" panose="02020603050405020304" pitchFamily="18" charset="0"/>
              </a:rPr>
              <a:t>)</a:t>
            </a:r>
            <a:r>
              <a:rPr lang="hu-HU" sz="2400" i="1" dirty="0" err="1">
                <a:effectLst/>
                <a:ea typeface="Times New Roman" panose="02020603050405020304" pitchFamily="18" charset="0"/>
              </a:rPr>
              <a:t>ről</a:t>
            </a:r>
            <a:r>
              <a:rPr lang="hu-HU" sz="2400" i="1" dirty="0">
                <a:effectLst/>
                <a:ea typeface="Times New Roman" panose="02020603050405020304" pitchFamily="18" charset="0"/>
              </a:rPr>
              <a:t> van szó? Miért nem nyerhet rá bocsánatot?</a:t>
            </a:r>
          </a:p>
          <a:p>
            <a:r>
              <a:rPr lang="hu-HU" sz="2400" i="1" dirty="0">
                <a:effectLst/>
                <a:ea typeface="Times New Roman" panose="02020603050405020304" pitchFamily="18" charset="0"/>
              </a:rPr>
              <a:t>Milyen perről van szó? Kik csalták meg őt?</a:t>
            </a:r>
          </a:p>
          <a:p>
            <a:r>
              <a:rPr lang="hu-HU" sz="2400" i="1" dirty="0">
                <a:effectLst/>
                <a:ea typeface="Times New Roman" panose="02020603050405020304" pitchFamily="18" charset="0"/>
              </a:rPr>
              <a:t>Mi a gondolatmenet végkövetkeztetése?</a:t>
            </a:r>
          </a:p>
          <a:p>
            <a:r>
              <a:rPr lang="hu-HU" sz="2400" i="1" dirty="0">
                <a:effectLst/>
                <a:ea typeface="Times New Roman" panose="02020603050405020304" pitchFamily="18" charset="0"/>
              </a:rPr>
              <a:t>Milyen remény maradt még számára? Elfogadható vagy elutasítandó alternatívát jelent az utolsó szakasz?</a:t>
            </a:r>
            <a:endParaRPr lang="hu-HU" sz="2400" dirty="0">
              <a:effectLst/>
              <a:ea typeface="Times New Roman" panose="02020603050405020304" pitchFamily="18" charset="0"/>
            </a:endParaRPr>
          </a:p>
          <a:p>
            <a:endParaRPr lang="hu-HU" altLang="hu-HU" sz="2400" dirty="0"/>
          </a:p>
          <a:p>
            <a:endParaRPr lang="hu-HU" altLang="hu-HU" sz="2600" dirty="0"/>
          </a:p>
        </p:txBody>
      </p:sp>
    </p:spTree>
    <p:extLst>
      <p:ext uri="{BB962C8B-B14F-4D97-AF65-F5344CB8AC3E}">
        <p14:creationId xmlns:p14="http://schemas.microsoft.com/office/powerpoint/2010/main" val="3929159716"/>
      </p:ext>
    </p:extLst>
  </p:cSld>
  <p:clrMapOvr>
    <a:masterClrMapping/>
  </p:clrMapOvr>
  <p:transition>
    <p:fade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1"/>
          <p:cNvSpPr>
            <a:spLocks noGrp="1"/>
          </p:cNvSpPr>
          <p:nvPr>
            <p:ph type="title"/>
          </p:nvPr>
        </p:nvSpPr>
        <p:spPr>
          <a:xfrm>
            <a:off x="457200" y="115888"/>
            <a:ext cx="8229600" cy="1009650"/>
          </a:xfrm>
        </p:spPr>
        <p:txBody>
          <a:bodyPr/>
          <a:lstStyle/>
          <a:p>
            <a:pPr algn="l"/>
            <a:r>
              <a:rPr lang="hu-HU" altLang="hu-HU" sz="3200" b="1" i="1">
                <a:latin typeface="Bookman Old Style" panose="02050604050505020204" pitchFamily="18" charset="0"/>
              </a:rPr>
              <a:t>Tudod, hogy nincs bocsánat...</a:t>
            </a:r>
            <a:r>
              <a:rPr lang="hu-HU" altLang="hu-HU" sz="3200">
                <a:latin typeface="Bookman Old Style" panose="02050604050505020204" pitchFamily="18" charset="0"/>
              </a:rPr>
              <a:t> (1937)</a:t>
            </a:r>
            <a:endParaRPr lang="hu-HU" altLang="hu-HU" sz="3200" b="1" i="1">
              <a:latin typeface="Bookman Old Style" panose="02050604050505020204" pitchFamily="18" charset="0"/>
            </a:endParaRPr>
          </a:p>
        </p:txBody>
      </p:sp>
      <p:sp>
        <p:nvSpPr>
          <p:cNvPr id="25603" name="Content Placeholder 2"/>
          <p:cNvSpPr>
            <a:spLocks noGrp="1"/>
          </p:cNvSpPr>
          <p:nvPr>
            <p:ph idx="1"/>
          </p:nvPr>
        </p:nvSpPr>
        <p:spPr>
          <a:xfrm>
            <a:off x="457200" y="1196975"/>
            <a:ext cx="8362950" cy="4929188"/>
          </a:xfrm>
        </p:spPr>
        <p:txBody>
          <a:bodyPr/>
          <a:lstStyle/>
          <a:p>
            <a:r>
              <a:rPr lang="hu-HU" altLang="hu-HU" sz="2400"/>
              <a:t>létösszegző, önmegszólító vers (belső drámai vita, dialógus, töprengés kifejeződése)</a:t>
            </a:r>
          </a:p>
          <a:p>
            <a:r>
              <a:rPr lang="hu-HU" altLang="hu-HU" sz="2400"/>
              <a:t>szentenciaszerű mondatok (~ bírósági tárgyalás), ténymegállapítások (kij. mód) és előírások (felsz. mód)</a:t>
            </a:r>
          </a:p>
          <a:p>
            <a:r>
              <a:rPr lang="hu-HU" altLang="hu-HU" sz="2400"/>
              <a:t>kulcsmondat: </a:t>
            </a:r>
            <a:r>
              <a:rPr lang="hu-HU" altLang="hu-HU" sz="2400" i="1"/>
              <a:t>„Légy, ami lennél: férfi”</a:t>
            </a:r>
            <a:endParaRPr lang="hu-HU" altLang="hu-HU" sz="2400"/>
          </a:p>
          <a:p>
            <a:r>
              <a:rPr lang="hu-HU" altLang="hu-HU" sz="2400"/>
              <a:t>hiábavalóság motívuma („hiába” 3x) → eddigi életvitel eredménytelensége </a:t>
            </a:r>
            <a:r>
              <a:rPr lang="hu-HU" altLang="hu-HU" sz="2400">
                <a:latin typeface="Times New Roman" panose="02020603050405020304" pitchFamily="18" charset="0"/>
                <a:cs typeface="Times New Roman" panose="02020603050405020304" pitchFamily="18" charset="0"/>
              </a:rPr>
              <a:t>→</a:t>
            </a:r>
            <a:r>
              <a:rPr lang="hu-HU" altLang="hu-HU" sz="2400"/>
              <a:t> társadalmi „szerepek” elutasítása</a:t>
            </a:r>
          </a:p>
          <a:p>
            <a:r>
              <a:rPr lang="hu-HU" altLang="hu-HU" sz="2400"/>
              <a:t>bűn motívuma → bűne, hogy képtelen volt személyiségét megvalósítani, megőrizni, az életben szükséges szerepeket betölteni (+ a társadalom bűne, hogy hamis szerepekre kényszerítette) ↔ az emberiség megértése → a halál vállalása</a:t>
            </a:r>
          </a:p>
          <a:p>
            <a:r>
              <a:rPr lang="hu-HU" altLang="hu-HU" sz="2400"/>
              <a:t>egyetlen remény: feltétlen és észszerűtlen hit és bizalom (feltételes módban!), Flóra-szerelem</a:t>
            </a:r>
          </a:p>
          <a:p>
            <a:endParaRPr lang="hu-HU" altLang="hu-HU" sz="2600"/>
          </a:p>
          <a:p>
            <a:endParaRPr lang="hu-HU" altLang="hu-HU" sz="2600"/>
          </a:p>
        </p:txBody>
      </p:sp>
    </p:spTree>
  </p:cSld>
  <p:clrMapOvr>
    <a:masterClrMapping/>
  </p:clrMapOvr>
  <p:transition>
    <p:fade/>
  </p:transition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hu-HU" altLang="hu-HU" sz="3200" b="1" i="1">
                <a:latin typeface="Bookman Old Style" panose="02050604050505020204" pitchFamily="18" charset="0"/>
              </a:rPr>
              <a:t>Karóval jöttél</a:t>
            </a:r>
            <a:r>
              <a:rPr lang="hu-HU" altLang="hu-HU" sz="3200" i="1">
                <a:latin typeface="Bookman Old Style" panose="02050604050505020204" pitchFamily="18" charset="0"/>
              </a:rPr>
              <a:t> </a:t>
            </a:r>
            <a:r>
              <a:rPr lang="hu-HU" altLang="hu-HU" sz="3200">
                <a:latin typeface="Bookman Old Style" panose="02050604050505020204" pitchFamily="18" charset="0"/>
              </a:rPr>
              <a:t>(1937)</a:t>
            </a:r>
            <a:endParaRPr lang="hu-HU" altLang="hu-HU" sz="3200" b="1">
              <a:latin typeface="Bookman Old Style" panose="02050604050505020204" pitchFamily="18" charset="0"/>
            </a:endParaRPr>
          </a:p>
        </p:txBody>
      </p:sp>
      <p:sp>
        <p:nvSpPr>
          <p:cNvPr id="26627" name="Content Placeholder 2"/>
          <p:cNvSpPr>
            <a:spLocks noGrp="1"/>
          </p:cNvSpPr>
          <p:nvPr>
            <p:ph idx="1"/>
          </p:nvPr>
        </p:nvSpPr>
        <p:spPr>
          <a:xfrm>
            <a:off x="395288" y="1484313"/>
            <a:ext cx="8424862" cy="4641850"/>
          </a:xfrm>
        </p:spPr>
        <p:txBody>
          <a:bodyPr/>
          <a:lstStyle/>
          <a:p>
            <a:r>
              <a:rPr lang="hu-HU" altLang="hu-HU" sz="2400"/>
              <a:t>létösszegző, önmegszólító vers</a:t>
            </a:r>
          </a:p>
          <a:p>
            <a:r>
              <a:rPr lang="hu-HU" altLang="hu-HU" sz="2400"/>
              <a:t>megszólító: felnőtt én → megszólított: gyermeki én</a:t>
            </a:r>
          </a:p>
          <a:p>
            <a:r>
              <a:rPr lang="hu-HU" altLang="hu-HU" sz="2400"/>
              <a:t>kioktatás, számonkérés</a:t>
            </a:r>
          </a:p>
          <a:p>
            <a:r>
              <a:rPr lang="hu-HU" altLang="hu-HU" sz="2400"/>
              <a:t>gyerekkor felidézése: ábrándok, ígéretek, szeretetvágy ↔ felnőttkori kiábrándulás: elemi létfeltételek hiánya (kés, kenyér, tüzelőfa), szeretethiány</a:t>
            </a:r>
          </a:p>
          <a:p>
            <a:r>
              <a:rPr lang="hu-HU" altLang="hu-HU" sz="2400"/>
              <a:t>az ember és a világ viszonya, két alapmagatartás: karó (kóró?) / virág ~ ellenállás / elfogadás</a:t>
            </a:r>
          </a:p>
          <a:p>
            <a:r>
              <a:rPr lang="hu-HU" altLang="hu-HU" sz="2400"/>
              <a:t>elidegenedés, társadalomból való kitaszítottság, bezártság (bolondgomba, Hét torony)</a:t>
            </a:r>
          </a:p>
          <a:p>
            <a:r>
              <a:rPr lang="hu-HU" altLang="hu-HU" sz="2400"/>
              <a:t>önsorsrontás (</a:t>
            </a:r>
            <a:r>
              <a:rPr lang="hu-HU" altLang="hu-HU" sz="2400" i="1"/>
              <a:t>„Magadat mindig kitakartad, / sebedet mindig elvakartad”</a:t>
            </a:r>
            <a:r>
              <a:rPr lang="hu-HU" altLang="hu-HU" sz="2400"/>
              <a:t>) → önvád + világgal szembeni vád → a kitörés lehetetlen, az egyetlen megoldás a halál</a:t>
            </a:r>
          </a:p>
        </p:txBody>
      </p:sp>
    </p:spTree>
  </p:cSld>
  <p:clrMapOvr>
    <a:masterClrMapping/>
  </p:clrMapOvr>
  <p:transition>
    <p:fade/>
  </p:transition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437"/>
          </a:xfrm>
        </p:spPr>
        <p:txBody>
          <a:bodyPr/>
          <a:lstStyle/>
          <a:p>
            <a:pPr algn="l"/>
            <a:r>
              <a:rPr lang="hu-HU" altLang="hu-HU" sz="3200" b="1" i="1">
                <a:latin typeface="Bookman Old Style" panose="02050604050505020204" pitchFamily="18" charset="0"/>
              </a:rPr>
              <a:t>Talán eltűnök hirtelen…</a:t>
            </a:r>
            <a:r>
              <a:rPr lang="hu-HU" altLang="hu-HU" sz="3200">
                <a:latin typeface="Bookman Old Style" panose="02050604050505020204" pitchFamily="18" charset="0"/>
              </a:rPr>
              <a:t> (1937)</a:t>
            </a:r>
            <a:endParaRPr lang="hu-HU" altLang="hu-HU" sz="3200" i="1">
              <a:latin typeface="Bookman Old Style" panose="02050604050505020204" pitchFamily="18" charset="0"/>
            </a:endParaRPr>
          </a:p>
        </p:txBody>
      </p:sp>
      <p:sp>
        <p:nvSpPr>
          <p:cNvPr id="27651" name="Content Placeholder 2"/>
          <p:cNvSpPr>
            <a:spLocks noGrp="1"/>
          </p:cNvSpPr>
          <p:nvPr>
            <p:ph idx="1"/>
          </p:nvPr>
        </p:nvSpPr>
        <p:spPr>
          <a:xfrm>
            <a:off x="457200" y="1268413"/>
            <a:ext cx="8362950" cy="4857750"/>
          </a:xfrm>
        </p:spPr>
        <p:txBody>
          <a:bodyPr/>
          <a:lstStyle/>
          <a:p>
            <a:r>
              <a:rPr lang="hu-HU" altLang="hu-HU" sz="2400"/>
              <a:t>létösszegző, időszembesítő vers</a:t>
            </a:r>
          </a:p>
          <a:p>
            <a:r>
              <a:rPr lang="hu-HU" altLang="hu-HU" sz="2400"/>
              <a:t>egyszerű forma: 2 sor = 1 versmondat, keresztrímek, egyszólamúság (E/1.)</a:t>
            </a:r>
          </a:p>
          <a:p>
            <a:r>
              <a:rPr lang="hu-HU" altLang="hu-HU" sz="2400"/>
              <a:t>jövő: nyomtalan eltűnés ~ beolvadás a világmindenségbe</a:t>
            </a:r>
          </a:p>
          <a:p>
            <a:r>
              <a:rPr lang="hu-HU" altLang="hu-HU" sz="2400"/>
              <a:t>múlt és jelen negatív értékelése (→ folytathatatlan jövő)</a:t>
            </a:r>
          </a:p>
          <a:p>
            <a:r>
              <a:rPr lang="hu-HU" altLang="hu-HU" sz="2400"/>
              <a:t>természeti képek és életkorok egymásba játszása  </a:t>
            </a:r>
            <a:r>
              <a:rPr lang="hu-HU" altLang="hu-HU" sz="2000" i="1"/>
              <a:t>(„bimbós gyermek” → „ifjú”, „zöld vadon” → „száraz ágak”)</a:t>
            </a:r>
          </a:p>
          <a:p>
            <a:r>
              <a:rPr lang="hu-HU" altLang="hu-HU" sz="2400"/>
              <a:t>önvád: elhibázta életét, nem tudta kiteljesíteni személyiségét, nem vett tudomást a lét végességéről, korlátairól és törvényeiről ~ tékozló fiú vallomása</a:t>
            </a:r>
          </a:p>
          <a:p>
            <a:r>
              <a:rPr lang="hu-HU" altLang="hu-HU" sz="2400"/>
              <a:t>láncszerű, spirális szerkesztés, tétel – érvelés – következtetés, oksági kapcsolatok, befejezettség</a:t>
            </a:r>
          </a:p>
          <a:p>
            <a:r>
              <a:rPr lang="hu-HU" altLang="hu-HU" sz="2400"/>
              <a:t>melankolikus, elégikus hang</a:t>
            </a:r>
          </a:p>
        </p:txBody>
      </p:sp>
    </p:spTree>
  </p:cSld>
  <p:clrMapOvr>
    <a:masterClrMapping/>
  </p:clrMapOvr>
  <p:transition>
    <p:fade/>
  </p:transition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hu-HU" altLang="hu-HU" sz="3200" b="1" i="1">
                <a:latin typeface="Bookman Old Style" panose="02050604050505020204" pitchFamily="18" charset="0"/>
              </a:rPr>
              <a:t>Íme, hát megleltem hazámat...</a:t>
            </a:r>
            <a:r>
              <a:rPr lang="hu-HU" altLang="hu-HU" sz="3200">
                <a:latin typeface="Bookman Old Style" panose="02050604050505020204" pitchFamily="18" charset="0"/>
              </a:rPr>
              <a:t> (1937)</a:t>
            </a:r>
            <a:endParaRPr lang="hu-HU" altLang="hu-HU" sz="3200" b="1" i="1">
              <a:latin typeface="Bookman Old Style" panose="02050604050505020204" pitchFamily="18" charset="0"/>
            </a:endParaRPr>
          </a:p>
        </p:txBody>
      </p:sp>
      <p:sp>
        <p:nvSpPr>
          <p:cNvPr id="2867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altLang="hu-HU" sz="2400"/>
              <a:t>létösszegző búcsúvers</a:t>
            </a:r>
          </a:p>
          <a:p>
            <a:r>
              <a:rPr lang="hu-HU" altLang="hu-HU" sz="2400"/>
              <a:t>felismerés: „Íme, hát megleltem hazámat” = sírhely</a:t>
            </a:r>
          </a:p>
          <a:p>
            <a:r>
              <a:rPr lang="hu-HU" altLang="hu-HU" sz="2400"/>
              <a:t>önvád helyett a világ rendjét, a társadalmi körülményeket okolja („forgószél”):  haza és család hiánya, feleslegesség</a:t>
            </a:r>
          </a:p>
          <a:p>
            <a:r>
              <a:rPr lang="hu-HU" altLang="hu-HU" sz="2400"/>
              <a:t>zárlat: remény az emberiség számára</a:t>
            </a:r>
          </a:p>
          <a:p>
            <a:endParaRPr lang="hu-HU" altLang="hu-HU"/>
          </a:p>
        </p:txBody>
      </p:sp>
    </p:spTree>
  </p:cSld>
  <p:clrMapOvr>
    <a:masterClrMapping/>
  </p:clrMapOvr>
  <p:transition>
    <p:fade/>
  </p:transition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hu-HU" altLang="hu-HU" sz="3200" b="1">
                <a:latin typeface="Bookman Old Style" panose="02050604050505020204" pitchFamily="18" charset="0"/>
              </a:rPr>
              <a:t>Összegzés</a:t>
            </a:r>
          </a:p>
        </p:txBody>
      </p:sp>
      <p:sp>
        <p:nvSpPr>
          <p:cNvPr id="2969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altLang="hu-HU" sz="2400"/>
              <a:t>teljességvágy, szeretetvágy, árvaság, öntudat, értelem, valósággal való szembenézés</a:t>
            </a:r>
          </a:p>
          <a:p>
            <a:r>
              <a:rPr lang="hu-HU" altLang="hu-HU" sz="2400"/>
              <a:t>gondolati mélység + játékosság</a:t>
            </a:r>
          </a:p>
          <a:p>
            <a:r>
              <a:rPr lang="hu-HU" altLang="hu-HU" sz="2400"/>
              <a:t>motívumok: külvárosi táj, éjszaka, csend, természeti elemek (pl.: víz), bűn, gyermek, anya stb.</a:t>
            </a:r>
          </a:p>
          <a:p>
            <a:r>
              <a:rPr lang="hu-HU" altLang="hu-HU" sz="2400"/>
              <a:t>komplex képek (síkváltások, ellentétek, gazdag asszociációs kör)</a:t>
            </a:r>
          </a:p>
          <a:p>
            <a:endParaRPr lang="hu-HU" altLang="hu-HU"/>
          </a:p>
        </p:txBody>
      </p:sp>
    </p:spTree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Content Placeholder 3"/>
          <p:cNvSpPr>
            <a:spLocks noGrp="1"/>
          </p:cNvSpPr>
          <p:nvPr>
            <p:ph/>
          </p:nvPr>
        </p:nvSpPr>
        <p:spPr>
          <a:xfrm>
            <a:off x="457200" y="549275"/>
            <a:ext cx="8229600" cy="5576888"/>
          </a:xfrm>
        </p:spPr>
        <p:txBody>
          <a:bodyPr/>
          <a:lstStyle/>
          <a:p>
            <a:r>
              <a:rPr lang="hu-HU" altLang="hu-HU" sz="2400"/>
              <a:t>Nyergesújfalura küldik kispapnak, de két hét után távozik (nem katolikus, hanem görögkeleti)</a:t>
            </a:r>
          </a:p>
          <a:p>
            <a:r>
              <a:rPr lang="hu-HU" altLang="hu-HU" sz="2400"/>
              <a:t>hajósinas a Dunán</a:t>
            </a:r>
          </a:p>
          <a:p>
            <a:r>
              <a:rPr lang="hu-HU" altLang="hu-HU" sz="2400"/>
              <a:t>magánvizsgával befejezi a polgárit (1920), és beiratkozik a makói gimnáziumba (1920-23)</a:t>
            </a:r>
          </a:p>
          <a:p>
            <a:r>
              <a:rPr lang="hu-HU" altLang="hu-HU" sz="2400"/>
              <a:t>nyári munkák: házitanító, kukoricacsősz</a:t>
            </a:r>
          </a:p>
          <a:p>
            <a:r>
              <a:rPr lang="hu-HU" altLang="hu-HU" sz="2400"/>
              <a:t>öngyilkossági kísérlete miatt elhagyja a gimnáziumot, az érettségit magántanulóként teszi le Budapesten</a:t>
            </a:r>
          </a:p>
          <a:p>
            <a:r>
              <a:rPr lang="hu-HU" altLang="hu-HU" sz="2400"/>
              <a:t>első verseskötete, </a:t>
            </a:r>
            <a:r>
              <a:rPr lang="hu-HU" altLang="hu-HU" sz="2400" i="1"/>
              <a:t>Szépség koldusa</a:t>
            </a:r>
            <a:r>
              <a:rPr lang="hu-HU" altLang="hu-HU" sz="2400"/>
              <a:t> (1922) </a:t>
            </a:r>
            <a:r>
              <a:rPr lang="hu-HU" altLang="hu-HU" sz="2400" b="1"/>
              <a:t>Juhász Gyula</a:t>
            </a:r>
            <a:r>
              <a:rPr lang="hu-HU" altLang="hu-HU" sz="2400"/>
              <a:t> támogatásával jelenik meg Szegeden</a:t>
            </a:r>
          </a:p>
          <a:p>
            <a:r>
              <a:rPr lang="hu-HU" altLang="hu-HU" sz="2400"/>
              <a:t>(1923) a </a:t>
            </a:r>
            <a:r>
              <a:rPr lang="hu-HU" altLang="hu-HU" sz="2400" i="1"/>
              <a:t>Nyugat</a:t>
            </a:r>
            <a:r>
              <a:rPr lang="hu-HU" altLang="hu-HU" sz="2400"/>
              <a:t> is közli 3 költeményét</a:t>
            </a:r>
          </a:p>
          <a:p>
            <a:r>
              <a:rPr lang="hu-HU" altLang="hu-HU" sz="2400"/>
              <a:t>(1924) beiratkozik a szegedi egyetemre magyar−francia−filozófia szakra</a:t>
            </a:r>
          </a:p>
          <a:p>
            <a:r>
              <a:rPr lang="hu-HU" altLang="hu-HU" sz="2400"/>
              <a:t>(1924) </a:t>
            </a:r>
            <a:r>
              <a:rPr lang="hu-HU" altLang="hu-HU" sz="2400" i="1"/>
              <a:t>A lázadó Krisztus</a:t>
            </a:r>
            <a:r>
              <a:rPr lang="hu-HU" altLang="hu-HU" sz="2400"/>
              <a:t> c. verse miatt perbe fogják</a:t>
            </a:r>
          </a:p>
          <a:p>
            <a:endParaRPr lang="hu-HU" altLang="hu-HU" sz="2400"/>
          </a:p>
        </p:txBody>
      </p:sp>
    </p:spTree>
  </p:cSld>
  <p:clrMapOvr>
    <a:masterClrMapping/>
  </p:clrMapOvr>
  <p:transition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Content Placeholder 1"/>
          <p:cNvSpPr>
            <a:spLocks noGrp="1"/>
          </p:cNvSpPr>
          <p:nvPr>
            <p:ph/>
          </p:nvPr>
        </p:nvSpPr>
        <p:spPr>
          <a:xfrm>
            <a:off x="457200" y="404813"/>
            <a:ext cx="8229600" cy="5721350"/>
          </a:xfrm>
        </p:spPr>
        <p:txBody>
          <a:bodyPr/>
          <a:lstStyle/>
          <a:p>
            <a:r>
              <a:rPr lang="hu-HU" altLang="hu-HU" sz="2400"/>
              <a:t>(1925) </a:t>
            </a:r>
            <a:r>
              <a:rPr lang="hu-HU" altLang="hu-HU" sz="2400" i="1"/>
              <a:t>Tiszta szívvel</a:t>
            </a:r>
            <a:r>
              <a:rPr lang="hu-HU" altLang="hu-HU" sz="2400"/>
              <a:t> c. verse miatt Horger Antal megakadályozza, hogy tanári diplomát kapjon</a:t>
            </a:r>
          </a:p>
          <a:p>
            <a:r>
              <a:rPr lang="hu-HU" altLang="hu-HU" sz="2400"/>
              <a:t>tanulmányok Bécsben és a Sorbonne-on</a:t>
            </a:r>
          </a:p>
          <a:p>
            <a:r>
              <a:rPr lang="hu-HU" altLang="hu-HU" sz="2400"/>
              <a:t>tanul a pesti egyetemen is, de nem fejezi be</a:t>
            </a:r>
          </a:p>
          <a:p>
            <a:r>
              <a:rPr lang="hu-HU" altLang="hu-HU" sz="2400"/>
              <a:t>ismeretség </a:t>
            </a:r>
            <a:r>
              <a:rPr lang="hu-HU" altLang="hu-HU" sz="2400" b="1"/>
              <a:t>Vágó Mártá</a:t>
            </a:r>
            <a:r>
              <a:rPr lang="hu-HU" altLang="hu-HU" sz="2400"/>
              <a:t>val (1928), de miután a lány Londonba megy tanulni, kapcsolatuk megszakad </a:t>
            </a:r>
          </a:p>
          <a:p>
            <a:r>
              <a:rPr lang="hu-HU" altLang="hu-HU" sz="2400"/>
              <a:t>magyar−francia levelező a Külkereskedelmi Intézetnél (Márta apja szerzi neki az állást), de idegösszeomlása miatt távozik</a:t>
            </a:r>
          </a:p>
          <a:p>
            <a:r>
              <a:rPr lang="hu-HU" altLang="hu-HU" sz="2400"/>
              <a:t>tagja lesz a kommunista pártnak, szemináriumokat vezet, előadásokat tart</a:t>
            </a:r>
          </a:p>
          <a:p>
            <a:r>
              <a:rPr lang="hu-HU" altLang="hu-HU" sz="2400" b="1"/>
              <a:t>Szántó Judit</a:t>
            </a:r>
            <a:r>
              <a:rPr lang="hu-HU" altLang="hu-HU" sz="2400"/>
              <a:t> élettársa (1930-36)</a:t>
            </a:r>
          </a:p>
          <a:p>
            <a:r>
              <a:rPr lang="hu-HU" altLang="hu-HU" sz="2400"/>
              <a:t>bíróság elé kerül izgatásért (röpiratot fogalmaz Sallai és Fürst érdekében) és szemérem elleni vétségért</a:t>
            </a:r>
          </a:p>
          <a:p>
            <a:endParaRPr lang="hu-HU" altLang="hu-HU" sz="2400"/>
          </a:p>
        </p:txBody>
      </p:sp>
    </p:spTree>
  </p:cSld>
  <p:clrMapOvr>
    <a:masterClrMapping/>
  </p:clrMapOvr>
  <p:transition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Content Placeholder 1"/>
          <p:cNvSpPr>
            <a:spLocks noGrp="1"/>
          </p:cNvSpPr>
          <p:nvPr>
            <p:ph/>
          </p:nvPr>
        </p:nvSpPr>
        <p:spPr>
          <a:xfrm>
            <a:off x="457200" y="476250"/>
            <a:ext cx="8229600" cy="5649913"/>
          </a:xfrm>
        </p:spPr>
        <p:txBody>
          <a:bodyPr/>
          <a:lstStyle/>
          <a:p>
            <a:r>
              <a:rPr lang="hu-HU" altLang="hu-HU" sz="2400"/>
              <a:t>megromlik viszonya a kommunistákkal, közelebb kerül a szociáldemokráciához és a polgári radikalizmushoz</a:t>
            </a:r>
          </a:p>
          <a:p>
            <a:r>
              <a:rPr lang="hu-HU" altLang="hu-HU" sz="2400"/>
              <a:t>pszichoanalízis → (1935-36) Gyömrői Edit iránti szerelem, de a nő elutasítja</a:t>
            </a:r>
          </a:p>
          <a:p>
            <a:r>
              <a:rPr lang="hu-HU" altLang="hu-HU" sz="2400" b="1"/>
              <a:t>Ignotus Pál</a:t>
            </a:r>
            <a:r>
              <a:rPr lang="hu-HU" altLang="hu-HU" sz="2400"/>
              <a:t>lal együtt szerkeszti a </a:t>
            </a:r>
            <a:r>
              <a:rPr lang="hu-HU" altLang="hu-HU" sz="2400" i="1"/>
              <a:t>Szép Szó</a:t>
            </a:r>
            <a:r>
              <a:rPr lang="hu-HU" altLang="hu-HU" sz="2400"/>
              <a:t> c. folyóiratot (1936)</a:t>
            </a:r>
          </a:p>
          <a:p>
            <a:r>
              <a:rPr lang="hu-HU" altLang="hu-HU" sz="2400" i="1"/>
              <a:t>Nagyon fáj</a:t>
            </a:r>
            <a:r>
              <a:rPr lang="hu-HU" altLang="hu-HU" sz="2400"/>
              <a:t> (1936) c. utolsó kötete</a:t>
            </a:r>
          </a:p>
          <a:p>
            <a:r>
              <a:rPr lang="hu-HU" altLang="hu-HU" sz="2400" b="1"/>
              <a:t>Kozmutza Flóra</a:t>
            </a:r>
            <a:r>
              <a:rPr lang="hu-HU" altLang="hu-HU" sz="2400"/>
              <a:t> (1937), szintén pszichológusnő</a:t>
            </a:r>
          </a:p>
          <a:p>
            <a:r>
              <a:rPr lang="hu-HU" altLang="hu-HU" sz="2400"/>
              <a:t>betegsége egyre jobban elhatalmasodik</a:t>
            </a:r>
          </a:p>
          <a:p>
            <a:r>
              <a:rPr lang="hu-HU" altLang="hu-HU" sz="2400"/>
              <a:t>öngyilkosság Balatonszárszón</a:t>
            </a:r>
          </a:p>
          <a:p>
            <a:endParaRPr lang="hu-HU" altLang="hu-HU" sz="2800"/>
          </a:p>
          <a:p>
            <a:endParaRPr lang="hu-HU" altLang="hu-HU"/>
          </a:p>
        </p:txBody>
      </p:sp>
    </p:spTree>
  </p:cSld>
  <p:clrMapOvr>
    <a:masterClrMapping/>
  </p:clrMapOvr>
  <p:transition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hu-HU" altLang="hu-HU" sz="3200" b="1">
                <a:latin typeface="Bookman Old Style" panose="02050604050505020204" pitchFamily="18" charset="0"/>
              </a:rPr>
              <a:t>Munkássága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hu-HU" altLang="hu-HU" sz="2800" b="1"/>
              <a:t>kötetei:</a:t>
            </a:r>
          </a:p>
          <a:p>
            <a:pPr lvl="1"/>
            <a:r>
              <a:rPr lang="hu-HU" altLang="hu-HU" sz="2400" i="1"/>
              <a:t>Szépség koldusa</a:t>
            </a:r>
            <a:r>
              <a:rPr lang="hu-HU" altLang="hu-HU" sz="2400"/>
              <a:t> (1922)</a:t>
            </a:r>
          </a:p>
          <a:p>
            <a:pPr lvl="1"/>
            <a:r>
              <a:rPr lang="hu-HU" altLang="hu-HU" sz="2400" i="1"/>
              <a:t>Nem én kiáltok </a:t>
            </a:r>
            <a:r>
              <a:rPr lang="hu-HU" altLang="hu-HU" sz="2400"/>
              <a:t>(1925)</a:t>
            </a:r>
          </a:p>
          <a:p>
            <a:pPr lvl="1"/>
            <a:r>
              <a:rPr lang="hu-HU" altLang="hu-HU" sz="2400" i="1"/>
              <a:t>Nincsen apám, se anyám</a:t>
            </a:r>
            <a:r>
              <a:rPr lang="hu-HU" altLang="hu-HU" sz="2400"/>
              <a:t> c. kötet (1929)</a:t>
            </a:r>
          </a:p>
          <a:p>
            <a:pPr lvl="1"/>
            <a:r>
              <a:rPr lang="hu-HU" altLang="hu-HU" sz="2400" i="1"/>
              <a:t>Döntsd a tőkét, ne siránkozz</a:t>
            </a:r>
            <a:r>
              <a:rPr lang="hu-HU" altLang="hu-HU" sz="2400"/>
              <a:t> (1931)</a:t>
            </a:r>
          </a:p>
          <a:p>
            <a:pPr lvl="1"/>
            <a:r>
              <a:rPr lang="hu-HU" altLang="hu-HU" sz="2400" i="1"/>
              <a:t>Külvárosi éj</a:t>
            </a:r>
            <a:r>
              <a:rPr lang="hu-HU" altLang="hu-HU" sz="2400"/>
              <a:t> (1932)</a:t>
            </a:r>
          </a:p>
          <a:p>
            <a:pPr lvl="1"/>
            <a:r>
              <a:rPr lang="hu-HU" altLang="hu-HU" sz="2400" i="1"/>
              <a:t>Medvetánc</a:t>
            </a:r>
            <a:r>
              <a:rPr lang="hu-HU" altLang="hu-HU" sz="2400"/>
              <a:t> (1934)</a:t>
            </a:r>
          </a:p>
          <a:p>
            <a:pPr lvl="1"/>
            <a:r>
              <a:rPr lang="hu-HU" altLang="hu-HU" sz="2400" i="1"/>
              <a:t>Nagyon fáj</a:t>
            </a:r>
            <a:r>
              <a:rPr lang="hu-HU" altLang="hu-HU" sz="2400"/>
              <a:t> (1936)</a:t>
            </a:r>
          </a:p>
          <a:p>
            <a:endParaRPr lang="hu-HU" altLang="hu-HU" sz="2800"/>
          </a:p>
        </p:txBody>
      </p:sp>
    </p:spTree>
  </p:cSld>
  <p:clrMapOvr>
    <a:masterClrMapping/>
  </p:clrMapOvr>
  <p:transition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Content Placeholder 2"/>
          <p:cNvSpPr>
            <a:spLocks noGrp="1"/>
          </p:cNvSpPr>
          <p:nvPr>
            <p:ph idx="1"/>
          </p:nvPr>
        </p:nvSpPr>
        <p:spPr>
          <a:xfrm>
            <a:off x="457200" y="620713"/>
            <a:ext cx="8229600" cy="5505450"/>
          </a:xfrm>
        </p:spPr>
        <p:txBody>
          <a:bodyPr/>
          <a:lstStyle/>
          <a:p>
            <a:r>
              <a:rPr lang="hu-HU" altLang="hu-HU" sz="2800" b="1"/>
              <a:t>hatások:</a:t>
            </a:r>
          </a:p>
          <a:p>
            <a:pPr lvl="1"/>
            <a:r>
              <a:rPr lang="hu-HU" altLang="hu-HU" sz="2400"/>
              <a:t>korai versek: nyugatosok (Ady, Juhász Gyula, Kosztolányi, Babits)</a:t>
            </a:r>
          </a:p>
          <a:p>
            <a:pPr lvl="1"/>
            <a:r>
              <a:rPr lang="hu-HU" altLang="hu-HU" sz="2400"/>
              <a:t>avantgárd: expresszionizmus, szürrealizmus, szabadvers (Kassák, Whitman)</a:t>
            </a:r>
          </a:p>
          <a:p>
            <a:pPr lvl="1"/>
            <a:r>
              <a:rPr lang="hu-HU" altLang="hu-HU" sz="2400"/>
              <a:t>újnépiesség (Erdélyi József)</a:t>
            </a:r>
          </a:p>
          <a:p>
            <a:pPr lvl="1"/>
            <a:r>
              <a:rPr lang="hu-HU" altLang="hu-HU" sz="2400"/>
              <a:t>szocializmus</a:t>
            </a:r>
          </a:p>
          <a:p>
            <a:pPr lvl="1"/>
            <a:r>
              <a:rPr lang="hu-HU" altLang="hu-HU" sz="2400"/>
              <a:t>freudizmus</a:t>
            </a:r>
          </a:p>
          <a:p>
            <a:pPr lvl="1"/>
            <a:r>
              <a:rPr lang="hu-HU" altLang="hu-HU" sz="2400"/>
              <a:t>újklasszicizmus</a:t>
            </a:r>
          </a:p>
        </p:txBody>
      </p:sp>
    </p:spTree>
  </p:cSld>
  <p:clrMapOvr>
    <a:masterClrMapping/>
  </p:clrMapOvr>
  <p:transition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hu-HU" altLang="hu-HU" sz="3200" b="1" i="1">
                <a:latin typeface="Bookman Old Style" panose="02050604050505020204" pitchFamily="18" charset="0"/>
              </a:rPr>
              <a:t>Tiszta szívvel </a:t>
            </a:r>
            <a:r>
              <a:rPr lang="hu-HU" altLang="hu-HU" sz="2800">
                <a:latin typeface="Bookman Old Style" panose="02050604050505020204" pitchFamily="18" charset="0"/>
              </a:rPr>
              <a:t>(1925)</a:t>
            </a:r>
            <a:endParaRPr lang="hu-HU" altLang="hu-HU" sz="2800" b="1" i="1">
              <a:latin typeface="Bookman Old Style" panose="020506040505050202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Tx/>
              <a:buNone/>
              <a:defRPr/>
            </a:pPr>
            <a:r>
              <a:rPr lang="hu-HU" sz="2400" u="sng" dirty="0"/>
              <a:t>Életrajzi háttér</a:t>
            </a:r>
            <a:endParaRPr lang="hu-HU" sz="2400" dirty="0"/>
          </a:p>
          <a:p>
            <a:pPr>
              <a:defRPr/>
            </a:pPr>
            <a:r>
              <a:rPr lang="hu-HU" sz="2400" dirty="0"/>
              <a:t>konfliktus Horger Antallal a szegedi egyetemen</a:t>
            </a:r>
          </a:p>
          <a:p>
            <a:pPr lvl="1">
              <a:defRPr/>
            </a:pPr>
            <a:r>
              <a:rPr lang="hu-HU" sz="2400" i="1" dirty="0"/>
              <a:t>Curriculum vitae </a:t>
            </a:r>
            <a:r>
              <a:rPr lang="hu-HU" sz="2400" dirty="0"/>
              <a:t>(„olyan emberre, ki ilyen verseket ír, nem bízhatjuk a jövő generáció nevelését”)</a:t>
            </a:r>
          </a:p>
          <a:p>
            <a:pPr lvl="1">
              <a:defRPr/>
            </a:pPr>
            <a:r>
              <a:rPr lang="hu-HU" sz="2400" i="1" dirty="0"/>
              <a:t>Születésnapomra</a:t>
            </a:r>
            <a:endParaRPr lang="hu-HU" sz="2400" dirty="0"/>
          </a:p>
          <a:p>
            <a:pPr marL="0" indent="0">
              <a:buFontTx/>
              <a:buNone/>
              <a:defRPr/>
            </a:pPr>
            <a:r>
              <a:rPr lang="hu-HU" sz="2400" dirty="0"/>
              <a:t> </a:t>
            </a:r>
          </a:p>
          <a:p>
            <a:pPr marL="0" indent="0">
              <a:buFontTx/>
              <a:buNone/>
              <a:defRPr/>
            </a:pPr>
            <a:r>
              <a:rPr lang="hu-HU" sz="2400" u="sng" dirty="0"/>
              <a:t>Forma</a:t>
            </a:r>
            <a:endParaRPr lang="hu-HU" sz="2400" dirty="0"/>
          </a:p>
          <a:p>
            <a:pPr>
              <a:defRPr/>
            </a:pPr>
            <a:r>
              <a:rPr lang="hu-HU" sz="2400" dirty="0"/>
              <a:t>páros rímű, ütemhangsúlyos vers</a:t>
            </a:r>
          </a:p>
          <a:p>
            <a:pPr>
              <a:defRPr/>
            </a:pPr>
            <a:r>
              <a:rPr lang="hu-HU" sz="2400" dirty="0"/>
              <a:t>népdalforma („betyárdal-stílus”)</a:t>
            </a:r>
          </a:p>
          <a:p>
            <a:pPr>
              <a:defRPr/>
            </a:pPr>
            <a:r>
              <a:rPr lang="hu-HU" sz="2400" dirty="0"/>
              <a:t>zeneiség</a:t>
            </a:r>
          </a:p>
          <a:p>
            <a:pPr>
              <a:defRPr/>
            </a:pPr>
            <a:endParaRPr lang="hu-HU" sz="2800" dirty="0"/>
          </a:p>
        </p:txBody>
      </p:sp>
    </p:spTree>
  </p:cSld>
  <p:clrMapOvr>
    <a:masterClrMapping/>
  </p:clrMapOvr>
  <p:transition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04813"/>
            <a:ext cx="8507413" cy="5721350"/>
          </a:xfrm>
        </p:spPr>
        <p:txBody>
          <a:bodyPr/>
          <a:lstStyle/>
          <a:p>
            <a:pPr marL="0" indent="0">
              <a:buFontTx/>
              <a:buNone/>
              <a:defRPr/>
            </a:pPr>
            <a:r>
              <a:rPr lang="hu-HU" sz="2400" u="sng" dirty="0"/>
              <a:t>Jelentés − reflexió</a:t>
            </a:r>
            <a:endParaRPr lang="hu-HU" sz="2400" dirty="0"/>
          </a:p>
          <a:p>
            <a:pPr>
              <a:defRPr/>
            </a:pPr>
            <a:r>
              <a:rPr lang="hu-HU" sz="2400" dirty="0"/>
              <a:t>szerkezet:</a:t>
            </a:r>
          </a:p>
          <a:p>
            <a:pPr lvl="1">
              <a:defRPr/>
            </a:pPr>
            <a:r>
              <a:rPr lang="hu-HU" sz="2000" dirty="0"/>
              <a:t>(1-2. vsz.) </a:t>
            </a:r>
            <a:r>
              <a:rPr lang="hu-HU" sz="2000" dirty="0" err="1"/>
              <a:t>jelenbeli</a:t>
            </a:r>
            <a:r>
              <a:rPr lang="hu-HU" sz="2000" dirty="0"/>
              <a:t> helyzetleírás (</a:t>
            </a:r>
            <a:r>
              <a:rPr lang="hu-HU" sz="2000" b="1" dirty="0"/>
              <a:t>hiányleltár</a:t>
            </a:r>
            <a:r>
              <a:rPr lang="hu-HU" sz="2000" dirty="0"/>
              <a:t>)</a:t>
            </a:r>
          </a:p>
          <a:p>
            <a:pPr lvl="1">
              <a:defRPr/>
            </a:pPr>
            <a:r>
              <a:rPr lang="hu-HU" sz="2000" dirty="0"/>
              <a:t>(3-4. vsz.) jövőbeli tettek és következmények</a:t>
            </a:r>
          </a:p>
          <a:p>
            <a:pPr>
              <a:defRPr/>
            </a:pPr>
            <a:r>
              <a:rPr lang="hu-HU" sz="2400" dirty="0"/>
              <a:t>3 szinten értelmezhető:</a:t>
            </a:r>
          </a:p>
          <a:p>
            <a:pPr lvl="1">
              <a:defRPr/>
            </a:pPr>
            <a:r>
              <a:rPr lang="hu-HU" sz="2000" dirty="0"/>
              <a:t>1. </a:t>
            </a:r>
            <a:r>
              <a:rPr lang="hu-HU" sz="2000" b="1" dirty="0"/>
              <a:t>önjellemzés</a:t>
            </a:r>
          </a:p>
          <a:p>
            <a:pPr lvl="1">
              <a:defRPr/>
            </a:pPr>
            <a:r>
              <a:rPr lang="hu-HU" sz="2000" dirty="0"/>
              <a:t>2. </a:t>
            </a:r>
            <a:r>
              <a:rPr lang="hu-HU" sz="2000" b="1" dirty="0"/>
              <a:t>nemzedékvers</a:t>
            </a:r>
            <a:r>
              <a:rPr lang="hu-HU" sz="2000" dirty="0"/>
              <a:t>: a világháború utáni ifjúság kilátástalan sorsa</a:t>
            </a:r>
          </a:p>
          <a:p>
            <a:pPr lvl="1">
              <a:defRPr/>
            </a:pPr>
            <a:r>
              <a:rPr lang="hu-HU" sz="2000" dirty="0"/>
              <a:t>3. </a:t>
            </a:r>
            <a:r>
              <a:rPr lang="hu-HU" sz="2000" b="1" dirty="0"/>
              <a:t>általános emberi életérzés</a:t>
            </a:r>
            <a:r>
              <a:rPr lang="hu-HU" sz="2000" dirty="0"/>
              <a:t>: az életben és társadalomban megtartó tényezőktől, értékektől (szülők, Isten, haza) való megfosztottság</a:t>
            </a:r>
          </a:p>
          <a:p>
            <a:pPr>
              <a:defRPr/>
            </a:pPr>
            <a:r>
              <a:rPr lang="hu-HU" sz="2400" dirty="0"/>
              <a:t>nem panaszkodás, csorbítatlan önérzetet sugároz, a társadalmat vádolja az egyenlőtlenségért, jogfosztottságért</a:t>
            </a:r>
          </a:p>
          <a:p>
            <a:pPr>
              <a:defRPr/>
            </a:pPr>
            <a:r>
              <a:rPr lang="hu-HU" sz="2400" dirty="0"/>
              <a:t>van olyan léthelyzet, amelyben megszűnik az erkölcsi fontolgatás </a:t>
            </a:r>
            <a:r>
              <a:rPr lang="hu-H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→ </a:t>
            </a:r>
            <a:r>
              <a:rPr lang="hu-HU" sz="2400" dirty="0"/>
              <a:t>anarchizmus, lázadás (~ Villon)</a:t>
            </a:r>
          </a:p>
          <a:p>
            <a:pPr>
              <a:defRPr/>
            </a:pPr>
            <a:r>
              <a:rPr lang="hu-HU" sz="2400" b="1" dirty="0"/>
              <a:t>avantgárd lázadás + klasszikus megformáltság </a:t>
            </a:r>
            <a:r>
              <a:rPr lang="hu-HU" sz="2400" dirty="0"/>
              <a:t>→ </a:t>
            </a:r>
            <a:r>
              <a:rPr lang="hu-HU" sz="2400" b="1" dirty="0"/>
              <a:t>modern klasszicizmus</a:t>
            </a:r>
            <a:endParaRPr lang="hu-HU" sz="2400" dirty="0"/>
          </a:p>
          <a:p>
            <a:pPr>
              <a:defRPr/>
            </a:pPr>
            <a:endParaRPr lang="hu-HU" sz="2400" dirty="0"/>
          </a:p>
        </p:txBody>
      </p:sp>
    </p:spTree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Alapértelmezett terv">
  <a:themeElements>
    <a:clrScheme name="Alapértelmezett terv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Alapértelmezett terv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Alapértelmezett terv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lapértelmezett terv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lapértelmezett terv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lapértelmezett terv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lapértelmezett terv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lapértelmezett terv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lapértelmezett terv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lapértelmezett terv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lapértelmezett terv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lapértelmezett terv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lapértelmezett terv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lapértelmezett terv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2055</TotalTime>
  <Words>2659</Words>
  <Application>Microsoft Office PowerPoint</Application>
  <PresentationFormat>Diavetítés a képernyőre (4:3 oldalarány)</PresentationFormat>
  <Paragraphs>229</Paragraphs>
  <Slides>29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3</vt:i4>
      </vt:variant>
      <vt:variant>
        <vt:lpstr>Téma</vt:lpstr>
      </vt:variant>
      <vt:variant>
        <vt:i4>1</vt:i4>
      </vt:variant>
      <vt:variant>
        <vt:lpstr>Diacímek</vt:lpstr>
      </vt:variant>
      <vt:variant>
        <vt:i4>29</vt:i4>
      </vt:variant>
    </vt:vector>
  </HeadingPairs>
  <TitlesOfParts>
    <vt:vector size="33" baseType="lpstr">
      <vt:lpstr>Arial</vt:lpstr>
      <vt:lpstr>Bookman Old Style</vt:lpstr>
      <vt:lpstr>Times New Roman</vt:lpstr>
      <vt:lpstr>Alapértelmezett terv</vt:lpstr>
      <vt:lpstr>József Attila (1905. ápr. 11., Budapest – 1937. dec. 3., Balatonszárszó)</vt:lpstr>
      <vt:lpstr>Élete</vt:lpstr>
      <vt:lpstr>PowerPoint-bemutató</vt:lpstr>
      <vt:lpstr>PowerPoint-bemutató</vt:lpstr>
      <vt:lpstr>PowerPoint-bemutató</vt:lpstr>
      <vt:lpstr>Munkássága</vt:lpstr>
      <vt:lpstr>PowerPoint-bemutató</vt:lpstr>
      <vt:lpstr>Tiszta szívvel (1925)</vt:lpstr>
      <vt:lpstr>PowerPoint-bemutató</vt:lpstr>
      <vt:lpstr>PowerPoint-bemutató</vt:lpstr>
      <vt:lpstr>Holt vidék</vt:lpstr>
      <vt:lpstr>Külvárosi éj</vt:lpstr>
      <vt:lpstr>Reménytelenül </vt:lpstr>
      <vt:lpstr>PowerPoint-bemutató</vt:lpstr>
      <vt:lpstr>Óda</vt:lpstr>
      <vt:lpstr>Óda (1933)</vt:lpstr>
      <vt:lpstr>PowerPoint-bemutató</vt:lpstr>
      <vt:lpstr>Kései költészete</vt:lpstr>
      <vt:lpstr>A Dunánál (1936)</vt:lpstr>
      <vt:lpstr>PowerPoint-bemutató</vt:lpstr>
      <vt:lpstr>Hazám (1937)</vt:lpstr>
      <vt:lpstr>Ars poetica (1937)</vt:lpstr>
      <vt:lpstr>Istenes versek – Nem emel föl (1937)</vt:lpstr>
      <vt:lpstr>Tudod, hogy nincs bocsánat...</vt:lpstr>
      <vt:lpstr>Tudod, hogy nincs bocsánat... (1937)</vt:lpstr>
      <vt:lpstr>Karóval jöttél (1937)</vt:lpstr>
      <vt:lpstr>Talán eltűnök hirtelen… (1937)</vt:lpstr>
      <vt:lpstr>Íme, hát megleltem hazámat... (1937)</vt:lpstr>
      <vt:lpstr>Összegzés</vt:lpstr>
    </vt:vector>
  </TitlesOfParts>
  <Company>Bástya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Nem nyelvi stíluseszközök</dc:title>
  <dc:creator>Barteky</dc:creator>
  <cp:lastModifiedBy>Dani</cp:lastModifiedBy>
  <cp:revision>166</cp:revision>
  <dcterms:created xsi:type="dcterms:W3CDTF">2013-10-09T19:13:33Z</dcterms:created>
  <dcterms:modified xsi:type="dcterms:W3CDTF">2025-03-17T22:21:32Z</dcterms:modified>
</cp:coreProperties>
</file>