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9" r:id="rId4"/>
    <p:sldId id="311" r:id="rId5"/>
    <p:sldId id="310" r:id="rId6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D8658-5CCA-4134-9614-10BB4D1204A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854026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D762E-E2C7-4F59-8E7B-D5FCA4DB122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8744152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CF1FF-BC00-483A-B5D6-8264AD6518B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7123694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06A1C-F2D3-4994-859C-19281D4ECE8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293250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4089F-E33E-46E9-A205-B00B0F5F8C3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30912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7E193-4A41-4164-BF73-C9803F4AF6E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0669525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46B5-5A85-4144-A5EE-4B8FE1DA55F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1754134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2D6D1-E532-4647-A4CB-67EA46F0E9A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5700806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A843-7647-42CF-9888-649723324A5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3386027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C370E-7D3C-4F35-80AD-82137007582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285062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3D0D-74E1-498B-9634-089C15A73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7432940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C5E03-EE93-4543-A4F8-A7955B954BC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2575555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BB955AB-1737-465A-887D-50EEB63FDB4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sz="4800" b="1" dirty="0" smtClean="0">
                <a:latin typeface="Bookman Old Style" panose="02050604050505020204" pitchFamily="18" charset="0"/>
              </a:rPr>
              <a:t>Illyés Gyula</a:t>
            </a:r>
            <a:br>
              <a:rPr lang="hu-HU" altLang="hu-HU" sz="4800" b="1" dirty="0" smtClean="0">
                <a:latin typeface="Bookman Old Style" panose="02050604050505020204" pitchFamily="18" charset="0"/>
              </a:rPr>
            </a:br>
            <a:r>
              <a:rPr lang="hu-HU" altLang="hu-HU" sz="3600" i="1" dirty="0" smtClean="0">
                <a:latin typeface="Bookman Old Style" panose="02050604050505020204" pitchFamily="18" charset="0"/>
              </a:rPr>
              <a:t>(1902–1983)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2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155575" y="-11731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5" name="AutoShape 24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307975" y="-10207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sp>
        <p:nvSpPr>
          <p:cNvPr id="3076" name="AutoShape 26" descr="data:image/jpeg;base64,/9j/4AAQSkZJRgABAQAAAQABAAD/2wCEAAkGBxMSEhIUEhQSFBUVFxQXFBQUFRUUFxcUFBQWFxUVFBQYHCggGBwlHBQUITEhJSkrLi4uFx8zODMsNygtLisBCgoKDg0NFxAQFCwcFBwsNywsLCwsLCssLCssLCw3KywsKywsKzcrLCsrNywsKyssKzcrKywsLCsrNysrKysrK//AABEIAM0AkAMBIgACEQEDEQH/xAAbAAABBQEBAAAAAAAAAAAAAAADAQIEBQYAB//EADYQAAEDAgQEBAQGAgIDAAAAAAEAAgMRIQQFEjEGQVFhInGBkRMyobEUQsHR8PEj4VJyFmKS/8QAGAEAAwEBAAAAAAAAAAAAAAAAAAECAwT/xAAeEQEBAQEBAAMBAQEAAAAAAAAAARECIRIxQQNxIv/aAAwDAQACEQMRAD8AsviXupsBqoz2BSsNZcUdiZECulCVq6QqqkCt0QBN0pr5A0VJA8ygDNby3THqlxvEbGV0jUe5oFnsZxLK42sOwokG5ae9PNEZI3qPcLzh2ZPN6lN/HyDmEB6Y8phK89izSZpsXdqOP2KvMt4gO0gqOZ2I9OaejGld2so7gaqRFIC2rTUHYprglTC0lKG0T9SXSgjQUOZ5F0cNSSxoCBUVUmEqKW0NlIY5KKSmp7ihxlPlNVSUbG4tsbS55oB9+gXn+c8Qvlcfyt/KB9ypXFuaa36B8rPq7mfRZ0Abm/QKpE0aJ5dsfUp5ifyPsVKy3DvldpYKdytNhuFHGhdIPRqWnjJxSO5klTIpiDcBw5gha+HhCM/O9x9gju4MiN2Pe097/RGU2SZCHtJj5bsJqR5dkLUa91pv/EJ2PBYWuBrUiwHcq0w/BrAKvcS7/wBbDyS+NGxnMjzIsND8pPiHQ9QtYWqqxvChbeJ/Wzh+oU/AyAs7tAaQdwR1S/RowalouBXJg9rU2WyK0oWIKCVzhUlPYgyyckTDuUrS2bKBn+PMULiNz4W+ZU/VRZPjuegiHdxp5AU+6cSx8shJPb6pYW1NtzT+ghxsItvXmrvh7Ch7xb5Vd8iZ9tHkWE+GwDnS60OFJsFUtfeysMK9ZyrsXWHNVZYeGyq8KVdQGwW/LLo8QJksSktQpiqSrMRHus3jwI5Wu5Po147j5T91qMWsxn48DjzaWkehCy7a8jg90rCmj9VzSpNIa5CmN06NNlQSkkN0eEqLNunwuWbRY1ssfxx80Pk/6lv7LUhyy3F8gJiHTUT7jdVPtN+mbAv5rUcNs0scf+R+yzDd1ssGzTEz3Pqq7LhJY41R3ZqyKx8RG9LqrmntvT+dUOHENB+Wv6rNa4bxi1pNWU8yQrjK+MsO8gOJYeVbj3WbdgPiNJDW15N1sr/81qqHEYMAgEEEcqUVzqxF5j2uLGtIqCCmS4kLEcNySFgB26o3EOLkjYA0+J2x6U3WnzR8PV3i84gaaOkaD0rX3VPmmLifG7Q9rvlFje7gsi3BBxOpzndaA09aBSjlMdAYpDr3p1Ki9av4405N04prBtX+FEASAkbl0qRhSSOTCindeyZG+6jTvukjlWbQTN8bojJr/QFVRYecvZ/kALSdqXHdTuIGaovL9RRUpkqWchpt5qp9IvlFwGX65OdAak9uS0wi1Cg9EuGgDWClOpK6F9ClbpxHmyaQ33CFFlZDvFVw6cvotVgsRUUKs48C03oFU51PXWMrk2TxQzfEJLm6aGPT4XHlqB6ImYZLGSZGFwF9MfIV6E39FqpMEFGxcOkKrBKDw2ymph7Ed0/iLKhNS5bQbgVSYF3jBCvJwCKpyf8AKb5WLyjI2MkJeXFv/Ag3NCAdQ2pXkmwZY9spealo21b+/P1Wq/CeaZi4qMKn4q1VAp7XIdU5rgkBQkc1Oa5c51kyYyd90Jjk2ZJGoxpqbLF8RhHb68lWYbLqh2u4pVtNweatMOU+fCkird+Y5H9kpc8FmhZc8iMA8qoxYouXF1CCL/7up4ag0jDS0P7rU5diQQBVZFrla5ZLcKubiOprV1BCoOI8QGhrebj9ArVstlS5/gXTNqK1G1Fr39I58qsZm7YyNIqtPgMwjewnU0diQFg2ZU5zqFryeQFfcq8yfJdVHSaqA/LtXsVHNq+pK1sT7KLmHyu8ipD2U22UPHHwO8lr19M4pqrmlODV1FisRhSTPSBMlCDZOYITAj4hlCeyjtrVI0/Du6q2wGGMj2sHM/TmVSRyUFSaACv8KqRxLK2Zr4nadG3frUc6pcz3R1fG74hyAxOEsI8F9TbkivMdVValrOG+JYcYzS6jZKeJh2d109QqDOMtMMhAHhNS09uhKrvnPZ9J46/KhCSqsMDvUKmlBF/dScFi6EXUSrsaiTFhrfED1oAVTYjiZwNI4y48q1oPNaDD4kOaDZQMZgC67QD5LW7+M5Z+qlmc44OqYvT4dvcKZBjsa51oaDelBf3KPhMqxbfkdpHR1D9CpMWFxdfHIyltqCyXtHkScJm2rwSRujdQb3B60IQcdJQU6n7KTO2nkFW4mXUfJX7hTNBLklUxxS1Waxmoc2yI3ZDkFkBlJ9ygMRcTuVT47GihDb90uZovgWe5mD/jZt+Y9eypIrkJj90WA1WsmTGVu1aYTEFpBaS0jam9ey3+UcTNxLBDijR+zZNg7/t0K89YP9DqpDeSlcbbHYTT3H83Va6PTskybOtX+OY9A15+zlY4rCEfKs+o0lMwWYFtBei0GBztooDssk5iZrIKJcFmvSMNmrHcwjsxTSTcLzaHFvBKs8vxcrjY0HM0utJ/RF/nGizOetm+qr3FcmPKVoNcUzUucVwUqGicll2TKrnbJk8+zTH1JA2PuVUzPTcS+p3QJHFXzziOqHIK/snwnogHdFa7mFaFnC5G02UXCuUxqzaFPZavh/NfiD4Mhv8Akd16tJWVe3+lzHUNvSn3SNuMRgx7c+aifgCTRtydhQlWvDBOMbuNTLSeuzqd6FbDA5WyK7RV3Mm59ET+e/4L3jBY3IHwxfElc1pLgA3rX7UoVNgsBQAWrT91Xcf5wJcTHC01ZCfHTm87350AorIFKzKJdh5cmOKdRMISpw1xXApCuASMRjk5zkxoXFMPI3dVzv6/2igf2gymi3ZVHcnRFMc5K13VCVhA+n6qYxw8lWwS+SlteosXKm6qrqXUdsnRFa66WHq/4OzX8LiA41EbgGv/AOu9fQ3XpnFecfhsM+Rh8RFIyOp2d6C68ZidVX8ufh2Clhlq9/hETjyaPypy5BZ6zsTjrBu4kknnU9yt/l8/xY2u679isBgZac/Xor7h3MdEhYT4Xi3ZykNYmPXF6Y9ynVw1K8+aYX0TS9ASAU1xshtclkCQeTyPQpDUJZN7oUpAFl0MNBcUjXJhelD0ySojdTYn2HWqrmFSWSJWKiVqTxJQ9UAmtEjzQjoliljDKiA2vtzVfGfZHid1UjQZQWn7In4q4N6jZGmh1C1e16KDE3keSJ6Ho2U4/wCLG13MWd5qW4rG8OY34bw07OsfPkVsXCqirhhK6qdRIpMQBc4WSsSyCyA8he5R5yjvCG5gXQwQyy6VjU9wuuomkQI7HKPGi0QqJEbrhStIPdQy7ZS2O/lklR1EWI39U8MSFl/soUkM2Cj4loBqjRjaqO6MOCQQoSa1FtlvMrxvxIweYsfNYNooabLQcP4yh0mtDT3U040zU5gshgpwcpULGhyuTmvQpigPLn06IMgspE7boJFl0MqiEc0idKmBNIkbU4pGhFEdggGiikxILI1KibslVQfWdkaN4qgFtAO64O8QUKTAnNeui2TXH7JAzER3qPXlVFwktCE51wUGJv8APJKiNpDPqaD1CMHKpyN5LXDpQ+4/0rF2yzrQX4lkx8lkMFOeEG//2Q=="/>
          <p:cNvSpPr>
            <a:spLocks noChangeAspect="1" noChangeArrowheads="1"/>
          </p:cNvSpPr>
          <p:nvPr/>
        </p:nvSpPr>
        <p:spPr bwMode="auto">
          <a:xfrm>
            <a:off x="460375" y="-868363"/>
            <a:ext cx="1714500" cy="244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>
              <a:latin typeface="Bookman Old Style" panose="02050604050505020204" pitchFamily="18" charset="0"/>
            </a:endParaRPr>
          </a:p>
        </p:txBody>
      </p:sp>
      <p:pic>
        <p:nvPicPr>
          <p:cNvPr id="2" name="Picture 2" descr="Illyés Gyula – Kulturális Enciklopé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82046"/>
            <a:ext cx="3621266" cy="498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Illyés Gyula (1902. november 2.–1983. április 15.) - Irodalmi Jel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982046"/>
            <a:ext cx="4435497" cy="498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3200" b="1" dirty="0" smtClean="0">
                <a:latin typeface="Bookman Old Style" panose="02050604050505020204" pitchFamily="18" charset="0"/>
              </a:rPr>
              <a:t>Munkássága</a:t>
            </a:r>
            <a:endParaRPr lang="hu-HU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a </a:t>
            </a:r>
            <a:r>
              <a:rPr lang="hu-HU" sz="2400" i="1" dirty="0" smtClean="0"/>
              <a:t>Nyugat</a:t>
            </a:r>
            <a:r>
              <a:rPr lang="hu-HU" sz="2400" dirty="0" smtClean="0"/>
              <a:t> második nemzedékének + a népi írók mozgalmának tagja</a:t>
            </a:r>
          </a:p>
          <a:p>
            <a:r>
              <a:rPr lang="hu-HU" sz="2400" dirty="0"/>
              <a:t>(1941–44) a </a:t>
            </a:r>
            <a:r>
              <a:rPr lang="hu-HU" sz="2400" i="1" dirty="0"/>
              <a:t>Nyugat</a:t>
            </a:r>
            <a:r>
              <a:rPr lang="hu-HU" sz="2400" dirty="0"/>
              <a:t> folytatásaként megjelenő </a:t>
            </a:r>
            <a:r>
              <a:rPr lang="hu-HU" sz="2400" i="1" dirty="0"/>
              <a:t>Magyar Csillag</a:t>
            </a:r>
            <a:r>
              <a:rPr lang="hu-HU" sz="2400" dirty="0"/>
              <a:t> szerkesztője</a:t>
            </a:r>
          </a:p>
          <a:p>
            <a:r>
              <a:rPr lang="hu-HU" sz="2400" dirty="0" smtClean="0"/>
              <a:t>„</a:t>
            </a:r>
            <a:r>
              <a:rPr lang="hu-HU" sz="2400" dirty="0"/>
              <a:t>ötágú síp”: bár az országot öt részre darabolták, a magyar kultúra mégis egy harmonikus egészet alkot → célja a magyarság kulturális egységének megőrzése </a:t>
            </a:r>
          </a:p>
          <a:p>
            <a:r>
              <a:rPr lang="hu-HU" sz="2400" dirty="0" smtClean="0"/>
              <a:t>életközeli</a:t>
            </a:r>
            <a:r>
              <a:rPr lang="hu-HU" sz="2400" dirty="0"/>
              <a:t>, tárgyias költészet, lírai </a:t>
            </a:r>
            <a:r>
              <a:rPr lang="hu-HU" sz="2400" dirty="0" smtClean="0"/>
              <a:t>realizmus</a:t>
            </a:r>
          </a:p>
          <a:p>
            <a:r>
              <a:rPr lang="hu-HU" sz="2400" dirty="0" smtClean="0"/>
              <a:t>változatos műfajok: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200" i="1" dirty="0" smtClean="0"/>
              <a:t>Puszták </a:t>
            </a:r>
            <a:r>
              <a:rPr lang="hu-HU" sz="2200" i="1" dirty="0"/>
              <a:t>népe</a:t>
            </a:r>
            <a:r>
              <a:rPr lang="hu-HU" sz="2200" dirty="0"/>
              <a:t> (1936) – irodalmi </a:t>
            </a:r>
            <a:r>
              <a:rPr lang="hu-HU" sz="2200" dirty="0" smtClean="0"/>
              <a:t>szociográfia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200" i="1" dirty="0" smtClean="0"/>
              <a:t>Petőfi </a:t>
            </a:r>
            <a:r>
              <a:rPr lang="hu-HU" sz="2200" dirty="0"/>
              <a:t>(1936) – irodalomtörténeti </a:t>
            </a:r>
            <a:r>
              <a:rPr lang="hu-HU" sz="2200" dirty="0" smtClean="0"/>
              <a:t>monográfia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200" i="1" dirty="0" smtClean="0"/>
              <a:t>Hetvenhét </a:t>
            </a:r>
            <a:r>
              <a:rPr lang="hu-HU" sz="2200" i="1" dirty="0"/>
              <a:t>magyar népmese</a:t>
            </a:r>
            <a:r>
              <a:rPr lang="hu-HU" sz="2200" dirty="0"/>
              <a:t> (1953) – népmesegyűjtemény</a:t>
            </a:r>
            <a:r>
              <a:rPr lang="hu-HU" sz="2200" i="1" dirty="0"/>
              <a:t> </a:t>
            </a:r>
            <a:endParaRPr lang="hu-HU" sz="2200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255343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2800" b="1" i="1" dirty="0">
                <a:latin typeface="Bookman Old Style" panose="02050604050505020204" pitchFamily="18" charset="0"/>
              </a:rPr>
              <a:t>Egy mondat a zsarnokságról</a:t>
            </a:r>
            <a:r>
              <a:rPr lang="hu-HU" sz="2800" dirty="0">
                <a:latin typeface="Bookman Old Style" panose="02050604050505020204" pitchFamily="18" charset="0"/>
              </a:rPr>
              <a:t> </a:t>
            </a:r>
            <a:r>
              <a:rPr lang="hu-HU" sz="2800" i="1" dirty="0" smtClean="0">
                <a:latin typeface="Bookman Old Style" panose="02050604050505020204" pitchFamily="18" charset="0"/>
              </a:rPr>
              <a:t>– Kérdések</a:t>
            </a:r>
            <a:endParaRPr lang="hu-HU" sz="28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hu-HU" sz="2400" i="1" dirty="0"/>
              <a:t>Milyen egyedi formai sajátosságai vannak versnek?</a:t>
            </a:r>
            <a:endParaRPr lang="hu-HU" sz="2400" dirty="0"/>
          </a:p>
          <a:p>
            <a:pPr marL="457200" indent="-457200">
              <a:buFont typeface="+mj-lt"/>
              <a:buAutoNum type="arabicParenR"/>
            </a:pPr>
            <a:r>
              <a:rPr lang="hu-HU" sz="2400" i="1" dirty="0"/>
              <a:t>Mi a vers „tételmondata”?</a:t>
            </a:r>
            <a:endParaRPr lang="hu-HU" sz="2400" dirty="0"/>
          </a:p>
          <a:p>
            <a:pPr marL="457200" indent="-457200">
              <a:buFont typeface="+mj-lt"/>
              <a:buAutoNum type="arabicParenR"/>
            </a:pPr>
            <a:r>
              <a:rPr lang="hu-HU" sz="2400" i="1" dirty="0"/>
              <a:t>Az élet mely területeit sorolja fel a költemény?</a:t>
            </a:r>
            <a:endParaRPr lang="hu-HU" sz="2400" dirty="0"/>
          </a:p>
          <a:p>
            <a:pPr marL="457200" indent="-457200">
              <a:buFont typeface="+mj-lt"/>
              <a:buAutoNum type="arabicParenR"/>
            </a:pPr>
            <a:r>
              <a:rPr lang="hu-HU" sz="2400" i="1" dirty="0"/>
              <a:t>Mi alapján tagolható szerkezeti egységekre a vers?</a:t>
            </a:r>
            <a:endParaRPr lang="hu-HU" sz="2400" dirty="0"/>
          </a:p>
          <a:p>
            <a:pPr marL="457200" indent="-457200">
              <a:buFont typeface="+mj-lt"/>
              <a:buAutoNum type="arabicParenR"/>
            </a:pPr>
            <a:r>
              <a:rPr lang="hu-HU" sz="2400" i="1" dirty="0"/>
              <a:t>Milyen nyelvtani szám/személy és igeidő </a:t>
            </a:r>
            <a:r>
              <a:rPr lang="hu-HU" sz="2400" i="1" dirty="0" smtClean="0"/>
              <a:t>dominál </a:t>
            </a:r>
            <a:r>
              <a:rPr lang="hu-HU" sz="2400" i="1" dirty="0"/>
              <a:t>a versben, és mindez mire utalhat?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329508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algn="l"/>
            <a:r>
              <a:rPr lang="hu-HU" sz="2800" b="1" i="1" dirty="0">
                <a:latin typeface="Bookman Old Style" panose="02050604050505020204" pitchFamily="18" charset="0"/>
              </a:rPr>
              <a:t>Egy mondat a zsarnokságról</a:t>
            </a:r>
            <a:r>
              <a:rPr lang="hu-HU" sz="2800" dirty="0">
                <a:latin typeface="Bookman Old Style" panose="02050604050505020204" pitchFamily="18" charset="0"/>
              </a:rPr>
              <a:t> (1950)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hu-HU" sz="2200" dirty="0" smtClean="0"/>
              <a:t>50 </a:t>
            </a:r>
            <a:r>
              <a:rPr lang="hu-HU" sz="2200" dirty="0"/>
              <a:t>strófa, 200 </a:t>
            </a:r>
            <a:r>
              <a:rPr lang="hu-HU" sz="2200" dirty="0" smtClean="0"/>
              <a:t>sor: </a:t>
            </a:r>
            <a:r>
              <a:rPr lang="hu-HU" sz="2200" dirty="0"/>
              <a:t>egyetlen (többszörösen összetett) </a:t>
            </a:r>
            <a:r>
              <a:rPr lang="hu-HU" sz="2200" dirty="0" smtClean="0"/>
              <a:t>mondat</a:t>
            </a:r>
            <a:endParaRPr lang="hu-HU" sz="2200" dirty="0"/>
          </a:p>
          <a:p>
            <a:r>
              <a:rPr lang="hu-HU" sz="2200" dirty="0" smtClean="0"/>
              <a:t>tételmondat</a:t>
            </a:r>
            <a:r>
              <a:rPr lang="hu-HU" sz="2200" dirty="0"/>
              <a:t>: „Hol zsarnokság van, ott zsarnokság van” (tautológia) → a zsarnokság meghatározási kísérlete</a:t>
            </a:r>
          </a:p>
          <a:p>
            <a:r>
              <a:rPr lang="hu-HU" sz="2200" dirty="0" smtClean="0"/>
              <a:t>mindenben </a:t>
            </a:r>
            <a:r>
              <a:rPr lang="hu-HU" sz="2200" dirty="0"/>
              <a:t>megnyilvánuló zsarnokság → totális diktatúra</a:t>
            </a:r>
          </a:p>
          <a:p>
            <a:pPr lvl="1"/>
            <a:r>
              <a:rPr lang="hu-HU" sz="2000" dirty="0" smtClean="0"/>
              <a:t>(</a:t>
            </a:r>
            <a:r>
              <a:rPr lang="hu-HU" sz="2000" dirty="0"/>
              <a:t>1-25. vsz.) igazságszolgáltatás, erőszak, közélet, művészetek, hétköznapok, magánszféra: szülő-gyermek, férfi-nő, baráti kapcsolatok → minden emberi viszonyt megmérgez</a:t>
            </a:r>
          </a:p>
          <a:p>
            <a:pPr lvl="1"/>
            <a:r>
              <a:rPr lang="hu-HU" sz="2000" dirty="0" smtClean="0"/>
              <a:t>(</a:t>
            </a:r>
            <a:r>
              <a:rPr lang="hu-HU" sz="2000" dirty="0"/>
              <a:t>26-50. vsz.) a személyiség </a:t>
            </a:r>
            <a:r>
              <a:rPr lang="hu-HU" sz="2000" dirty="0" smtClean="0"/>
              <a:t>belső </a:t>
            </a:r>
            <a:r>
              <a:rPr lang="hu-HU" sz="2000" dirty="0"/>
              <a:t>világa</a:t>
            </a:r>
          </a:p>
          <a:p>
            <a:pPr lvl="1"/>
            <a:r>
              <a:rPr lang="hu-HU" sz="2000" dirty="0" smtClean="0"/>
              <a:t>(</a:t>
            </a:r>
            <a:r>
              <a:rPr lang="hu-HU" sz="2000" dirty="0"/>
              <a:t>1-25. vsz.) utaló- és kötőszavak (</a:t>
            </a:r>
            <a:r>
              <a:rPr lang="hu-HU" sz="2000" i="1" dirty="0"/>
              <a:t>hol, ott, nemcsak</a:t>
            </a:r>
            <a:r>
              <a:rPr lang="hu-HU" sz="2000" dirty="0"/>
              <a:t>) → (26. vsz.) „mert” kötőszó dominál</a:t>
            </a:r>
          </a:p>
          <a:p>
            <a:pPr lvl="1"/>
            <a:r>
              <a:rPr lang="hu-HU" sz="2000" dirty="0" smtClean="0"/>
              <a:t>E/3</a:t>
            </a:r>
            <a:r>
              <a:rPr lang="hu-HU" sz="2000" dirty="0"/>
              <a:t>. sz. → (19. vsz.-</a:t>
            </a:r>
            <a:r>
              <a:rPr lang="hu-HU" sz="2000" dirty="0" err="1"/>
              <a:t>tól</a:t>
            </a:r>
            <a:r>
              <a:rPr lang="hu-HU" sz="2000" dirty="0"/>
              <a:t>) tegező forma dominál ~ a beszélő önmegszólítása, az olvasó, az elnyomó rendszerben élő ember </a:t>
            </a:r>
            <a:r>
              <a:rPr lang="hu-HU" sz="2000" dirty="0" smtClean="0"/>
              <a:t>megszólítása</a:t>
            </a:r>
          </a:p>
          <a:p>
            <a:pPr lvl="1"/>
            <a:r>
              <a:rPr lang="hu-HU" sz="2000" dirty="0" smtClean="0"/>
              <a:t>jelen idő, ismétlések </a:t>
            </a:r>
            <a:r>
              <a:rPr lang="hu-HU" sz="2000" dirty="0"/>
              <a:t>→ lehetetlen a változás</a:t>
            </a:r>
            <a:r>
              <a:rPr lang="hu-HU" sz="2000" dirty="0" smtClean="0"/>
              <a:t>? az emberi szó, a költői </a:t>
            </a:r>
            <a:r>
              <a:rPr lang="hu-HU" sz="2000" dirty="0"/>
              <a:t>beszéd is </a:t>
            </a:r>
            <a:r>
              <a:rPr lang="hu-HU" sz="2000" dirty="0" smtClean="0"/>
              <a:t>hiábavaló?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455915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291</Words>
  <Application>Microsoft Office PowerPoint</Application>
  <PresentationFormat>Diavetítés a képernyőre (4:3 oldalarány)</PresentationFormat>
  <Paragraphs>25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Wingdings</vt:lpstr>
      <vt:lpstr>Alapértelmezett terv</vt:lpstr>
      <vt:lpstr>Illyés Gyula (1902–1983)</vt:lpstr>
      <vt:lpstr>PowerPoint-bemutató</vt:lpstr>
      <vt:lpstr>Munkássága</vt:lpstr>
      <vt:lpstr>Egy mondat a zsarnokságról – Kérdések</vt:lpstr>
      <vt:lpstr>Egy mondat a zsarnokságról (1950)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146</cp:revision>
  <dcterms:created xsi:type="dcterms:W3CDTF">2013-10-09T19:13:33Z</dcterms:created>
  <dcterms:modified xsi:type="dcterms:W3CDTF">2022-03-29T22:42:41Z</dcterms:modified>
</cp:coreProperties>
</file>