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91" r:id="rId3"/>
    <p:sldId id="296" r:id="rId4"/>
    <p:sldId id="311" r:id="rId5"/>
    <p:sldId id="313" r:id="rId6"/>
    <p:sldId id="337" r:id="rId7"/>
    <p:sldId id="338" r:id="rId8"/>
    <p:sldId id="314" r:id="rId9"/>
    <p:sldId id="315" r:id="rId10"/>
    <p:sldId id="316" r:id="rId11"/>
    <p:sldId id="317" r:id="rId12"/>
    <p:sldId id="318" r:id="rId13"/>
    <p:sldId id="325" r:id="rId14"/>
    <p:sldId id="326" r:id="rId15"/>
    <p:sldId id="312" r:id="rId16"/>
    <p:sldId id="334" r:id="rId17"/>
    <p:sldId id="333" r:id="rId18"/>
    <p:sldId id="335" r:id="rId19"/>
    <p:sldId id="336" r:id="rId20"/>
    <p:sldId id="322" r:id="rId21"/>
    <p:sldId id="319" r:id="rId22"/>
    <p:sldId id="320" r:id="rId23"/>
    <p:sldId id="321" r:id="rId24"/>
    <p:sldId id="323" r:id="rId25"/>
    <p:sldId id="324" r:id="rId26"/>
    <p:sldId id="340" r:id="rId27"/>
    <p:sldId id="329" r:id="rId28"/>
    <p:sldId id="330" r:id="rId29"/>
    <p:sldId id="331" r:id="rId30"/>
    <p:sldId id="339" r:id="rId31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Közepesen sötét stílu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Közepesen sötét stílus 2 – 2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Közepesen sötét stílus 2 – 6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>
      <p:cViewPr varScale="1">
        <p:scale>
          <a:sx n="94" d="100"/>
          <a:sy n="94" d="100"/>
        </p:scale>
        <p:origin x="1123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C95A6-E858-4ED9-8889-70BEC744A3F8}" type="datetimeFigureOut">
              <a:rPr lang="hu-HU" smtClean="0"/>
              <a:t>2021.05.24.</a:t>
            </a:fld>
            <a:endParaRPr lang="hu-H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A30CCC1-59D9-4C01-A662-2586F50D66D2}" type="slidenum">
              <a:rPr lang="hu-HU" smtClean="0"/>
              <a:t>‹#›</a:t>
            </a:fld>
            <a:endParaRPr lang="hu-H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C95A6-E858-4ED9-8889-70BEC744A3F8}" type="datetimeFigureOut">
              <a:rPr lang="hu-HU" smtClean="0"/>
              <a:t>2021.05.24.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CCC1-59D9-4C01-A662-2586F50D66D2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C95A6-E858-4ED9-8889-70BEC744A3F8}" type="datetimeFigureOut">
              <a:rPr lang="hu-HU" smtClean="0"/>
              <a:t>2021.05.24.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CCC1-59D9-4C01-A662-2586F50D66D2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24C95A6-E858-4ED9-8889-70BEC744A3F8}" type="datetimeFigureOut">
              <a:rPr lang="hu-HU" smtClean="0"/>
              <a:t>2021.05.24.</a:t>
            </a:fld>
            <a:endParaRPr lang="hu-H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3A30CCC1-59D9-4C01-A662-2586F50D66D2}" type="slidenum">
              <a:rPr lang="hu-HU" smtClean="0"/>
              <a:t>‹#›</a:t>
            </a:fld>
            <a:endParaRPr lang="hu-H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C95A6-E858-4ED9-8889-70BEC744A3F8}" type="datetimeFigureOut">
              <a:rPr lang="hu-HU" smtClean="0"/>
              <a:t>2021.05.24.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CCC1-59D9-4C01-A662-2586F50D66D2}" type="slidenum">
              <a:rPr lang="hu-HU" smtClean="0"/>
              <a:t>‹#›</a:t>
            </a:fld>
            <a:endParaRPr lang="hu-H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C95A6-E858-4ED9-8889-70BEC744A3F8}" type="datetimeFigureOut">
              <a:rPr lang="hu-HU" smtClean="0"/>
              <a:t>2021.05.24.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CCC1-59D9-4C01-A662-2586F50D66D2}" type="slidenum">
              <a:rPr lang="hu-HU" smtClean="0"/>
              <a:t>‹#›</a:t>
            </a:fld>
            <a:endParaRPr lang="hu-H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CCC1-59D9-4C01-A662-2586F50D66D2}" type="slidenum">
              <a:rPr lang="hu-HU" smtClean="0"/>
              <a:t>‹#›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C95A6-E858-4ED9-8889-70BEC744A3F8}" type="datetimeFigureOut">
              <a:rPr lang="hu-HU" smtClean="0"/>
              <a:t>2021.05.24.</a:t>
            </a:fld>
            <a:endParaRPr lang="hu-H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C95A6-E858-4ED9-8889-70BEC744A3F8}" type="datetimeFigureOut">
              <a:rPr lang="hu-HU" smtClean="0"/>
              <a:t>2021.05.24.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CCC1-59D9-4C01-A662-2586F50D66D2}" type="slidenum">
              <a:rPr lang="hu-HU" smtClean="0"/>
              <a:t>‹#›</a:t>
            </a:fld>
            <a:endParaRPr lang="hu-H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C95A6-E858-4ED9-8889-70BEC744A3F8}" type="datetimeFigureOut">
              <a:rPr lang="hu-HU" smtClean="0"/>
              <a:t>2021.05.24.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CCC1-59D9-4C01-A662-2586F50D66D2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24C95A6-E858-4ED9-8889-70BEC744A3F8}" type="datetimeFigureOut">
              <a:rPr lang="hu-HU" smtClean="0"/>
              <a:t>2021.05.24.</a:t>
            </a:fld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A30CCC1-59D9-4C01-A662-2586F50D66D2}" type="slidenum">
              <a:rPr lang="hu-HU" smtClean="0"/>
              <a:t>‹#›</a:t>
            </a:fld>
            <a:endParaRPr lang="hu-H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C95A6-E858-4ED9-8889-70BEC744A3F8}" type="datetimeFigureOut">
              <a:rPr lang="hu-HU" smtClean="0"/>
              <a:t>2021.05.24.</a:t>
            </a:fld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A30CCC1-59D9-4C01-A662-2586F50D66D2}" type="slidenum">
              <a:rPr lang="hu-HU" smtClean="0"/>
              <a:t>‹#›</a:t>
            </a:fld>
            <a:endParaRPr lang="hu-H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24C95A6-E858-4ED9-8889-70BEC744A3F8}" type="datetimeFigureOut">
              <a:rPr lang="hu-HU" smtClean="0"/>
              <a:t>2021.05.24.</a:t>
            </a:fld>
            <a:endParaRPr lang="hu-H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3A30CCC1-59D9-4C01-A662-2586F50D66D2}" type="slidenum">
              <a:rPr lang="hu-HU" smtClean="0"/>
              <a:t>‹#›</a:t>
            </a:fld>
            <a:endParaRPr lang="hu-HU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sz="2800" i="1" dirty="0">
                <a:latin typeface="Bookman Old Style" pitchFamily="18" charset="0"/>
              </a:rPr>
              <a:t>(1800, Puszta-Nyék – 1855, Pest)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sz="4400" b="1" dirty="0" smtClean="0">
                <a:latin typeface="Bookman Old Style" pitchFamily="18" charset="0"/>
              </a:rPr>
              <a:t>Vörösmarty Mihály</a:t>
            </a:r>
            <a:endParaRPr lang="hu-HU" sz="4400" b="1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2660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760640"/>
          </a:xfrm>
        </p:spPr>
        <p:txBody>
          <a:bodyPr>
            <a:normAutofit/>
          </a:bodyPr>
          <a:lstStyle/>
          <a:p>
            <a:pPr lvl="0"/>
            <a:r>
              <a:rPr lang="hu-HU" dirty="0"/>
              <a:t>kultúrkritikai szemlélet: az emberi kultúra hiábavalósága, a haladás megkérdőjelezése → pusztulást érdemelnek?</a:t>
            </a:r>
          </a:p>
          <a:p>
            <a:pPr lvl="0"/>
            <a:r>
              <a:rPr lang="hu-HU" dirty="0"/>
              <a:t>kettős emberkép: anyag ↔ </a:t>
            </a:r>
            <a:r>
              <a:rPr lang="hu-HU" dirty="0" smtClean="0"/>
              <a:t>szellem, </a:t>
            </a:r>
            <a:r>
              <a:rPr lang="hu-HU" dirty="0"/>
              <a:t>bűn ↔ erkölcsi nagyság</a:t>
            </a:r>
          </a:p>
          <a:p>
            <a:pPr lvl="1"/>
            <a:r>
              <a:rPr lang="hu-HU" dirty="0"/>
              <a:t>Amerika példája (emberi jogok, de rabszolgaság)</a:t>
            </a:r>
          </a:p>
          <a:p>
            <a:pPr lvl="0"/>
            <a:r>
              <a:rPr lang="hu-HU" dirty="0"/>
              <a:t>egyetemes </a:t>
            </a:r>
            <a:r>
              <a:rPr lang="hu-HU" dirty="0" smtClean="0"/>
              <a:t>történetfilozófiai + nemzeti látószög</a:t>
            </a:r>
            <a:endParaRPr lang="hu-HU" dirty="0"/>
          </a:p>
          <a:p>
            <a:pPr lvl="1"/>
            <a:r>
              <a:rPr lang="hu-HU" dirty="0"/>
              <a:t>egyetemes (létfilozófiai sík): ciklikus történelemszemlélet, cél- és fejlődésképzet hiánya, válságtapasztalat (Bábel ~ utópia: igazság, szeretet, testvériség világa)</a:t>
            </a:r>
          </a:p>
          <a:p>
            <a:pPr lvl="1"/>
            <a:r>
              <a:rPr lang="hu-HU" dirty="0"/>
              <a:t>nemzeti (erkölcsi sík): küzdeni a nemzeti felemelkedésért, </a:t>
            </a:r>
            <a:r>
              <a:rPr lang="hu-HU" dirty="0" smtClean="0"/>
              <a:t>modernizációért </a:t>
            </a:r>
            <a:r>
              <a:rPr lang="hu-HU" dirty="0"/>
              <a:t>→ az egyéni lét alárendelése a nemzeti közösség érdekeinek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65303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395192"/>
          </a:xfrm>
        </p:spPr>
        <p:txBody>
          <a:bodyPr/>
          <a:lstStyle/>
          <a:p>
            <a:pPr lvl="0"/>
            <a:r>
              <a:rPr lang="hu-HU" dirty="0"/>
              <a:t>keletkezés körülményei: galíciai lengyel felkelés leverése</a:t>
            </a:r>
          </a:p>
          <a:p>
            <a:pPr lvl="0"/>
            <a:r>
              <a:rPr lang="hu-HU" dirty="0"/>
              <a:t>a „világ” nevében beszél, T/2. sz. megszólított</a:t>
            </a:r>
          </a:p>
          <a:p>
            <a:pPr lvl="0"/>
            <a:r>
              <a:rPr lang="hu-HU" dirty="0"/>
              <a:t>az emberi történelem bűnök és szenvedések története → reménytelen helyzet (refrén)</a:t>
            </a:r>
          </a:p>
          <a:p>
            <a:pPr lvl="0"/>
            <a:r>
              <a:rPr lang="hu-HU" dirty="0"/>
              <a:t>ember: őrült sár (anyag) ↔ istenarcú lény (szellem) </a:t>
            </a:r>
          </a:p>
          <a:p>
            <a:endParaRPr lang="hu-H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b="1" i="1" dirty="0">
                <a:effectLst/>
              </a:rPr>
              <a:t>Az emberek</a:t>
            </a:r>
            <a:r>
              <a:rPr lang="hu-HU" sz="3200" b="1" dirty="0">
                <a:effectLst/>
              </a:rPr>
              <a:t> (1846</a:t>
            </a:r>
            <a:r>
              <a:rPr lang="hu-HU" sz="3200" b="1" dirty="0" smtClean="0">
                <a:effectLst/>
              </a:rPr>
              <a:t>)</a:t>
            </a:r>
            <a:endParaRPr lang="hu-HU" sz="3200" dirty="0"/>
          </a:p>
        </p:txBody>
      </p:sp>
    </p:spTree>
    <p:extLst>
      <p:ext uri="{BB962C8B-B14F-4D97-AF65-F5344CB8AC3E}">
        <p14:creationId xmlns:p14="http://schemas.microsoft.com/office/powerpoint/2010/main" val="1606437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84576"/>
          </a:xfrm>
        </p:spPr>
        <p:txBody>
          <a:bodyPr>
            <a:noAutofit/>
          </a:bodyPr>
          <a:lstStyle/>
          <a:p>
            <a:pPr lvl="0"/>
            <a:r>
              <a:rPr lang="hu-HU" sz="2200" dirty="0" smtClean="0"/>
              <a:t>egy „őrült elme” alkotása / korát megelőző, „szürrealista” vers?</a:t>
            </a:r>
          </a:p>
          <a:p>
            <a:pPr lvl="0"/>
            <a:r>
              <a:rPr lang="hu-HU" sz="2200" dirty="0" smtClean="0"/>
              <a:t>műfaja: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u-HU" sz="2000" dirty="0" smtClean="0">
                <a:cs typeface="Times New Roman" panose="02020603050405020304" pitchFamily="18" charset="0"/>
              </a:rPr>
              <a:t>bordal (</a:t>
            </a:r>
            <a:r>
              <a:rPr lang="hu-HU" sz="2000" dirty="0" smtClean="0"/>
              <a:t>vershelyzet)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u-HU" sz="2000" dirty="0" smtClean="0"/>
              <a:t>rapszódia (érzelmi hullámzás, képek és hanghatások, kihagyások)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u-HU" sz="2000" dirty="0" smtClean="0"/>
              <a:t>ars poetica (refrén)</a:t>
            </a:r>
          </a:p>
          <a:p>
            <a:r>
              <a:rPr lang="hu-HU" sz="2200" dirty="0" smtClean="0"/>
              <a:t>önmegszólítás: „vén cigány” ~ idősödő költő / művész  </a:t>
            </a:r>
          </a:p>
          <a:p>
            <a:r>
              <a:rPr lang="hu-HU" sz="2200" dirty="0" smtClean="0"/>
              <a:t>„emberarcú” természet – „természetarcú” ember </a:t>
            </a:r>
          </a:p>
          <a:p>
            <a:r>
              <a:rPr lang="hu-HU" sz="2200" dirty="0"/>
              <a:t>viharmotívum értelmezése: 1. természeti, 2. személyes, lelki, 3. nemzeti, 4. világtörténelmi (társadalmi) szinten </a:t>
            </a:r>
          </a:p>
          <a:p>
            <a:r>
              <a:rPr lang="hu-HU" sz="2200" dirty="0" smtClean="0"/>
              <a:t>látomások: természeti </a:t>
            </a:r>
            <a:r>
              <a:rPr lang="hu-HU" sz="2200" dirty="0" smtClean="0">
                <a:cs typeface="Times New Roman" panose="02020603050405020304" pitchFamily="18" charset="0"/>
              </a:rPr>
              <a:t>→ </a:t>
            </a:r>
            <a:r>
              <a:rPr lang="hu-HU" sz="2200" dirty="0" smtClean="0"/>
              <a:t>történelmi </a:t>
            </a:r>
            <a:r>
              <a:rPr lang="hu-HU" sz="2200" dirty="0" smtClean="0">
                <a:cs typeface="Times New Roman" panose="02020603050405020304" pitchFamily="18" charset="0"/>
              </a:rPr>
              <a:t>→</a:t>
            </a:r>
            <a:r>
              <a:rPr lang="hu-HU" sz="2200" dirty="0" smtClean="0"/>
              <a:t> bibliai-mitológiai </a:t>
            </a:r>
          </a:p>
          <a:p>
            <a:r>
              <a:rPr lang="hu-HU" sz="2200" dirty="0"/>
              <a:t>hangnemek: patetikus + köznapi-(ön)ironikus</a:t>
            </a:r>
          </a:p>
          <a:p>
            <a:pPr lvl="0"/>
            <a:r>
              <a:rPr lang="hu-HU" sz="2200" dirty="0" smtClean="0"/>
              <a:t>költőszerep válsága (vigasznyújtás, váteszköltői hagyomány, társadalomformálás) </a:t>
            </a:r>
            <a:r>
              <a:rPr lang="hu-HU" sz="2200" dirty="0" smtClean="0">
                <a:cs typeface="Times New Roman" panose="02020603050405020304" pitchFamily="18" charset="0"/>
              </a:rPr>
              <a:t>↔ </a:t>
            </a:r>
            <a:r>
              <a:rPr lang="hu-HU" sz="2200" dirty="0" smtClean="0"/>
              <a:t>reményteli zárlat</a:t>
            </a:r>
            <a:r>
              <a:rPr lang="hu-HU" sz="2200" dirty="0"/>
              <a:t>: </a:t>
            </a:r>
            <a:r>
              <a:rPr lang="hu-HU" sz="2200" dirty="0" smtClean="0"/>
              <a:t>új világ próféciája (pusztulás </a:t>
            </a:r>
            <a:r>
              <a:rPr lang="hu-HU" sz="2200" dirty="0" smtClean="0">
                <a:cs typeface="Times New Roman" panose="02020603050405020304" pitchFamily="18" charset="0"/>
              </a:rPr>
              <a:t>→</a:t>
            </a:r>
            <a:r>
              <a:rPr lang="hu-HU" sz="2200" dirty="0" smtClean="0"/>
              <a:t> megtisztulás, újrakezdés)	</a:t>
            </a:r>
            <a:endParaRPr lang="hu-HU" sz="2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28328"/>
          </a:xfrm>
        </p:spPr>
        <p:txBody>
          <a:bodyPr>
            <a:normAutofit/>
          </a:bodyPr>
          <a:lstStyle/>
          <a:p>
            <a:r>
              <a:rPr lang="hu-HU" sz="3200" b="1" i="1" dirty="0" smtClean="0"/>
              <a:t>A vén cigány</a:t>
            </a:r>
            <a:r>
              <a:rPr lang="hu-HU" sz="3200" dirty="0" smtClean="0"/>
              <a:t> (1854)</a:t>
            </a:r>
            <a:endParaRPr lang="hu-HU" sz="3200" b="1" i="1" dirty="0"/>
          </a:p>
        </p:txBody>
      </p:sp>
    </p:spTree>
    <p:extLst>
      <p:ext uri="{BB962C8B-B14F-4D97-AF65-F5344CB8AC3E}">
        <p14:creationId xmlns:p14="http://schemas.microsoft.com/office/powerpoint/2010/main" val="1448660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szerkezet: </a:t>
            </a:r>
          </a:p>
          <a:p>
            <a:pPr lvl="1"/>
            <a:r>
              <a:rPr lang="hu-HU" dirty="0"/>
              <a:t>1. </a:t>
            </a:r>
            <a:r>
              <a:rPr lang="hu-HU" dirty="0" smtClean="0"/>
              <a:t>szakasz (</a:t>
            </a:r>
            <a:r>
              <a:rPr lang="hu-HU" dirty="0"/>
              <a:t>1-12. + 13-24. sor) </a:t>
            </a:r>
            <a:r>
              <a:rPr lang="hu-HU" dirty="0" smtClean="0"/>
              <a:t>– keresztrímek </a:t>
            </a:r>
            <a:endParaRPr lang="hu-HU" dirty="0"/>
          </a:p>
          <a:p>
            <a:pPr lvl="1"/>
            <a:r>
              <a:rPr lang="hu-HU" dirty="0"/>
              <a:t>2. </a:t>
            </a:r>
            <a:r>
              <a:rPr lang="hu-HU" dirty="0" smtClean="0"/>
              <a:t>szakasz </a:t>
            </a:r>
            <a:r>
              <a:rPr lang="hu-HU" dirty="0"/>
              <a:t>(25-32. sor</a:t>
            </a:r>
            <a:r>
              <a:rPr lang="hu-HU" dirty="0" smtClean="0"/>
              <a:t>) – páros rímek</a:t>
            </a:r>
          </a:p>
          <a:p>
            <a:r>
              <a:rPr lang="hu-HU" dirty="0" smtClean="0"/>
              <a:t>idő- és értékszembesítés: múltbeli én (égő vágyak) </a:t>
            </a:r>
            <a:r>
              <a:rPr lang="hu-HU" dirty="0" smtClean="0">
                <a:cs typeface="Times New Roman"/>
              </a:rPr>
              <a:t>↔</a:t>
            </a:r>
            <a:r>
              <a:rPr lang="hu-HU" dirty="0" smtClean="0"/>
              <a:t> jelenbeli én (keserv, csalódás, lemondás)</a:t>
            </a:r>
          </a:p>
          <a:p>
            <a:r>
              <a:rPr lang="hu-HU" dirty="0" err="1" smtClean="0"/>
              <a:t>ősztoposz</a:t>
            </a:r>
            <a:endParaRPr lang="hu-HU" dirty="0" smtClean="0"/>
          </a:p>
          <a:p>
            <a:r>
              <a:rPr lang="hu-HU" dirty="0" smtClean="0"/>
              <a:t>fordulat (13. sor): ifjúkori vágyak feléledése </a:t>
            </a:r>
            <a:r>
              <a:rPr lang="hu-HU" dirty="0" smtClean="0">
                <a:cs typeface="Times New Roman"/>
              </a:rPr>
              <a:t>↔ konklúzió: valós léthelyzet reménytelensége</a:t>
            </a:r>
            <a:endParaRPr lang="hu-HU" dirty="0" smtClean="0"/>
          </a:p>
          <a:p>
            <a:r>
              <a:rPr lang="hu-HU" dirty="0" smtClean="0"/>
              <a:t>romantikus sajátosságok: ellenpontozás, késleltetés (feszültségkeltés)</a:t>
            </a:r>
          </a:p>
          <a:p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b="1" i="1" dirty="0" smtClean="0"/>
              <a:t>Késő vágy</a:t>
            </a:r>
            <a:r>
              <a:rPr lang="hu-HU" sz="3200" dirty="0" smtClean="0"/>
              <a:t> (1839)</a:t>
            </a:r>
            <a:endParaRPr lang="hu-HU" sz="3200" b="1" i="1" dirty="0"/>
          </a:p>
        </p:txBody>
      </p:sp>
    </p:spTree>
    <p:extLst>
      <p:ext uri="{BB962C8B-B14F-4D97-AF65-F5344CB8AC3E}">
        <p14:creationId xmlns:p14="http://schemas.microsoft.com/office/powerpoint/2010/main" val="2837235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keletkezési körülmények (Bajza család)</a:t>
            </a:r>
          </a:p>
          <a:p>
            <a:r>
              <a:rPr lang="hu-HU" dirty="0" smtClean="0"/>
              <a:t>aforizmák igazságtartalma: érvek felsorolása</a:t>
            </a:r>
          </a:p>
          <a:p>
            <a:r>
              <a:rPr lang="hu-HU" dirty="0" smtClean="0"/>
              <a:t>földi és égi világ (~ Csongor és Tünde)</a:t>
            </a:r>
          </a:p>
          <a:p>
            <a:r>
              <a:rPr lang="hu-HU" dirty="0" smtClean="0"/>
              <a:t>vita a romantikával?</a:t>
            </a:r>
          </a:p>
          <a:p>
            <a:r>
              <a:rPr lang="hu-HU" dirty="0" smtClean="0"/>
              <a:t>szerelmi líra és gondolati költészet határán</a:t>
            </a:r>
          </a:p>
          <a:p>
            <a:r>
              <a:rPr lang="hu-HU" dirty="0" smtClean="0"/>
              <a:t>a romantikus szerelmi líra eszköztára + „intelmek”, aforizmák</a:t>
            </a:r>
          </a:p>
          <a:p>
            <a:r>
              <a:rPr lang="hu-HU" dirty="0" smtClean="0"/>
              <a:t>„keretes” szerkezet</a:t>
            </a:r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b="1" i="1" dirty="0" smtClean="0"/>
              <a:t>A merengőhöz </a:t>
            </a:r>
            <a:r>
              <a:rPr lang="hu-HU" sz="3200" b="1" dirty="0" smtClean="0"/>
              <a:t>(1843)</a:t>
            </a:r>
            <a:endParaRPr lang="hu-HU" sz="3200" b="1" dirty="0"/>
          </a:p>
        </p:txBody>
      </p:sp>
    </p:spTree>
    <p:extLst>
      <p:ext uri="{BB962C8B-B14F-4D97-AF65-F5344CB8AC3E}">
        <p14:creationId xmlns:p14="http://schemas.microsoft.com/office/powerpoint/2010/main" val="778398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395192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hu-HU" dirty="0"/>
              <a:t>Romantikus elemek Vörösmarty lírájában</a:t>
            </a:r>
          </a:p>
          <a:p>
            <a:pPr marL="514350" indent="-514350">
              <a:buFont typeface="+mj-lt"/>
              <a:buAutoNum type="arabicPeriod"/>
            </a:pPr>
            <a:r>
              <a:rPr lang="hu-HU" dirty="0"/>
              <a:t>Vörösmarty történelemszemlélete</a:t>
            </a:r>
          </a:p>
          <a:p>
            <a:pPr marL="514350" indent="-514350">
              <a:buFont typeface="+mj-lt"/>
              <a:buAutoNum type="arabicPeriod"/>
            </a:pPr>
            <a:r>
              <a:rPr lang="hu-HU" dirty="0"/>
              <a:t>Egyén, nemzet, emberiség Vörösmarty költészetében</a:t>
            </a:r>
          </a:p>
          <a:p>
            <a:endParaRPr lang="hu-H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dirty="0" smtClean="0"/>
              <a:t>Megközelítési lehetőségek</a:t>
            </a:r>
            <a:endParaRPr lang="hu-HU" sz="3200" dirty="0"/>
          </a:p>
        </p:txBody>
      </p:sp>
    </p:spTree>
    <p:extLst>
      <p:ext uri="{BB962C8B-B14F-4D97-AF65-F5344CB8AC3E}">
        <p14:creationId xmlns:p14="http://schemas.microsoft.com/office/powerpoint/2010/main" val="26198910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4576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hu-HU" sz="2800" dirty="0"/>
              <a:t>művészet szabadsága (</a:t>
            </a:r>
            <a:r>
              <a:rPr lang="hu-HU" sz="2800" i="1" dirty="0"/>
              <a:t>A vén cigány</a:t>
            </a:r>
            <a:r>
              <a:rPr lang="hu-HU" sz="2800" dirty="0"/>
              <a:t>)</a:t>
            </a:r>
          </a:p>
          <a:p>
            <a:pPr lvl="0"/>
            <a:r>
              <a:rPr lang="hu-HU" sz="2800" dirty="0"/>
              <a:t>egyéniség kultusza (-)</a:t>
            </a:r>
          </a:p>
          <a:p>
            <a:pPr lvl="0"/>
            <a:r>
              <a:rPr lang="hu-HU" sz="2800" dirty="0"/>
              <a:t>eredetiség</a:t>
            </a:r>
          </a:p>
          <a:p>
            <a:pPr lvl="0"/>
            <a:r>
              <a:rPr lang="hu-HU" sz="2800" dirty="0"/>
              <a:t>korlátok elleni lázadás</a:t>
            </a:r>
          </a:p>
          <a:p>
            <a:pPr lvl="0"/>
            <a:r>
              <a:rPr lang="hu-HU" sz="2800" dirty="0"/>
              <a:t>fejlődés- és szabadságelv (ellenpélda: </a:t>
            </a:r>
            <a:r>
              <a:rPr lang="hu-HU" sz="2800" i="1" dirty="0"/>
              <a:t>Gondolatok a könyvtárban</a:t>
            </a:r>
            <a:r>
              <a:rPr lang="hu-HU" sz="2800" dirty="0"/>
              <a:t>, </a:t>
            </a:r>
            <a:r>
              <a:rPr lang="hu-HU" sz="2800" i="1" dirty="0"/>
              <a:t>Az emberek</a:t>
            </a:r>
            <a:r>
              <a:rPr lang="hu-HU" sz="2800" dirty="0"/>
              <a:t>)</a:t>
            </a:r>
          </a:p>
          <a:p>
            <a:pPr lvl="0"/>
            <a:r>
              <a:rPr lang="hu-HU" sz="2800" dirty="0"/>
              <a:t>társadalmi felelősségérzet (</a:t>
            </a:r>
            <a:r>
              <a:rPr lang="hu-HU" sz="2800" i="1" dirty="0"/>
              <a:t>Szózat</a:t>
            </a:r>
            <a:r>
              <a:rPr lang="hu-HU" sz="2800" dirty="0"/>
              <a:t>)</a:t>
            </a:r>
          </a:p>
          <a:p>
            <a:pPr lvl="0"/>
            <a:r>
              <a:rPr lang="hu-HU" sz="2800" dirty="0"/>
              <a:t>végtelenség utáni vágy</a:t>
            </a:r>
          </a:p>
          <a:p>
            <a:pPr lvl="0"/>
            <a:r>
              <a:rPr lang="hu-HU" sz="2800" dirty="0"/>
              <a:t>két szélső pólus: kitörő lelkesedés, forradalmi optimizmus ↔ világfájdalom; eszmény ↔ valóság (</a:t>
            </a:r>
            <a:r>
              <a:rPr lang="hu-HU" sz="2800" i="1" dirty="0"/>
              <a:t>Gondolatok a könyvtárban</a:t>
            </a:r>
            <a:r>
              <a:rPr lang="hu-HU" sz="2800" dirty="0"/>
              <a:t>)</a:t>
            </a:r>
          </a:p>
          <a:p>
            <a:pPr lvl="0"/>
            <a:r>
              <a:rPr lang="hu-HU" sz="2800" dirty="0"/>
              <a:t>ellentétek (</a:t>
            </a:r>
            <a:r>
              <a:rPr lang="hu-HU" sz="2800" i="1" dirty="0"/>
              <a:t>Késő vágy</a:t>
            </a:r>
            <a:r>
              <a:rPr lang="hu-HU" sz="2800" dirty="0"/>
              <a:t>)</a:t>
            </a:r>
          </a:p>
          <a:p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00336"/>
          </a:xfrm>
        </p:spPr>
        <p:txBody>
          <a:bodyPr>
            <a:normAutofit/>
          </a:bodyPr>
          <a:lstStyle/>
          <a:p>
            <a:r>
              <a:rPr lang="hu-HU" sz="3200" b="1" dirty="0" smtClean="0"/>
              <a:t>1. Romantikus </a:t>
            </a:r>
            <a:r>
              <a:rPr lang="hu-HU" sz="3200" b="1" dirty="0"/>
              <a:t>elemek Vörösmarty lírájában</a:t>
            </a:r>
            <a:endParaRPr lang="hu-HU" sz="3200" dirty="0"/>
          </a:p>
        </p:txBody>
      </p:sp>
    </p:spTree>
    <p:extLst>
      <p:ext uri="{BB962C8B-B14F-4D97-AF65-F5344CB8AC3E}">
        <p14:creationId xmlns:p14="http://schemas.microsoft.com/office/powerpoint/2010/main" val="25117313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904656"/>
          </a:xfrm>
        </p:spPr>
        <p:txBody>
          <a:bodyPr>
            <a:noAutofit/>
          </a:bodyPr>
          <a:lstStyle/>
          <a:p>
            <a:pPr lvl="0"/>
            <a:r>
              <a:rPr lang="hu-HU" dirty="0" smtClean="0"/>
              <a:t>nemzeti </a:t>
            </a:r>
            <a:r>
              <a:rPr lang="hu-HU" dirty="0"/>
              <a:t>értékek a középpontban (</a:t>
            </a:r>
            <a:r>
              <a:rPr lang="hu-HU" i="1" dirty="0"/>
              <a:t>Szózat</a:t>
            </a:r>
            <a:r>
              <a:rPr lang="hu-HU" dirty="0"/>
              <a:t>)</a:t>
            </a:r>
          </a:p>
          <a:p>
            <a:pPr lvl="0"/>
            <a:r>
              <a:rPr lang="hu-HU" dirty="0"/>
              <a:t>historizmus, középkor iránti lelkesedés, népek őstörténete (</a:t>
            </a:r>
            <a:r>
              <a:rPr lang="hu-HU" i="1" dirty="0"/>
              <a:t>Zalán futása</a:t>
            </a:r>
            <a:r>
              <a:rPr lang="hu-HU" dirty="0"/>
              <a:t>)</a:t>
            </a:r>
          </a:p>
          <a:p>
            <a:pPr lvl="0"/>
            <a:r>
              <a:rPr lang="hu-HU" dirty="0"/>
              <a:t>álom, fantázia, misztika, rejtélyesség, egzotikum (</a:t>
            </a:r>
            <a:r>
              <a:rPr lang="hu-HU" i="1" dirty="0"/>
              <a:t>Csongor és Tünde</a:t>
            </a:r>
            <a:r>
              <a:rPr lang="hu-HU" dirty="0"/>
              <a:t>, </a:t>
            </a:r>
            <a:r>
              <a:rPr lang="hu-HU" i="1" dirty="0"/>
              <a:t>Tündérvölgy</a:t>
            </a:r>
            <a:r>
              <a:rPr lang="hu-HU" dirty="0"/>
              <a:t>; ellenpélda: </a:t>
            </a:r>
            <a:r>
              <a:rPr lang="hu-HU" i="1" dirty="0"/>
              <a:t>A merengőhöz</a:t>
            </a:r>
            <a:r>
              <a:rPr lang="hu-HU" dirty="0"/>
              <a:t>)</a:t>
            </a:r>
          </a:p>
          <a:p>
            <a:pPr lvl="0"/>
            <a:r>
              <a:rPr lang="hu-HU" dirty="0"/>
              <a:t>látomásosság (</a:t>
            </a:r>
            <a:r>
              <a:rPr lang="hu-HU" i="1" dirty="0"/>
              <a:t>Előszó</a:t>
            </a:r>
            <a:r>
              <a:rPr lang="hu-HU" dirty="0"/>
              <a:t>)</a:t>
            </a:r>
          </a:p>
          <a:p>
            <a:pPr lvl="0"/>
            <a:r>
              <a:rPr lang="hu-HU" dirty="0"/>
              <a:t>gyakran szabálytalan, töredékes alkotások (</a:t>
            </a:r>
            <a:r>
              <a:rPr lang="hu-HU" i="1" dirty="0"/>
              <a:t>A délsziget</a:t>
            </a:r>
            <a:r>
              <a:rPr lang="hu-HU" dirty="0"/>
              <a:t>, </a:t>
            </a:r>
            <a:r>
              <a:rPr lang="hu-HU" i="1" dirty="0"/>
              <a:t>Fogytán van a napod...</a:t>
            </a:r>
            <a:r>
              <a:rPr lang="hu-HU" dirty="0"/>
              <a:t>)</a:t>
            </a:r>
          </a:p>
          <a:p>
            <a:pPr lvl="0"/>
            <a:r>
              <a:rPr lang="hu-HU" dirty="0"/>
              <a:t>műfaji átmenetek, erős líraiság (</a:t>
            </a:r>
            <a:r>
              <a:rPr lang="hu-HU" i="1" dirty="0"/>
              <a:t>Csongor és Tünde</a:t>
            </a:r>
            <a:r>
              <a:rPr lang="hu-HU" dirty="0"/>
              <a:t>, </a:t>
            </a:r>
            <a:r>
              <a:rPr lang="hu-HU" i="1" dirty="0"/>
              <a:t>Szép Ilonka</a:t>
            </a:r>
            <a:r>
              <a:rPr lang="hu-HU" dirty="0"/>
              <a:t>)</a:t>
            </a:r>
          </a:p>
          <a:p>
            <a:pPr lvl="0"/>
            <a:r>
              <a:rPr lang="hu-HU" dirty="0"/>
              <a:t>nyelvhasználat, stílusjegyek: pátosz, ünnepélyesség, festőiség, zeneiség, költői képek (</a:t>
            </a:r>
            <a:r>
              <a:rPr lang="hu-HU" i="1" dirty="0"/>
              <a:t>Zalán futása, Szózat, Előszó</a:t>
            </a:r>
            <a:r>
              <a:rPr lang="hu-HU" dirty="0"/>
              <a:t>)</a:t>
            </a:r>
          </a:p>
          <a:p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8597154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4576"/>
          </a:xfrm>
        </p:spPr>
        <p:txBody>
          <a:bodyPr>
            <a:normAutofit/>
          </a:bodyPr>
          <a:lstStyle/>
          <a:p>
            <a:pPr lvl="0"/>
            <a:r>
              <a:rPr lang="hu-HU" sz="2800" dirty="0"/>
              <a:t>történelem és irodalom kapcsolata: a történelem irodalomformáló vagy az irodalom történelemformáló szerepe → a művek keletkezési körülménye és utóélete (</a:t>
            </a:r>
            <a:r>
              <a:rPr lang="hu-HU" sz="2800" i="1" dirty="0"/>
              <a:t>Szózat, A </a:t>
            </a:r>
            <a:r>
              <a:rPr lang="hu-HU" sz="2800" i="1" dirty="0" err="1"/>
              <a:t>Guttenberg-albumba</a:t>
            </a:r>
            <a:r>
              <a:rPr lang="hu-HU" sz="2800" i="1" dirty="0"/>
              <a:t>, Az emberek, Előszó</a:t>
            </a:r>
            <a:r>
              <a:rPr lang="hu-HU" sz="2800" dirty="0"/>
              <a:t>)</a:t>
            </a:r>
            <a:endParaRPr lang="hu-HU" sz="2400" dirty="0"/>
          </a:p>
          <a:p>
            <a:pPr lvl="0"/>
            <a:r>
              <a:rPr lang="hu-HU" sz="2800" dirty="0"/>
              <a:t>történelemfilozófiai kérdések</a:t>
            </a:r>
            <a:endParaRPr lang="hu-HU" sz="2400" dirty="0"/>
          </a:p>
          <a:p>
            <a:pPr lvl="1"/>
            <a:r>
              <a:rPr lang="hu-HU" dirty="0"/>
              <a:t>organikus történelemszemlélet, érték- és időszembesítés (</a:t>
            </a:r>
            <a:r>
              <a:rPr lang="hu-HU" i="1" dirty="0"/>
              <a:t>Előszó</a:t>
            </a:r>
            <a:r>
              <a:rPr lang="hu-HU" dirty="0"/>
              <a:t>)</a:t>
            </a:r>
            <a:endParaRPr lang="hu-HU" sz="2000" dirty="0"/>
          </a:p>
          <a:p>
            <a:pPr lvl="1"/>
            <a:r>
              <a:rPr lang="hu-HU" dirty="0"/>
              <a:t>ciklikus történelemszemlélet(</a:t>
            </a:r>
            <a:r>
              <a:rPr lang="hu-HU" i="1" dirty="0"/>
              <a:t>Gondolatok a könyvtárban</a:t>
            </a:r>
            <a:r>
              <a:rPr lang="hu-HU" dirty="0"/>
              <a:t>)</a:t>
            </a:r>
            <a:endParaRPr lang="hu-HU" sz="2000" dirty="0"/>
          </a:p>
          <a:p>
            <a:pPr lvl="1"/>
            <a:r>
              <a:rPr lang="hu-HU" dirty="0"/>
              <a:t>jövő lehetőségei: nemzethalál (</a:t>
            </a:r>
            <a:r>
              <a:rPr lang="hu-HU" i="1" dirty="0"/>
              <a:t>Szózat</a:t>
            </a:r>
            <a:r>
              <a:rPr lang="hu-HU" dirty="0"/>
              <a:t>, </a:t>
            </a:r>
            <a:r>
              <a:rPr lang="hu-HU" i="1" dirty="0"/>
              <a:t>Előszó</a:t>
            </a:r>
            <a:r>
              <a:rPr lang="hu-HU" dirty="0"/>
              <a:t>), utópia (</a:t>
            </a:r>
            <a:r>
              <a:rPr lang="hu-HU" i="1" dirty="0"/>
              <a:t>A Gutenberg-albumba</a:t>
            </a:r>
            <a:r>
              <a:rPr lang="hu-HU" dirty="0"/>
              <a:t>)</a:t>
            </a:r>
            <a:endParaRPr lang="hu-HU" sz="2000" dirty="0"/>
          </a:p>
          <a:p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00336"/>
          </a:xfrm>
        </p:spPr>
        <p:txBody>
          <a:bodyPr>
            <a:normAutofit/>
          </a:bodyPr>
          <a:lstStyle/>
          <a:p>
            <a:r>
              <a:rPr lang="hu-HU" sz="3200" b="1" dirty="0" smtClean="0"/>
              <a:t>2. Vörösmarty történelemszemlélete</a:t>
            </a:r>
            <a:endParaRPr lang="hu-HU" sz="3200" dirty="0"/>
          </a:p>
        </p:txBody>
      </p:sp>
    </p:spTree>
    <p:extLst>
      <p:ext uri="{BB962C8B-B14F-4D97-AF65-F5344CB8AC3E}">
        <p14:creationId xmlns:p14="http://schemas.microsoft.com/office/powerpoint/2010/main" val="20482211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608512"/>
          </a:xfrm>
        </p:spPr>
        <p:txBody>
          <a:bodyPr>
            <a:normAutofit/>
          </a:bodyPr>
          <a:lstStyle/>
          <a:p>
            <a:pPr lvl="0"/>
            <a:r>
              <a:rPr lang="hu-HU" sz="2800" dirty="0"/>
              <a:t>egyéni érzések (</a:t>
            </a:r>
            <a:r>
              <a:rPr lang="hu-HU" sz="2800" i="1" dirty="0"/>
              <a:t>Késő vágy</a:t>
            </a:r>
            <a:r>
              <a:rPr lang="hu-HU" sz="2800" dirty="0"/>
              <a:t>)</a:t>
            </a:r>
          </a:p>
          <a:p>
            <a:pPr lvl="0"/>
            <a:r>
              <a:rPr lang="hu-HU" sz="2800" dirty="0"/>
              <a:t>nemzeti elkötelezettség (</a:t>
            </a:r>
            <a:r>
              <a:rPr lang="hu-HU" sz="2800" i="1" dirty="0"/>
              <a:t>Szózat</a:t>
            </a:r>
            <a:r>
              <a:rPr lang="hu-HU" sz="2800" dirty="0"/>
              <a:t>)</a:t>
            </a:r>
          </a:p>
          <a:p>
            <a:pPr lvl="0"/>
            <a:r>
              <a:rPr lang="hu-HU" sz="2800" dirty="0"/>
              <a:t>emberiség sorsa (</a:t>
            </a:r>
            <a:r>
              <a:rPr lang="hu-HU" sz="2800" i="1" dirty="0"/>
              <a:t>A </a:t>
            </a:r>
            <a:r>
              <a:rPr lang="hu-HU" sz="2800" i="1" dirty="0" err="1"/>
              <a:t>Guttenberg-albumba</a:t>
            </a:r>
            <a:r>
              <a:rPr lang="hu-HU" sz="2800" dirty="0"/>
              <a:t>, </a:t>
            </a:r>
            <a:r>
              <a:rPr lang="hu-HU" sz="2800" i="1" dirty="0"/>
              <a:t>Gondolatok a könyvtárban</a:t>
            </a:r>
            <a:r>
              <a:rPr lang="hu-HU" sz="2800" dirty="0"/>
              <a:t>, </a:t>
            </a:r>
            <a:r>
              <a:rPr lang="hu-HU" sz="2800" i="1" dirty="0"/>
              <a:t>Az emberek</a:t>
            </a:r>
            <a:r>
              <a:rPr lang="hu-HU" sz="2800" dirty="0"/>
              <a:t>)</a:t>
            </a:r>
          </a:p>
          <a:p>
            <a:pPr marL="0" indent="0">
              <a:buNone/>
            </a:pPr>
            <a:r>
              <a:rPr lang="hu-HU" sz="2800" dirty="0"/>
              <a:t>► egyén, nemzet, emberiség sorskérdéseinek szintézise (</a:t>
            </a:r>
            <a:r>
              <a:rPr lang="hu-HU" sz="2800" i="1" dirty="0"/>
              <a:t>A vén cigány</a:t>
            </a:r>
            <a:r>
              <a:rPr lang="hu-HU" sz="2800" dirty="0"/>
              <a:t>)</a:t>
            </a:r>
          </a:p>
          <a:p>
            <a:endParaRPr lang="hu-HU" sz="2800" dirty="0"/>
          </a:p>
          <a:p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332384"/>
          </a:xfrm>
        </p:spPr>
        <p:txBody>
          <a:bodyPr>
            <a:noAutofit/>
          </a:bodyPr>
          <a:lstStyle/>
          <a:p>
            <a:r>
              <a:rPr lang="hu-HU" sz="3200" b="1" dirty="0" smtClean="0"/>
              <a:t>3. Egyén, nemzet, emberiség </a:t>
            </a:r>
            <a:r>
              <a:rPr lang="hu-HU" sz="3200" b="1" dirty="0"/>
              <a:t>Vörösmarty </a:t>
            </a:r>
            <a:r>
              <a:rPr lang="hu-HU" sz="3200" b="1" dirty="0" smtClean="0"/>
              <a:t>költészetében</a:t>
            </a:r>
            <a:endParaRPr lang="hu-HU" sz="3200" dirty="0"/>
          </a:p>
        </p:txBody>
      </p:sp>
    </p:spTree>
    <p:extLst>
      <p:ext uri="{BB962C8B-B14F-4D97-AF65-F5344CB8AC3E}">
        <p14:creationId xmlns:p14="http://schemas.microsoft.com/office/powerpoint/2010/main" val="14939234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Képtalálat a következőre: „voltaire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5" name="AutoShape 4" descr="Képtalálat a következőre: „voltaire”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pic>
        <p:nvPicPr>
          <p:cNvPr id="7" name="Picture 8" descr="682_3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9703" y="692696"/>
            <a:ext cx="3980636" cy="5239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Képtalálat a következőre: „vörösmarty”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551" y="692696"/>
            <a:ext cx="4040442" cy="5239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5701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51176"/>
          </a:xfrm>
        </p:spPr>
        <p:txBody>
          <a:bodyPr/>
          <a:lstStyle/>
          <a:p>
            <a:r>
              <a:rPr lang="hu-HU" i="1" dirty="0"/>
              <a:t>Hasonlítsa össze </a:t>
            </a:r>
            <a:r>
              <a:rPr lang="hu-HU" i="1" dirty="0" smtClean="0"/>
              <a:t>a következő </a:t>
            </a:r>
            <a:r>
              <a:rPr lang="hu-HU" i="1" dirty="0"/>
              <a:t>két költeményt! Elemzésében térjen ki a műfaji sajátosságokra, valamint a történelmi személyiség megjelenítésének és értékelésének eszmei és művészi megoldásaira! </a:t>
            </a: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b="1" dirty="0"/>
              <a:t>Összehasonlító  elemzés</a:t>
            </a:r>
            <a:endParaRPr lang="hu-HU" sz="3200" dirty="0"/>
          </a:p>
        </p:txBody>
      </p:sp>
    </p:spTree>
    <p:extLst>
      <p:ext uri="{BB962C8B-B14F-4D97-AF65-F5344CB8AC3E}">
        <p14:creationId xmlns:p14="http://schemas.microsoft.com/office/powerpoint/2010/main" val="2578863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611560" y="1700808"/>
            <a:ext cx="8075240" cy="4395192"/>
          </a:xfrm>
        </p:spPr>
        <p:txBody>
          <a:bodyPr/>
          <a:lstStyle/>
          <a:p>
            <a:pPr marL="0" indent="0">
              <a:buNone/>
            </a:pPr>
            <a:r>
              <a:rPr lang="hu-HU" dirty="0" smtClean="0"/>
              <a:t>Nem </a:t>
            </a:r>
            <a:r>
              <a:rPr lang="hu-HU" dirty="0"/>
              <a:t>te magad győztél, hanem a kor lelke – szabadság</a:t>
            </a:r>
            <a:r>
              <a:rPr lang="hu-HU" dirty="0" smtClean="0"/>
              <a:t>,</a:t>
            </a:r>
          </a:p>
          <a:p>
            <a:pPr marL="0" indent="0">
              <a:buNone/>
            </a:pPr>
            <a:r>
              <a:rPr lang="hu-HU" dirty="0" smtClean="0"/>
              <a:t>	</a:t>
            </a:r>
            <a:r>
              <a:rPr lang="hu-HU" dirty="0" err="1" smtClean="0"/>
              <a:t>Mellynek</a:t>
            </a:r>
            <a:r>
              <a:rPr lang="hu-HU" dirty="0" smtClean="0"/>
              <a:t> </a:t>
            </a:r>
            <a:r>
              <a:rPr lang="hu-HU" dirty="0"/>
              <a:t>zászlóit hordta dicső sereged</a:t>
            </a:r>
            <a:r>
              <a:rPr lang="hu-HU" dirty="0" smtClean="0"/>
              <a:t>.</a:t>
            </a:r>
          </a:p>
          <a:p>
            <a:pPr marL="0" indent="0">
              <a:buNone/>
            </a:pPr>
            <a:r>
              <a:rPr lang="hu-HU" dirty="0" smtClean="0"/>
              <a:t>A </a:t>
            </a:r>
            <a:r>
              <a:rPr lang="hu-HU" dirty="0"/>
              <a:t>népek fényes </a:t>
            </a:r>
            <a:r>
              <a:rPr lang="hu-HU" dirty="0" err="1"/>
              <a:t>csalatásba</a:t>
            </a:r>
            <a:r>
              <a:rPr lang="hu-HU" dirty="0"/>
              <a:t> </a:t>
            </a:r>
            <a:r>
              <a:rPr lang="hu-HU" dirty="0" err="1"/>
              <a:t>merűlve</a:t>
            </a:r>
            <a:r>
              <a:rPr lang="hu-HU" dirty="0"/>
              <a:t> imádtak</a:t>
            </a:r>
            <a:r>
              <a:rPr lang="hu-HU" dirty="0" smtClean="0"/>
              <a:t>,</a:t>
            </a:r>
          </a:p>
          <a:p>
            <a:pPr marL="0" indent="0">
              <a:buNone/>
            </a:pPr>
            <a:r>
              <a:rPr lang="hu-HU" dirty="0" smtClean="0"/>
              <a:t>	S </a:t>
            </a:r>
            <a:r>
              <a:rPr lang="hu-HU" dirty="0"/>
              <a:t>a szent emberiség sorsa kezedbe került</a:t>
            </a:r>
            <a:r>
              <a:rPr lang="hu-HU" dirty="0" smtClean="0"/>
              <a:t>.</a:t>
            </a:r>
          </a:p>
          <a:p>
            <a:pPr marL="0" indent="0">
              <a:buNone/>
            </a:pPr>
            <a:r>
              <a:rPr lang="hu-HU" dirty="0" smtClean="0"/>
              <a:t>Ámde </a:t>
            </a:r>
            <a:r>
              <a:rPr lang="hu-HU" dirty="0"/>
              <a:t>te azt tündér kényednek alája vetetted</a:t>
            </a:r>
            <a:r>
              <a:rPr lang="hu-HU" dirty="0" smtClean="0"/>
              <a:t>,</a:t>
            </a:r>
          </a:p>
          <a:p>
            <a:pPr marL="0" indent="0">
              <a:buNone/>
            </a:pPr>
            <a:r>
              <a:rPr lang="hu-HU" dirty="0" smtClean="0"/>
              <a:t>	S </a:t>
            </a:r>
            <a:r>
              <a:rPr lang="hu-HU" dirty="0"/>
              <a:t>isteni pálmádat váltja töviskoszorú. </a:t>
            </a:r>
            <a:endParaRPr lang="hu-HU" dirty="0" smtClean="0"/>
          </a:p>
          <a:p>
            <a:pPr marL="0" indent="0">
              <a:buNone/>
            </a:pPr>
            <a:r>
              <a:rPr lang="hu-HU" dirty="0" err="1" smtClean="0"/>
              <a:t>Amelly</a:t>
            </a:r>
            <a:r>
              <a:rPr lang="hu-HU" dirty="0" smtClean="0"/>
              <a:t> </a:t>
            </a:r>
            <a:r>
              <a:rPr lang="hu-HU" dirty="0"/>
              <a:t>kéz fölemelt, az ver most porba viszontag</a:t>
            </a:r>
            <a:r>
              <a:rPr lang="hu-HU" dirty="0" smtClean="0"/>
              <a:t>:</a:t>
            </a:r>
          </a:p>
          <a:p>
            <a:pPr marL="0" indent="0">
              <a:buNone/>
            </a:pPr>
            <a:r>
              <a:rPr lang="hu-HU" dirty="0" smtClean="0"/>
              <a:t>	Benned </a:t>
            </a:r>
            <a:r>
              <a:rPr lang="hu-HU" dirty="0"/>
              <a:t>az emberiség </a:t>
            </a:r>
            <a:r>
              <a:rPr lang="hu-HU" dirty="0" err="1"/>
              <a:t>űgye</a:t>
            </a:r>
            <a:r>
              <a:rPr lang="hu-HU" dirty="0"/>
              <a:t> </a:t>
            </a:r>
            <a:r>
              <a:rPr lang="hu-HU" dirty="0" err="1"/>
              <a:t>boszulva</a:t>
            </a:r>
            <a:r>
              <a:rPr lang="hu-HU" dirty="0"/>
              <a:t> vagyon</a:t>
            </a:r>
            <a:r>
              <a:rPr lang="hu-HU" dirty="0" smtClean="0"/>
              <a:t>.</a:t>
            </a:r>
          </a:p>
          <a:p>
            <a:pPr marL="0" indent="0">
              <a:buNone/>
            </a:pPr>
            <a:r>
              <a:rPr lang="hu-HU" dirty="0"/>
              <a:t>	</a:t>
            </a:r>
            <a:r>
              <a:rPr lang="hu-HU" dirty="0" smtClean="0"/>
              <a:t>						(1814) </a:t>
            </a:r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b="1" dirty="0"/>
              <a:t>Berzsenyi Dániel: </a:t>
            </a:r>
            <a:r>
              <a:rPr lang="hu-HU" sz="3200" b="1" i="1" dirty="0" err="1"/>
              <a:t>Napoleonhoz</a:t>
            </a:r>
            <a:endParaRPr lang="hu-HU" sz="3200" b="1" i="1" dirty="0"/>
          </a:p>
        </p:txBody>
      </p:sp>
    </p:spTree>
    <p:extLst>
      <p:ext uri="{BB962C8B-B14F-4D97-AF65-F5344CB8AC3E}">
        <p14:creationId xmlns:p14="http://schemas.microsoft.com/office/powerpoint/2010/main" val="4146910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611560" y="1700808"/>
            <a:ext cx="8075240" cy="4395192"/>
          </a:xfrm>
        </p:spPr>
        <p:txBody>
          <a:bodyPr/>
          <a:lstStyle/>
          <a:p>
            <a:pPr marL="0" indent="0">
              <a:buNone/>
            </a:pPr>
            <a:r>
              <a:rPr lang="hu-HU" dirty="0"/>
              <a:t>Nagy volt ő s nagysága miatt megdőlnie kellett</a:t>
            </a:r>
            <a:r>
              <a:rPr lang="hu-HU" dirty="0" smtClean="0"/>
              <a:t>;</a:t>
            </a:r>
          </a:p>
          <a:p>
            <a:pPr marL="0" indent="0">
              <a:buNone/>
            </a:pPr>
            <a:r>
              <a:rPr lang="hu-HU" dirty="0" smtClean="0"/>
              <a:t>	Ég </a:t>
            </a:r>
            <a:r>
              <a:rPr lang="hu-HU" dirty="0"/>
              <a:t>és föld egyaránt törtek elejteni őt</a:t>
            </a:r>
            <a:r>
              <a:rPr lang="hu-HU" dirty="0" smtClean="0"/>
              <a:t>:</a:t>
            </a:r>
          </a:p>
          <a:p>
            <a:pPr marL="0" indent="0">
              <a:buNone/>
            </a:pPr>
            <a:r>
              <a:rPr lang="hu-HU" dirty="0" smtClean="0"/>
              <a:t>Tűrni </a:t>
            </a:r>
            <a:r>
              <a:rPr lang="hu-HU" dirty="0"/>
              <a:t>nagyobbat </a:t>
            </a:r>
            <a:r>
              <a:rPr lang="hu-HU" dirty="0" err="1"/>
              <a:t>irígy</a:t>
            </a:r>
            <a:r>
              <a:rPr lang="hu-HU" dirty="0"/>
              <a:t> </a:t>
            </a:r>
            <a:r>
              <a:rPr lang="hu-HU" dirty="0" err="1"/>
              <a:t>lőn</a:t>
            </a:r>
            <a:r>
              <a:rPr lang="hu-HU" dirty="0"/>
              <a:t> a </a:t>
            </a:r>
            <a:r>
              <a:rPr lang="hu-HU" dirty="0" err="1"/>
              <a:t>sáralkatu</a:t>
            </a:r>
            <a:r>
              <a:rPr lang="hu-HU" dirty="0"/>
              <a:t> ember</a:t>
            </a:r>
            <a:r>
              <a:rPr lang="hu-HU" dirty="0" smtClean="0"/>
              <a:t>,</a:t>
            </a:r>
          </a:p>
          <a:p>
            <a:pPr marL="0" indent="0">
              <a:buNone/>
            </a:pPr>
            <a:r>
              <a:rPr lang="hu-HU" dirty="0" smtClean="0"/>
              <a:t>	S </a:t>
            </a:r>
            <a:r>
              <a:rPr lang="hu-HU" dirty="0"/>
              <a:t>tűrni hasonlót nem bírtak az istenek is</a:t>
            </a:r>
            <a:r>
              <a:rPr lang="hu-HU" dirty="0" smtClean="0"/>
              <a:t>.</a:t>
            </a:r>
          </a:p>
          <a:p>
            <a:pPr marL="0" indent="0">
              <a:buNone/>
            </a:pPr>
            <a:r>
              <a:rPr lang="hu-HU" dirty="0" smtClean="0"/>
              <a:t>							(1833) </a:t>
            </a:r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b="1" dirty="0" smtClean="0"/>
              <a:t>Vörösmarty Mihály: </a:t>
            </a:r>
            <a:r>
              <a:rPr lang="hu-HU" sz="3200" b="1" i="1" dirty="0" err="1" smtClean="0"/>
              <a:t>Napoleon</a:t>
            </a:r>
            <a:endParaRPr lang="hu-HU" sz="3200" b="1" i="1" dirty="0"/>
          </a:p>
        </p:txBody>
      </p:sp>
    </p:spTree>
    <p:extLst>
      <p:ext uri="{BB962C8B-B14F-4D97-AF65-F5344CB8AC3E}">
        <p14:creationId xmlns:p14="http://schemas.microsoft.com/office/powerpoint/2010/main" val="2604676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műfaji sajátosságok</a:t>
            </a:r>
          </a:p>
          <a:p>
            <a:pPr lvl="1"/>
            <a:r>
              <a:rPr lang="hu-HU" dirty="0" smtClean="0"/>
              <a:t>epigramma </a:t>
            </a:r>
            <a:r>
              <a:rPr lang="hu-HU" dirty="0"/>
              <a:t>(rövid, tömör, disztichonban írt, </a:t>
            </a:r>
            <a:r>
              <a:rPr lang="hu-HU" dirty="0" smtClean="0"/>
              <a:t>szerkezeti </a:t>
            </a:r>
            <a:r>
              <a:rPr lang="hu-HU" dirty="0"/>
              <a:t>egységei: előtag + utótag)</a:t>
            </a:r>
          </a:p>
          <a:p>
            <a:endParaRPr lang="hu-HU" dirty="0" smtClean="0"/>
          </a:p>
          <a:p>
            <a:r>
              <a:rPr lang="hu-HU" dirty="0" smtClean="0"/>
              <a:t>történelmi személyiség értékelése</a:t>
            </a:r>
          </a:p>
          <a:p>
            <a:pPr lvl="1"/>
            <a:r>
              <a:rPr lang="hu-HU" dirty="0" smtClean="0"/>
              <a:t>Napóleon értékelése ~ általános igazság kimondása</a:t>
            </a:r>
          </a:p>
          <a:p>
            <a:pPr lvl="1"/>
            <a:r>
              <a:rPr lang="hu-HU" dirty="0" smtClean="0"/>
              <a:t>Napóleon nagyságának eltérő megközelítése (korszellem felismerése – önmaga zsenialitása)</a:t>
            </a:r>
          </a:p>
          <a:p>
            <a:pPr lvl="1"/>
            <a:r>
              <a:rPr lang="hu-HU" dirty="0" smtClean="0"/>
              <a:t>bukásának oka és szükségszerűsége (egyéni érdek előtérbe helyezése – mások irigysége)</a:t>
            </a:r>
          </a:p>
          <a:p>
            <a:pPr lvl="1"/>
            <a:r>
              <a:rPr lang="hu-HU" dirty="0" smtClean="0"/>
              <a:t>stíluseszközök (ellentétek, biblikus-mitológiai utalások)</a:t>
            </a: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b="1" dirty="0" smtClean="0"/>
              <a:t>Lehetséges tartalmi elemek</a:t>
            </a:r>
            <a:endParaRPr lang="hu-HU" sz="3200" b="1" dirty="0"/>
          </a:p>
        </p:txBody>
      </p:sp>
    </p:spTree>
    <p:extLst>
      <p:ext uri="{BB962C8B-B14F-4D97-AF65-F5344CB8AC3E}">
        <p14:creationId xmlns:p14="http://schemas.microsoft.com/office/powerpoint/2010/main" val="33893033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59288"/>
          </a:xfrm>
        </p:spPr>
        <p:txBody>
          <a:bodyPr/>
          <a:lstStyle/>
          <a:p>
            <a:r>
              <a:rPr lang="hu-HU" dirty="0" smtClean="0"/>
              <a:t>beszédhelyzet</a:t>
            </a:r>
          </a:p>
          <a:p>
            <a:pPr lvl="1"/>
            <a:r>
              <a:rPr lang="hu-HU" dirty="0" smtClean="0"/>
              <a:t>E/2</a:t>
            </a:r>
            <a:r>
              <a:rPr lang="hu-HU" dirty="0"/>
              <a:t>. sz. megszólítás – E/3. sz. leírás (lásd a címadást)</a:t>
            </a:r>
          </a:p>
          <a:p>
            <a:r>
              <a:rPr lang="hu-HU" dirty="0" smtClean="0"/>
              <a:t>keletkezési körülmények</a:t>
            </a:r>
          </a:p>
          <a:p>
            <a:pPr lvl="1"/>
            <a:r>
              <a:rPr lang="hu-HU" dirty="0" smtClean="0"/>
              <a:t>Napóleon 1. száműzetése – európai romantika fénykora, magyar reformkor</a:t>
            </a:r>
          </a:p>
        </p:txBody>
      </p:sp>
    </p:spTree>
    <p:extLst>
      <p:ext uri="{BB962C8B-B14F-4D97-AF65-F5344CB8AC3E}">
        <p14:creationId xmlns:p14="http://schemas.microsoft.com/office/powerpoint/2010/main" val="169215363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Milyen előzményei vannak a történetnek a magyar mesehagyományban?</a:t>
            </a:r>
          </a:p>
          <a:p>
            <a:r>
              <a:rPr lang="hu-HU" dirty="0" smtClean="0"/>
              <a:t>Mennyi időt ölel fel a cselekmény?</a:t>
            </a:r>
          </a:p>
          <a:p>
            <a:r>
              <a:rPr lang="hu-HU" dirty="0" smtClean="0"/>
              <a:t>Milyen mesei elemek, meseformulák fordulnak elő benne?</a:t>
            </a:r>
          </a:p>
          <a:p>
            <a:r>
              <a:rPr lang="hu-HU" dirty="0"/>
              <a:t>Hogyan csoportosíthatóak a szereplők?</a:t>
            </a:r>
          </a:p>
          <a:p>
            <a:r>
              <a:rPr lang="hu-HU" dirty="0" smtClean="0"/>
              <a:t>Mely szereplők és motívumok tartoznak a mese világába, és melyek a valószerűek?</a:t>
            </a:r>
          </a:p>
          <a:p>
            <a:r>
              <a:rPr lang="hu-HU" dirty="0" smtClean="0"/>
              <a:t>Milyen jelképek találhatóak a műben?</a:t>
            </a:r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b="1" i="1" dirty="0" smtClean="0"/>
              <a:t>Csongor és Tünde</a:t>
            </a:r>
            <a:endParaRPr lang="hu-HU" sz="3200" b="1" i="1" dirty="0"/>
          </a:p>
        </p:txBody>
      </p:sp>
    </p:spTree>
    <p:extLst>
      <p:ext uri="{BB962C8B-B14F-4D97-AF65-F5344CB8AC3E}">
        <p14:creationId xmlns:p14="http://schemas.microsoft.com/office/powerpoint/2010/main" val="3356117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916832"/>
            <a:ext cx="8363272" cy="468052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u-HU" sz="2800" dirty="0" err="1" smtClean="0"/>
              <a:t>Befogadástörténet</a:t>
            </a:r>
            <a:r>
              <a:rPr lang="hu-HU" sz="2800" dirty="0"/>
              <a:t>:</a:t>
            </a:r>
          </a:p>
          <a:p>
            <a:pPr lvl="1"/>
            <a:r>
              <a:rPr lang="hu-HU" sz="2800" dirty="0"/>
              <a:t>Székesfehérváron jelenik </a:t>
            </a:r>
            <a:r>
              <a:rPr lang="hu-HU" sz="2800" dirty="0" smtClean="0"/>
              <a:t>meg </a:t>
            </a:r>
            <a:r>
              <a:rPr lang="hu-HU" sz="2800" dirty="0"/>
              <a:t>(a pesti cenzor nem engedélyezi</a:t>
            </a:r>
            <a:r>
              <a:rPr lang="hu-HU" sz="2800" dirty="0" smtClean="0"/>
              <a:t>), de nincs különösebb visszhangja</a:t>
            </a:r>
          </a:p>
          <a:p>
            <a:pPr lvl="1"/>
            <a:r>
              <a:rPr lang="hu-HU" sz="2800" dirty="0" smtClean="0"/>
              <a:t>saját korában csak Kölcsey értékeli</a:t>
            </a:r>
          </a:p>
          <a:p>
            <a:pPr lvl="1"/>
            <a:r>
              <a:rPr lang="hu-HU" sz="2800" dirty="0" smtClean="0"/>
              <a:t>(</a:t>
            </a:r>
            <a:r>
              <a:rPr lang="hu-HU" sz="2800" dirty="0"/>
              <a:t>1879) </a:t>
            </a:r>
            <a:r>
              <a:rPr lang="hu-HU" sz="2800" dirty="0" err="1"/>
              <a:t>Paulay</a:t>
            </a:r>
            <a:r>
              <a:rPr lang="hu-HU" sz="2800" dirty="0"/>
              <a:t> Ede előadása révén lesz igazán elismert</a:t>
            </a:r>
          </a:p>
          <a:p>
            <a:pPr marL="0" indent="0">
              <a:buNone/>
            </a:pPr>
            <a:r>
              <a:rPr lang="hu-HU" sz="2800" dirty="0"/>
              <a:t> </a:t>
            </a:r>
            <a:endParaRPr lang="hu-HU" sz="2800" dirty="0" smtClean="0"/>
          </a:p>
          <a:p>
            <a:pPr marL="0" indent="0">
              <a:buNone/>
            </a:pPr>
            <a:r>
              <a:rPr lang="hu-HU" sz="2800" dirty="0" smtClean="0"/>
              <a:t>Műfaj:</a:t>
            </a:r>
          </a:p>
          <a:p>
            <a:pPr lvl="1"/>
            <a:r>
              <a:rPr lang="hu-HU" sz="2800" dirty="0"/>
              <a:t>drámai költemény, </a:t>
            </a:r>
            <a:r>
              <a:rPr lang="hu-HU" sz="2800" dirty="0" smtClean="0"/>
              <a:t>világdráma, emberiségköltemény</a:t>
            </a:r>
            <a:endParaRPr lang="hu-HU" sz="2800" dirty="0"/>
          </a:p>
          <a:p>
            <a:pPr lvl="2"/>
            <a:r>
              <a:rPr lang="hu-HU" sz="2600" dirty="0" err="1"/>
              <a:t>műnemkeveredés</a:t>
            </a:r>
            <a:endParaRPr lang="hu-HU" sz="2600" dirty="0"/>
          </a:p>
          <a:p>
            <a:pPr lvl="2"/>
            <a:r>
              <a:rPr lang="hu-HU" sz="2600" dirty="0"/>
              <a:t>gondolatiság: lét- és világmagyarázat-kísérlet</a:t>
            </a:r>
          </a:p>
          <a:p>
            <a:pPr lvl="2"/>
            <a:r>
              <a:rPr lang="hu-HU" sz="2600" dirty="0"/>
              <a:t>mítoszteremtés</a:t>
            </a:r>
          </a:p>
          <a:p>
            <a:endParaRPr lang="hu-HU" dirty="0" smtClean="0"/>
          </a:p>
          <a:p>
            <a:pPr lvl="1"/>
            <a:endParaRPr lang="hu-HU" dirty="0" smtClean="0"/>
          </a:p>
          <a:p>
            <a:pPr lvl="1"/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b="1" i="1" dirty="0"/>
              <a:t>Csongor és </a:t>
            </a:r>
            <a:r>
              <a:rPr lang="hu-HU" sz="3200" b="1" i="1" dirty="0" smtClean="0"/>
              <a:t>Tünde</a:t>
            </a:r>
            <a:r>
              <a:rPr lang="hu-HU" sz="3200" dirty="0" smtClean="0"/>
              <a:t> (1831)</a:t>
            </a:r>
            <a:endParaRPr lang="hu-HU" sz="3200" dirty="0"/>
          </a:p>
        </p:txBody>
      </p:sp>
      <p:pic>
        <p:nvPicPr>
          <p:cNvPr id="2050" name="Picture 2" descr="Csongor és Tünde – Köztérké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498688"/>
            <a:ext cx="1306488" cy="1741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songor és Tünde – Köztérké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1407" y="498689"/>
            <a:ext cx="1808678" cy="1741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2525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03304"/>
          </a:xfrm>
        </p:spPr>
        <p:txBody>
          <a:bodyPr/>
          <a:lstStyle/>
          <a:p>
            <a:pPr lvl="1"/>
            <a:r>
              <a:rPr lang="hu-HU" sz="2600" dirty="0"/>
              <a:t>kétszintes dráma</a:t>
            </a:r>
          </a:p>
          <a:p>
            <a:pPr lvl="2"/>
            <a:r>
              <a:rPr lang="hu-HU" sz="2600" dirty="0"/>
              <a:t>előzmények: középkori duális világkép → középkori drámák (pl.: misztériumjáték, moralitás)</a:t>
            </a:r>
          </a:p>
          <a:p>
            <a:pPr lvl="2"/>
            <a:r>
              <a:rPr lang="hu-HU" sz="2600" dirty="0"/>
              <a:t>transzcendens: normaadó – földi: normához igazodó világszint</a:t>
            </a:r>
          </a:p>
          <a:p>
            <a:pPr lvl="2"/>
            <a:r>
              <a:rPr lang="hu-HU" sz="2600" dirty="0"/>
              <a:t>tér- és időviszonyok, szereplők a világszintekhez igazodnak; a cselekmény a két világszint határán játszódik</a:t>
            </a:r>
          </a:p>
          <a:p>
            <a:pPr lvl="2"/>
            <a:r>
              <a:rPr lang="hu-HU" sz="2600" dirty="0"/>
              <a:t>a küzdelem tétje: az ember boldogsága, „üdvössége”</a:t>
            </a:r>
          </a:p>
          <a:p>
            <a:endParaRPr lang="hu-HU" sz="2400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68014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524000"/>
            <a:ext cx="8291264" cy="4929336"/>
          </a:xfrm>
        </p:spPr>
        <p:txBody>
          <a:bodyPr>
            <a:normAutofit lnSpcReduction="10000"/>
          </a:bodyPr>
          <a:lstStyle/>
          <a:p>
            <a:pPr lvl="0"/>
            <a:r>
              <a:rPr lang="hu-HU" sz="2800" dirty="0" smtClean="0"/>
              <a:t>Csongor					kert (fa)</a:t>
            </a:r>
          </a:p>
          <a:p>
            <a:pPr lvl="0"/>
            <a:r>
              <a:rPr lang="hu-HU" sz="2800" dirty="0" smtClean="0"/>
              <a:t>Tünde					hármas út</a:t>
            </a:r>
            <a:endParaRPr lang="hu-HU" sz="2400" dirty="0" smtClean="0"/>
          </a:p>
          <a:p>
            <a:pPr lvl="0"/>
            <a:r>
              <a:rPr lang="hu-HU" sz="2800" dirty="0" smtClean="0"/>
              <a:t>Balga (Árki)				Tündérhon</a:t>
            </a:r>
            <a:endParaRPr lang="hu-HU" sz="2400" dirty="0" smtClean="0"/>
          </a:p>
          <a:p>
            <a:pPr lvl="0"/>
            <a:r>
              <a:rPr lang="hu-HU" sz="2800" dirty="0" smtClean="0"/>
              <a:t>Ilma (Böske)				Hajnal palotája</a:t>
            </a:r>
            <a:endParaRPr lang="hu-HU" sz="2400" dirty="0"/>
          </a:p>
          <a:p>
            <a:pPr lvl="0"/>
            <a:r>
              <a:rPr lang="hu-HU" sz="2800" dirty="0" err="1" smtClean="0"/>
              <a:t>Mirígy</a:t>
            </a:r>
            <a:r>
              <a:rPr lang="hu-HU" sz="2800" dirty="0" smtClean="0"/>
              <a:t>					</a:t>
            </a:r>
            <a:r>
              <a:rPr lang="hu-HU" sz="2800" dirty="0" err="1" smtClean="0"/>
              <a:t>Mirígy</a:t>
            </a:r>
            <a:r>
              <a:rPr lang="hu-HU" sz="2800" dirty="0" smtClean="0"/>
              <a:t> háza</a:t>
            </a:r>
            <a:endParaRPr lang="hu-HU" sz="2400" dirty="0"/>
          </a:p>
          <a:p>
            <a:pPr lvl="0"/>
            <a:r>
              <a:rPr lang="hu-HU" sz="2800" dirty="0" err="1" smtClean="0"/>
              <a:t>Kurrah</a:t>
            </a:r>
            <a:r>
              <a:rPr lang="hu-HU" sz="2800" dirty="0"/>
              <a:t>, </a:t>
            </a:r>
            <a:r>
              <a:rPr lang="hu-HU" sz="2800" dirty="0" err="1"/>
              <a:t>Berreh</a:t>
            </a:r>
            <a:r>
              <a:rPr lang="hu-HU" sz="2800" dirty="0"/>
              <a:t>, </a:t>
            </a:r>
            <a:r>
              <a:rPr lang="hu-HU" sz="2800" dirty="0" smtClean="0"/>
              <a:t>Duzzog	</a:t>
            </a:r>
            <a:r>
              <a:rPr lang="hu-HU" sz="2800" smtClean="0"/>
              <a:t>	barlang </a:t>
            </a:r>
            <a:r>
              <a:rPr lang="hu-HU" sz="2800" dirty="0" smtClean="0"/>
              <a:t>+ kút</a:t>
            </a:r>
            <a:endParaRPr lang="hu-HU" sz="2400" dirty="0"/>
          </a:p>
          <a:p>
            <a:pPr lvl="0"/>
            <a:r>
              <a:rPr lang="hu-HU" sz="2800" dirty="0" smtClean="0"/>
              <a:t>Ledér					Éj országa</a:t>
            </a:r>
            <a:endParaRPr lang="hu-HU" sz="2400" dirty="0"/>
          </a:p>
          <a:p>
            <a:pPr lvl="0"/>
            <a:r>
              <a:rPr lang="hu-HU" sz="2800" dirty="0" smtClean="0"/>
              <a:t>Kalmár</a:t>
            </a:r>
            <a:r>
              <a:rPr lang="hu-HU" sz="2800" dirty="0"/>
              <a:t>, Fejedelem, Tudós</a:t>
            </a:r>
            <a:endParaRPr lang="hu-HU" sz="2400" dirty="0"/>
          </a:p>
          <a:p>
            <a:pPr lvl="0"/>
            <a:r>
              <a:rPr lang="hu-HU" sz="2800" dirty="0" err="1" smtClean="0"/>
              <a:t>Dimitri</a:t>
            </a:r>
            <a:endParaRPr lang="hu-HU" sz="2800" dirty="0" smtClean="0"/>
          </a:p>
          <a:p>
            <a:pPr lvl="0"/>
            <a:r>
              <a:rPr lang="hu-HU" sz="2800" dirty="0" smtClean="0"/>
              <a:t>Éj</a:t>
            </a:r>
            <a:endParaRPr lang="hu-HU" sz="2400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b="1" dirty="0" smtClean="0"/>
              <a:t>Szereplők					Helyszínek</a:t>
            </a:r>
            <a:endParaRPr lang="hu-HU" sz="3200" b="1" dirty="0"/>
          </a:p>
        </p:txBody>
      </p:sp>
    </p:spTree>
    <p:extLst>
      <p:ext uri="{BB962C8B-B14F-4D97-AF65-F5344CB8AC3E}">
        <p14:creationId xmlns:p14="http://schemas.microsoft.com/office/powerpoint/2010/main" val="94377678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03304"/>
          </a:xfrm>
        </p:spPr>
        <p:txBody>
          <a:bodyPr>
            <a:normAutofit/>
          </a:bodyPr>
          <a:lstStyle/>
          <a:p>
            <a:r>
              <a:rPr lang="hu-HU" dirty="0"/>
              <a:t>nem drámai jellemek, inkább allegorikus alakok, egy-egy eszme </a:t>
            </a:r>
            <a:r>
              <a:rPr lang="hu-HU" dirty="0" smtClean="0"/>
              <a:t>megtestesítői</a:t>
            </a:r>
          </a:p>
          <a:p>
            <a:pPr lvl="0"/>
            <a:r>
              <a:rPr lang="hu-HU" dirty="0"/>
              <a:t>főszereplők ellenpontozása (tükördramaturgia</a:t>
            </a:r>
            <a:r>
              <a:rPr lang="hu-HU" dirty="0" smtClean="0"/>
              <a:t>)</a:t>
            </a:r>
          </a:p>
          <a:p>
            <a:r>
              <a:rPr lang="hu-HU" dirty="0" smtClean="0"/>
              <a:t>Csongor külső és belső utazása</a:t>
            </a:r>
          </a:p>
          <a:p>
            <a:r>
              <a:rPr lang="hu-HU" dirty="0" smtClean="0"/>
              <a:t>3 </a:t>
            </a:r>
            <a:r>
              <a:rPr lang="hu-HU" dirty="0"/>
              <a:t>vándor </a:t>
            </a:r>
            <a:r>
              <a:rPr lang="hu-HU" dirty="0" smtClean="0"/>
              <a:t>~ </a:t>
            </a:r>
            <a:r>
              <a:rPr lang="hu-HU" dirty="0"/>
              <a:t>3 életcél, </a:t>
            </a:r>
            <a:r>
              <a:rPr lang="hu-HU" dirty="0" smtClean="0"/>
              <a:t>értékképzet</a:t>
            </a:r>
          </a:p>
          <a:p>
            <a:pPr lvl="1"/>
            <a:r>
              <a:rPr lang="hu-HU" dirty="0"/>
              <a:t>kalmár → pénz</a:t>
            </a:r>
          </a:p>
          <a:p>
            <a:pPr lvl="1"/>
            <a:r>
              <a:rPr lang="hu-HU" dirty="0"/>
              <a:t>fejedelem → hatalom</a:t>
            </a:r>
          </a:p>
          <a:p>
            <a:pPr lvl="1"/>
            <a:r>
              <a:rPr lang="hu-HU" dirty="0"/>
              <a:t>tudós → tudás</a:t>
            </a:r>
          </a:p>
          <a:p>
            <a:r>
              <a:rPr lang="hu-HU" dirty="0"/>
              <a:t>Csongor mindhárom életformát elutasítja</a:t>
            </a:r>
          </a:p>
          <a:p>
            <a:pPr lvl="0"/>
            <a:r>
              <a:rPr lang="hu-HU" dirty="0"/>
              <a:t>visszatérés a hármas útra: eszményekben való csalódás, elérhetetlen célok, az élet értelmetlen körforgása, magány</a:t>
            </a:r>
          </a:p>
          <a:p>
            <a:pPr lvl="1"/>
            <a:endParaRPr lang="hu-HU" dirty="0"/>
          </a:p>
          <a:p>
            <a:pPr lvl="0"/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2510881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5544616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hu-HU" dirty="0"/>
              <a:t>elszegényedett nemesi </a:t>
            </a:r>
            <a:r>
              <a:rPr lang="hu-HU" dirty="0" smtClean="0"/>
              <a:t>család</a:t>
            </a:r>
            <a:endParaRPr lang="hu-HU" dirty="0"/>
          </a:p>
          <a:p>
            <a:pPr>
              <a:lnSpc>
                <a:spcPct val="90000"/>
              </a:lnSpc>
            </a:pPr>
            <a:r>
              <a:rPr lang="hu-HU" dirty="0" smtClean="0"/>
              <a:t>iskolái</a:t>
            </a:r>
            <a:r>
              <a:rPr lang="hu-HU" dirty="0"/>
              <a:t>: nyéki reformátusok, </a:t>
            </a:r>
            <a:r>
              <a:rPr lang="hu-HU" dirty="0" smtClean="0"/>
              <a:t>székesfehérvári </a:t>
            </a:r>
            <a:r>
              <a:rPr lang="hu-HU" dirty="0"/>
              <a:t>ciszterciek, pesti piaristák</a:t>
            </a:r>
          </a:p>
          <a:p>
            <a:pPr>
              <a:lnSpc>
                <a:spcPct val="90000"/>
              </a:lnSpc>
            </a:pPr>
            <a:r>
              <a:rPr lang="hu-HU" dirty="0"/>
              <a:t>nevelő a Perczel családnál </a:t>
            </a:r>
            <a:r>
              <a:rPr lang="hu-HU" dirty="0">
                <a:cs typeface="Arial" charset="0"/>
              </a:rPr>
              <a:t>→ Perczel Etelka iránti szerelem</a:t>
            </a:r>
          </a:p>
          <a:p>
            <a:pPr>
              <a:lnSpc>
                <a:spcPct val="90000"/>
              </a:lnSpc>
            </a:pPr>
            <a:r>
              <a:rPr lang="hu-HU" dirty="0"/>
              <a:t>filozófiát, majd jogot tanul </a:t>
            </a:r>
            <a:r>
              <a:rPr lang="hu-HU" dirty="0" smtClean="0">
                <a:latin typeface="Bookman Old Style"/>
              </a:rPr>
              <a:t>→ </a:t>
            </a:r>
            <a:r>
              <a:rPr lang="hu-HU" dirty="0" smtClean="0"/>
              <a:t>ügyvédi </a:t>
            </a:r>
            <a:r>
              <a:rPr lang="hu-HU" dirty="0"/>
              <a:t>vizsgát </a:t>
            </a:r>
            <a:r>
              <a:rPr lang="hu-HU" dirty="0" smtClean="0"/>
              <a:t>tesz</a:t>
            </a:r>
            <a:endParaRPr lang="hu-HU" dirty="0"/>
          </a:p>
          <a:p>
            <a:pPr>
              <a:lnSpc>
                <a:spcPct val="90000"/>
              </a:lnSpc>
            </a:pPr>
            <a:r>
              <a:rPr lang="hu-HU" dirty="0"/>
              <a:t>(1825) </a:t>
            </a:r>
            <a:r>
              <a:rPr lang="hu-HU" i="1" dirty="0"/>
              <a:t>Zalán futása</a:t>
            </a:r>
          </a:p>
          <a:p>
            <a:pPr>
              <a:lnSpc>
                <a:spcPct val="90000"/>
              </a:lnSpc>
            </a:pPr>
            <a:r>
              <a:rPr lang="hu-HU" dirty="0"/>
              <a:t>(1828-32) </a:t>
            </a:r>
            <a:r>
              <a:rPr lang="hu-HU" i="1" dirty="0"/>
              <a:t>Tudományos Gyűjtemény</a:t>
            </a:r>
            <a:r>
              <a:rPr lang="hu-HU" dirty="0"/>
              <a:t> </a:t>
            </a:r>
            <a:r>
              <a:rPr lang="hu-HU" dirty="0" smtClean="0"/>
              <a:t>(</a:t>
            </a:r>
            <a:r>
              <a:rPr lang="hu-HU" i="1" dirty="0" smtClean="0"/>
              <a:t>Koszorú</a:t>
            </a:r>
            <a:r>
              <a:rPr lang="hu-HU" dirty="0"/>
              <a:t>) </a:t>
            </a:r>
            <a:r>
              <a:rPr lang="hu-HU" dirty="0" smtClean="0"/>
              <a:t>szerkesztője</a:t>
            </a:r>
          </a:p>
          <a:p>
            <a:r>
              <a:rPr lang="hu-HU" sz="2400" dirty="0"/>
              <a:t>(1830) az Akadémia rendes </a:t>
            </a:r>
            <a:r>
              <a:rPr lang="hu-HU" sz="2400" dirty="0" smtClean="0"/>
              <a:t>tagja</a:t>
            </a:r>
          </a:p>
          <a:p>
            <a:r>
              <a:rPr lang="hu-HU" sz="2400" dirty="0" smtClean="0"/>
              <a:t>(1836) Kisfaludy Társaság megalapítása</a:t>
            </a:r>
            <a:endParaRPr lang="hu-HU" sz="2400" dirty="0"/>
          </a:p>
          <a:p>
            <a:r>
              <a:rPr lang="hu-HU" sz="2400" dirty="0" smtClean="0"/>
              <a:t>(1837-43) </a:t>
            </a:r>
            <a:r>
              <a:rPr lang="hu-HU" sz="2400" i="1" dirty="0" smtClean="0"/>
              <a:t>Athenaeum</a:t>
            </a:r>
            <a:r>
              <a:rPr lang="hu-HU" sz="2400" dirty="0" smtClean="0"/>
              <a:t> szerkesztője</a:t>
            </a:r>
          </a:p>
          <a:p>
            <a:r>
              <a:rPr lang="hu-HU" sz="2400" dirty="0" smtClean="0"/>
              <a:t>(</a:t>
            </a:r>
            <a:r>
              <a:rPr lang="hu-HU" sz="2400" dirty="0"/>
              <a:t>1843) feleségül veszi Csajághy Laurát</a:t>
            </a:r>
          </a:p>
          <a:p>
            <a:r>
              <a:rPr lang="hu-HU" sz="2400" dirty="0"/>
              <a:t>(1848-49) nemzetgyűlési képviselő</a:t>
            </a:r>
          </a:p>
          <a:p>
            <a:r>
              <a:rPr lang="hu-HU" sz="2400" dirty="0"/>
              <a:t>a szabadságharc után bujdosik, majd </a:t>
            </a:r>
            <a:r>
              <a:rPr lang="hu-HU" sz="2400" dirty="0" smtClean="0"/>
              <a:t>felmentik (Baracska </a:t>
            </a:r>
            <a:r>
              <a:rPr lang="hu-HU" sz="2400" dirty="0" smtClean="0">
                <a:cs typeface="Arial" charset="0"/>
              </a:rPr>
              <a:t>→ Nyék → Pest)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792088"/>
          </a:xfrm>
        </p:spPr>
        <p:txBody>
          <a:bodyPr>
            <a:normAutofit/>
          </a:bodyPr>
          <a:lstStyle/>
          <a:p>
            <a:r>
              <a:rPr lang="hu-HU" sz="3200" b="1" dirty="0" smtClean="0"/>
              <a:t>Pályakép</a:t>
            </a:r>
            <a:endParaRPr lang="hu-HU" sz="3200" dirty="0"/>
          </a:p>
        </p:txBody>
      </p:sp>
    </p:spTree>
    <p:extLst>
      <p:ext uri="{BB962C8B-B14F-4D97-AF65-F5344CB8AC3E}">
        <p14:creationId xmlns:p14="http://schemas.microsoft.com/office/powerpoint/2010/main" val="359490033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688632"/>
          </a:xfrm>
        </p:spPr>
        <p:txBody>
          <a:bodyPr>
            <a:normAutofit lnSpcReduction="10000"/>
          </a:bodyPr>
          <a:lstStyle/>
          <a:p>
            <a:pPr lvl="0"/>
            <a:r>
              <a:rPr lang="hu-HU" dirty="0"/>
              <a:t>Csongor és Tünde céljaikat csak saját világuk átlépésével és a másik világba való beavatásukkal érhetik el</a:t>
            </a:r>
          </a:p>
          <a:p>
            <a:pPr lvl="0"/>
            <a:r>
              <a:rPr lang="hu-HU" dirty="0" smtClean="0"/>
              <a:t>befejezés: a </a:t>
            </a:r>
            <a:r>
              <a:rPr lang="hu-HU" dirty="0"/>
              <a:t>földi világ megnemesedik, de a tündér földi halandóvá válik → a harmónia a két szint közötti kiegyenlítődésben valósul meg</a:t>
            </a:r>
          </a:p>
          <a:p>
            <a:pPr lvl="0"/>
            <a:r>
              <a:rPr lang="hu-HU" dirty="0"/>
              <a:t>egyetlen igazi érték: szerelem (a földön megvalósuló Tündérország</a:t>
            </a:r>
            <a:r>
              <a:rPr lang="hu-HU" dirty="0" smtClean="0"/>
              <a:t>)</a:t>
            </a:r>
          </a:p>
          <a:p>
            <a:pPr lvl="0"/>
            <a:endParaRPr lang="hu-HU" sz="2400" dirty="0"/>
          </a:p>
          <a:p>
            <a:pPr marL="0" indent="0">
              <a:buNone/>
            </a:pPr>
            <a:r>
              <a:rPr lang="hu-HU" dirty="0" smtClean="0">
                <a:solidFill>
                  <a:srgbClr val="FFC000"/>
                </a:solidFill>
              </a:rPr>
              <a:t>Világirodalmi</a:t>
            </a:r>
            <a:r>
              <a:rPr lang="hu-HU" dirty="0">
                <a:solidFill>
                  <a:srgbClr val="FFC000"/>
                </a:solidFill>
              </a:rPr>
              <a:t>, kultúrtörténeti kapcsolódások:</a:t>
            </a:r>
          </a:p>
          <a:p>
            <a:pPr lvl="0"/>
            <a:r>
              <a:rPr lang="hu-HU" dirty="0" smtClean="0"/>
              <a:t>Shakespeare: </a:t>
            </a:r>
            <a:r>
              <a:rPr lang="hu-HU" i="1" dirty="0" smtClean="0"/>
              <a:t>Szentivánéji álom</a:t>
            </a:r>
          </a:p>
          <a:p>
            <a:pPr lvl="0"/>
            <a:r>
              <a:rPr lang="hu-HU" dirty="0" smtClean="0"/>
              <a:t>Goethe: </a:t>
            </a:r>
            <a:r>
              <a:rPr lang="hu-HU" i="1" dirty="0" smtClean="0"/>
              <a:t>Faust</a:t>
            </a:r>
          </a:p>
          <a:p>
            <a:pPr lvl="0"/>
            <a:r>
              <a:rPr lang="hu-HU" dirty="0" smtClean="0"/>
              <a:t>Hoffmann</a:t>
            </a:r>
            <a:r>
              <a:rPr lang="hu-HU" dirty="0"/>
              <a:t>: </a:t>
            </a:r>
            <a:r>
              <a:rPr lang="hu-HU" i="1" dirty="0"/>
              <a:t>Az arany virágcserép</a:t>
            </a:r>
            <a:endParaRPr lang="hu-HU" dirty="0"/>
          </a:p>
          <a:p>
            <a:pPr lvl="0"/>
            <a:r>
              <a:rPr lang="hu-HU" dirty="0"/>
              <a:t>Mozart: </a:t>
            </a:r>
            <a:r>
              <a:rPr lang="hu-HU" i="1" dirty="0" smtClean="0"/>
              <a:t>Varázsfuvola</a:t>
            </a:r>
            <a:r>
              <a:rPr lang="hu-HU" sz="2000" dirty="0"/>
              <a:t> </a:t>
            </a:r>
          </a:p>
          <a:p>
            <a:pPr lvl="0"/>
            <a:endParaRPr lang="hu-HU" sz="2000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6580208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328592"/>
          </a:xfrm>
        </p:spPr>
        <p:txBody>
          <a:bodyPr>
            <a:normAutofit fontScale="92500" lnSpcReduction="10000"/>
          </a:bodyPr>
          <a:lstStyle/>
          <a:p>
            <a:r>
              <a:rPr lang="hu-HU" dirty="0" smtClean="0"/>
              <a:t>magyar romantika meghatározó alakja (a „romantikus triász” tagja)</a:t>
            </a:r>
          </a:p>
          <a:p>
            <a:r>
              <a:rPr lang="hu-HU" dirty="0" smtClean="0"/>
              <a:t>egyén, nemzet és emberiség sorskérdései</a:t>
            </a:r>
          </a:p>
          <a:p>
            <a:r>
              <a:rPr lang="hu-HU" dirty="0" smtClean="0"/>
              <a:t>lét- és történelemfilozófiai kérdések</a:t>
            </a:r>
          </a:p>
          <a:p>
            <a:r>
              <a:rPr lang="hu-HU" dirty="0" smtClean="0"/>
              <a:t>kétely, tragikum, irónia</a:t>
            </a:r>
          </a:p>
          <a:p>
            <a:r>
              <a:rPr lang="hu-HU" dirty="0" smtClean="0"/>
              <a:t>műfaji sokszínűség, műnemek keveredése:</a:t>
            </a:r>
          </a:p>
          <a:p>
            <a:pPr lvl="1"/>
            <a:r>
              <a:rPr lang="hu-HU" dirty="0" smtClean="0"/>
              <a:t>eposz (</a:t>
            </a:r>
            <a:r>
              <a:rPr lang="hu-HU" i="1" dirty="0" smtClean="0"/>
              <a:t>Zalán futása</a:t>
            </a:r>
            <a:r>
              <a:rPr lang="hu-HU" dirty="0" smtClean="0"/>
              <a:t>)</a:t>
            </a:r>
          </a:p>
          <a:p>
            <a:pPr lvl="1"/>
            <a:r>
              <a:rPr lang="hu-HU" dirty="0" smtClean="0"/>
              <a:t>elbeszélő költemények (</a:t>
            </a:r>
            <a:r>
              <a:rPr lang="hu-HU" i="1" dirty="0" smtClean="0"/>
              <a:t>Tündérvölgy</a:t>
            </a:r>
            <a:r>
              <a:rPr lang="hu-HU" dirty="0" smtClean="0"/>
              <a:t>, </a:t>
            </a:r>
            <a:r>
              <a:rPr lang="hu-HU" i="1" dirty="0" smtClean="0"/>
              <a:t>Szép Ilonka</a:t>
            </a:r>
            <a:r>
              <a:rPr lang="hu-HU" dirty="0" smtClean="0"/>
              <a:t>)</a:t>
            </a:r>
          </a:p>
          <a:p>
            <a:pPr lvl="1"/>
            <a:r>
              <a:rPr lang="hu-HU" dirty="0" smtClean="0"/>
              <a:t>drámai költemény (</a:t>
            </a:r>
            <a:r>
              <a:rPr lang="hu-HU" i="1" dirty="0" smtClean="0"/>
              <a:t>Csongor és Tünde</a:t>
            </a:r>
            <a:r>
              <a:rPr lang="hu-HU" dirty="0" smtClean="0"/>
              <a:t>)</a:t>
            </a:r>
          </a:p>
          <a:p>
            <a:pPr lvl="1"/>
            <a:r>
              <a:rPr lang="hu-HU" dirty="0" smtClean="0"/>
              <a:t>ballada (</a:t>
            </a:r>
            <a:r>
              <a:rPr lang="hu-HU" i="1" dirty="0" smtClean="0"/>
              <a:t>A buvár Kund</a:t>
            </a:r>
            <a:r>
              <a:rPr lang="hu-HU" dirty="0" smtClean="0"/>
              <a:t>)</a:t>
            </a:r>
          </a:p>
          <a:p>
            <a:pPr lvl="1"/>
            <a:r>
              <a:rPr lang="hu-HU" dirty="0" smtClean="0"/>
              <a:t>epigramma (</a:t>
            </a:r>
            <a:r>
              <a:rPr lang="hu-HU" i="1" dirty="0" smtClean="0"/>
              <a:t>A Guttenberg-albumba</a:t>
            </a:r>
            <a:r>
              <a:rPr lang="hu-HU" dirty="0" smtClean="0"/>
              <a:t>)</a:t>
            </a:r>
          </a:p>
          <a:p>
            <a:pPr lvl="1"/>
            <a:r>
              <a:rPr lang="hu-HU" dirty="0" smtClean="0"/>
              <a:t>közösségi óda (</a:t>
            </a:r>
            <a:r>
              <a:rPr lang="hu-HU" i="1" dirty="0" smtClean="0"/>
              <a:t>Szózat</a:t>
            </a:r>
            <a:r>
              <a:rPr lang="hu-HU" dirty="0" smtClean="0"/>
              <a:t>)</a:t>
            </a:r>
          </a:p>
          <a:p>
            <a:pPr lvl="1"/>
            <a:r>
              <a:rPr lang="hu-HU" dirty="0" smtClean="0"/>
              <a:t>filozófiai költemény (</a:t>
            </a:r>
            <a:r>
              <a:rPr lang="hu-HU" i="1" dirty="0" smtClean="0"/>
              <a:t>Gondolatok a könyvtárban</a:t>
            </a:r>
            <a:r>
              <a:rPr lang="hu-HU" dirty="0" smtClean="0"/>
              <a:t>)</a:t>
            </a:r>
          </a:p>
          <a:p>
            <a:pPr lvl="1"/>
            <a:r>
              <a:rPr lang="hu-HU" dirty="0" smtClean="0"/>
              <a:t>rapszódia (</a:t>
            </a:r>
            <a:r>
              <a:rPr lang="hu-HU" i="1" dirty="0" smtClean="0"/>
              <a:t>A vén cigány</a:t>
            </a:r>
            <a:r>
              <a:rPr lang="hu-HU" dirty="0" smtClean="0"/>
              <a:t>)</a:t>
            </a:r>
            <a:endParaRPr lang="hu-HU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00336"/>
          </a:xfrm>
        </p:spPr>
        <p:txBody>
          <a:bodyPr>
            <a:normAutofit/>
          </a:bodyPr>
          <a:lstStyle/>
          <a:p>
            <a:r>
              <a:rPr lang="hu-HU" sz="3200" b="1" dirty="0"/>
              <a:t>Költészetének általános vonásai</a:t>
            </a:r>
            <a:endParaRPr lang="hu-HU" sz="3200" dirty="0"/>
          </a:p>
        </p:txBody>
      </p:sp>
    </p:spTree>
    <p:extLst>
      <p:ext uri="{BB962C8B-B14F-4D97-AF65-F5344CB8AC3E}">
        <p14:creationId xmlns:p14="http://schemas.microsoft.com/office/powerpoint/2010/main" val="2525465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23184"/>
          </a:xfrm>
        </p:spPr>
        <p:txBody>
          <a:bodyPr/>
          <a:lstStyle/>
          <a:p>
            <a:pPr marL="514350" indent="-514350">
              <a:buFont typeface="+mj-lt"/>
              <a:buAutoNum type="arabicParenR"/>
            </a:pPr>
            <a:r>
              <a:rPr lang="hu-HU" sz="2800" dirty="0" smtClean="0"/>
              <a:t>Cím</a:t>
            </a:r>
          </a:p>
          <a:p>
            <a:pPr marL="514350" indent="-514350">
              <a:buFont typeface="+mj-lt"/>
              <a:buAutoNum type="arabicParenR"/>
            </a:pPr>
            <a:r>
              <a:rPr lang="hu-HU" sz="2800" dirty="0" smtClean="0"/>
              <a:t>Műfaj</a:t>
            </a:r>
            <a:endParaRPr lang="hu-HU" sz="2800" dirty="0"/>
          </a:p>
          <a:p>
            <a:pPr marL="514350" indent="-514350">
              <a:buFont typeface="+mj-lt"/>
              <a:buAutoNum type="arabicParenR"/>
            </a:pPr>
            <a:r>
              <a:rPr lang="hu-HU" sz="2800" dirty="0"/>
              <a:t>Vershelyzet</a:t>
            </a:r>
          </a:p>
          <a:p>
            <a:pPr marL="514350" indent="-514350">
              <a:buFont typeface="+mj-lt"/>
              <a:buAutoNum type="arabicParenR"/>
            </a:pPr>
            <a:r>
              <a:rPr lang="hu-HU" sz="2800" dirty="0"/>
              <a:t>Szerkezet</a:t>
            </a:r>
          </a:p>
          <a:p>
            <a:pPr marL="514350" indent="-514350">
              <a:buFont typeface="+mj-lt"/>
              <a:buAutoNum type="arabicParenR"/>
            </a:pPr>
            <a:r>
              <a:rPr lang="hu-HU" sz="2800" dirty="0"/>
              <a:t>Történelemszemlélet</a:t>
            </a:r>
          </a:p>
          <a:p>
            <a:pPr marL="514350" indent="-514350">
              <a:buFont typeface="+mj-lt"/>
              <a:buAutoNum type="arabicParenR"/>
            </a:pPr>
            <a:r>
              <a:rPr lang="hu-HU" sz="2800" dirty="0"/>
              <a:t>Költői eszközök</a:t>
            </a:r>
          </a:p>
          <a:p>
            <a:pPr marL="514350" indent="-514350">
              <a:buFont typeface="+mj-lt"/>
              <a:buAutoNum type="arabicParenR"/>
            </a:pPr>
            <a:r>
              <a:rPr lang="hu-HU" sz="2800" dirty="0"/>
              <a:t>Versforma</a:t>
            </a:r>
          </a:p>
          <a:p>
            <a:pPr marL="514350" indent="-514350">
              <a:buFont typeface="+mj-lt"/>
              <a:buAutoNum type="arabicParenR"/>
            </a:pPr>
            <a:r>
              <a:rPr lang="hu-HU" sz="2800" dirty="0"/>
              <a:t>Utóélet</a:t>
            </a:r>
          </a:p>
          <a:p>
            <a:endParaRPr lang="hu-H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b="1" i="1" dirty="0" smtClean="0">
                <a:latin typeface="Bookman Old Style" pitchFamily="18" charset="0"/>
              </a:rPr>
              <a:t>Szózat</a:t>
            </a:r>
            <a:r>
              <a:rPr lang="hu-HU" sz="3200" dirty="0" smtClean="0">
                <a:latin typeface="Bookman Old Style" pitchFamily="18" charset="0"/>
              </a:rPr>
              <a:t> (1836)</a:t>
            </a:r>
            <a:endParaRPr lang="hu-HU" sz="3200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258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rtalom helye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5338877"/>
              </p:ext>
            </p:extLst>
          </p:nvPr>
        </p:nvGraphicFramePr>
        <p:xfrm>
          <a:off x="457200" y="980727"/>
          <a:ext cx="8229600" cy="557435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378496">
                  <a:extLst>
                    <a:ext uri="{9D8B030D-6E8A-4147-A177-3AD203B41FA5}">
                      <a16:colId xmlns:a16="http://schemas.microsoft.com/office/drawing/2014/main" val="3691946488"/>
                    </a:ext>
                  </a:extLst>
                </a:gridCol>
                <a:gridCol w="3240360">
                  <a:extLst>
                    <a:ext uri="{9D8B030D-6E8A-4147-A177-3AD203B41FA5}">
                      <a16:colId xmlns:a16="http://schemas.microsoft.com/office/drawing/2014/main" val="2983495779"/>
                    </a:ext>
                  </a:extLst>
                </a:gridCol>
                <a:gridCol w="3610744">
                  <a:extLst>
                    <a:ext uri="{9D8B030D-6E8A-4147-A177-3AD203B41FA5}">
                      <a16:colId xmlns:a16="http://schemas.microsoft.com/office/drawing/2014/main" val="264720328"/>
                    </a:ext>
                  </a:extLst>
                </a:gridCol>
              </a:tblGrid>
              <a:tr h="353790">
                <a:tc>
                  <a:txBody>
                    <a:bodyPr/>
                    <a:lstStyle/>
                    <a:p>
                      <a:r>
                        <a:rPr lang="hu-HU" dirty="0" smtClean="0"/>
                        <a:t>Szempont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Kölcsey: </a:t>
                      </a:r>
                      <a:r>
                        <a:rPr lang="hu-HU" i="1" dirty="0" smtClean="0"/>
                        <a:t>Himnusz</a:t>
                      </a:r>
                      <a:endParaRPr lang="hu-H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Vörösmarty: </a:t>
                      </a:r>
                      <a:r>
                        <a:rPr lang="hu-HU" i="1" dirty="0" smtClean="0"/>
                        <a:t>Szózat</a:t>
                      </a:r>
                      <a:endParaRPr lang="hu-HU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8347797"/>
                  </a:ext>
                </a:extLst>
              </a:tr>
              <a:tr h="353790">
                <a:tc>
                  <a:txBody>
                    <a:bodyPr/>
                    <a:lstStyle/>
                    <a:p>
                      <a:r>
                        <a:rPr lang="hu-HU" dirty="0" smtClean="0"/>
                        <a:t>Cím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hu-H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műfajjelölő cím + alcím</a:t>
                      </a:r>
                      <a:r>
                        <a:rPr kumimoji="0" lang="hu-HU" sz="18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hu-H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≈ </a:t>
                      </a:r>
                      <a:r>
                        <a:rPr kumimoji="0" lang="hu-H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felhívás, szónoki beszéd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5269916"/>
                  </a:ext>
                </a:extLst>
              </a:tr>
              <a:tr h="353790">
                <a:tc>
                  <a:txBody>
                    <a:bodyPr/>
                    <a:lstStyle/>
                    <a:p>
                      <a:r>
                        <a:rPr lang="hu-HU" dirty="0" smtClean="0"/>
                        <a:t>Műfaj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himnusz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u-H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hazafias óda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4340193"/>
                  </a:ext>
                </a:extLst>
              </a:tr>
              <a:tr h="1945846">
                <a:tc>
                  <a:txBody>
                    <a:bodyPr/>
                    <a:lstStyle/>
                    <a:p>
                      <a:r>
                        <a:rPr lang="hu-HU" dirty="0" smtClean="0"/>
                        <a:t>Vershelyzet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u-H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megszólított: Isten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u-H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beszélő: 16-17. századi protestáns prédikátor / krónikás énekmondó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u-H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cél: közvetíteni Isten és a nemzet között </a:t>
                      </a:r>
                      <a:r>
                        <a:rPr kumimoji="0" lang="hu-H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→ </a:t>
                      </a:r>
                      <a:r>
                        <a:rPr kumimoji="0" lang="hu-H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szószóló (</a:t>
                      </a:r>
                      <a:r>
                        <a:rPr kumimoji="0" lang="hu-H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paraklétosz</a:t>
                      </a:r>
                      <a:r>
                        <a:rPr kumimoji="0" lang="hu-H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smtClean="0"/>
                        <a:t>- </a:t>
                      </a:r>
                      <a:r>
                        <a:rPr kumimoji="0" lang="hu-H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megszólított: a magyar nemzet minden tagja + nagyvilág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u-H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cél: személyes helytállásra buzdítás</a:t>
                      </a:r>
                    </a:p>
                    <a:p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6972431"/>
                  </a:ext>
                </a:extLst>
              </a:tr>
              <a:tr h="2465392">
                <a:tc>
                  <a:txBody>
                    <a:bodyPr/>
                    <a:lstStyle/>
                    <a:p>
                      <a:r>
                        <a:rPr lang="hu-HU" dirty="0" smtClean="0"/>
                        <a:t>Szerkezet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smtClean="0"/>
                        <a:t>keretes </a:t>
                      </a:r>
                      <a:r>
                        <a:rPr kumimoji="0" lang="hu-H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(A–B–A’),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u-H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retorikai felépítés</a:t>
                      </a:r>
                    </a:p>
                    <a:p>
                      <a:pPr lvl="0"/>
                      <a:r>
                        <a:rPr kumimoji="0" lang="hu-H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(1. vsz.) imaforma</a:t>
                      </a:r>
                    </a:p>
                    <a:p>
                      <a:pPr lvl="0"/>
                      <a:r>
                        <a:rPr kumimoji="0" lang="hu-H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(2-3. vsz.) múlt dicsősége</a:t>
                      </a:r>
                    </a:p>
                    <a:p>
                      <a:pPr lvl="0"/>
                      <a:r>
                        <a:rPr kumimoji="0" lang="hu-H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(4-6. vsz.) balsors</a:t>
                      </a:r>
                    </a:p>
                    <a:p>
                      <a:pPr lvl="0"/>
                      <a:r>
                        <a:rPr kumimoji="0" lang="hu-H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(7. vsz.) múlt ↔ jelen</a:t>
                      </a:r>
                    </a:p>
                    <a:p>
                      <a:pPr lvl="0"/>
                      <a:r>
                        <a:rPr kumimoji="0" lang="hu-H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(8. vsz.) imaforma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smtClean="0"/>
                        <a:t>keretes </a:t>
                      </a:r>
                      <a:r>
                        <a:rPr kumimoji="0" lang="hu-H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(A–B–A’),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u-H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retorikai felépítés</a:t>
                      </a:r>
                    </a:p>
                    <a:p>
                      <a:pPr lvl="0"/>
                      <a:r>
                        <a:rPr kumimoji="0" lang="hu-H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(1-2. vsz.) erkölcsi parancs</a:t>
                      </a:r>
                    </a:p>
                    <a:p>
                      <a:pPr lvl="0"/>
                      <a:r>
                        <a:rPr kumimoji="0" lang="hu-H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(3-12. vsz.) érvelés (belső vita)</a:t>
                      </a:r>
                    </a:p>
                    <a:p>
                      <a:pPr lvl="1"/>
                      <a:r>
                        <a:rPr kumimoji="0" lang="hu-H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(3-5. vsz.) múlt</a:t>
                      </a:r>
                    </a:p>
                    <a:p>
                      <a:pPr lvl="1"/>
                      <a:r>
                        <a:rPr kumimoji="0" lang="hu-H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(6-9. vsz.) jelen</a:t>
                      </a:r>
                    </a:p>
                    <a:p>
                      <a:pPr lvl="1"/>
                      <a:r>
                        <a:rPr kumimoji="0" lang="hu-H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(10-12. vsz.) jövő</a:t>
                      </a:r>
                    </a:p>
                    <a:p>
                      <a:pPr lvl="0"/>
                      <a:r>
                        <a:rPr kumimoji="0" lang="hu-H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(13-14. vsz.) parancs megismétlése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296152"/>
                  </a:ext>
                </a:extLst>
              </a:tr>
            </a:tbl>
          </a:graphicData>
        </a:graphic>
      </p:graphicFrame>
      <p:sp>
        <p:nvSpPr>
          <p:cNvPr id="8" name="Cím 7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4312"/>
          </a:xfrm>
        </p:spPr>
        <p:txBody>
          <a:bodyPr>
            <a:normAutofit/>
          </a:bodyPr>
          <a:lstStyle/>
          <a:p>
            <a:r>
              <a:rPr lang="hu-HU" sz="3200" b="1" dirty="0">
                <a:latin typeface="Bookman Old Style" panose="02050604050505020204" pitchFamily="18" charset="0"/>
              </a:rPr>
              <a:t>Összehasonlító elemzés</a:t>
            </a:r>
          </a:p>
        </p:txBody>
      </p:sp>
    </p:spTree>
    <p:extLst>
      <p:ext uri="{BB962C8B-B14F-4D97-AF65-F5344CB8AC3E}">
        <p14:creationId xmlns:p14="http://schemas.microsoft.com/office/powerpoint/2010/main" val="88819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7070344"/>
              </p:ext>
            </p:extLst>
          </p:nvPr>
        </p:nvGraphicFramePr>
        <p:xfrm>
          <a:off x="457200" y="332656"/>
          <a:ext cx="8229600" cy="61206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450504">
                  <a:extLst>
                    <a:ext uri="{9D8B030D-6E8A-4147-A177-3AD203B41FA5}">
                      <a16:colId xmlns:a16="http://schemas.microsoft.com/office/drawing/2014/main" val="654567406"/>
                    </a:ext>
                  </a:extLst>
                </a:gridCol>
                <a:gridCol w="3168352">
                  <a:extLst>
                    <a:ext uri="{9D8B030D-6E8A-4147-A177-3AD203B41FA5}">
                      <a16:colId xmlns:a16="http://schemas.microsoft.com/office/drawing/2014/main" val="2118973660"/>
                    </a:ext>
                  </a:extLst>
                </a:gridCol>
                <a:gridCol w="3610744">
                  <a:extLst>
                    <a:ext uri="{9D8B030D-6E8A-4147-A177-3AD203B41FA5}">
                      <a16:colId xmlns:a16="http://schemas.microsoft.com/office/drawing/2014/main" val="3456610263"/>
                    </a:ext>
                  </a:extLst>
                </a:gridCol>
              </a:tblGrid>
              <a:tr h="438271">
                <a:tc>
                  <a:txBody>
                    <a:bodyPr/>
                    <a:lstStyle/>
                    <a:p>
                      <a:r>
                        <a:rPr lang="hu-HU" dirty="0" smtClean="0"/>
                        <a:t>Szempont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Kölcsey: </a:t>
                      </a:r>
                      <a:r>
                        <a:rPr lang="hu-HU" i="1" dirty="0" smtClean="0"/>
                        <a:t>Himnusz</a:t>
                      </a:r>
                      <a:endParaRPr lang="hu-H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Vörösmarty: </a:t>
                      </a:r>
                      <a:r>
                        <a:rPr lang="hu-HU" i="1" dirty="0" smtClean="0"/>
                        <a:t>Szózat</a:t>
                      </a:r>
                      <a:endParaRPr lang="hu-HU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5461703"/>
                  </a:ext>
                </a:extLst>
              </a:tr>
              <a:tr h="2286941">
                <a:tc>
                  <a:txBody>
                    <a:bodyPr/>
                    <a:lstStyle/>
                    <a:p>
                      <a:r>
                        <a:rPr lang="hu-HU" dirty="0" smtClean="0"/>
                        <a:t>Történelem-szemlélet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hu-H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Isten a történelem irányítója (kereszténység)</a:t>
                      </a:r>
                    </a:p>
                    <a:p>
                      <a:r>
                        <a:rPr kumimoji="0" lang="hu-H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a magyarság bűnei miatt sújtja balsors a nemzetet</a:t>
                      </a:r>
                    </a:p>
                    <a:p>
                      <a:r>
                        <a:rPr kumimoji="0" lang="hu-H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történelmi toposzok </a:t>
                      </a:r>
                    </a:p>
                    <a:p>
                      <a:r>
                        <a:rPr kumimoji="0" lang="hu-H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értékőrzés</a:t>
                      </a:r>
                    </a:p>
                    <a:p>
                      <a:r>
                        <a:rPr kumimoji="0" lang="hu-H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organikus szemlélet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u-H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fejlődéshit (felvilágosodás és liberalizmus)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u-H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a jövőbeli nemzetsorsra vonatkozó két végletes alternatíva megjelenése: jobb kor / nemzethalál víziója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u-H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organikus szemlélet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0966165"/>
                  </a:ext>
                </a:extLst>
              </a:tr>
              <a:tr h="1204113">
                <a:tc>
                  <a:txBody>
                    <a:bodyPr/>
                    <a:lstStyle/>
                    <a:p>
                      <a:r>
                        <a:rPr lang="hu-HU" dirty="0" smtClean="0"/>
                        <a:t>Költői eszközök</a:t>
                      </a:r>
                      <a:endParaRPr lang="hu-H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vl="0">
                        <a:buFontTx/>
                        <a:buChar char="-"/>
                      </a:pPr>
                      <a:r>
                        <a:rPr kumimoji="0" lang="hu-H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alakzatok: alliteráció, inverzió, ellentét, párhuzam, túlzás</a:t>
                      </a:r>
                    </a:p>
                    <a:p>
                      <a:pPr lvl="0">
                        <a:buFontTx/>
                        <a:buChar char="-"/>
                      </a:pPr>
                      <a:r>
                        <a:rPr kumimoji="0" lang="hu-H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szóképek: metafora,  metonímia, szimbólum</a:t>
                      </a:r>
                    </a:p>
                    <a:p>
                      <a:pPr lvl="0">
                        <a:buFontTx/>
                        <a:buChar char="-"/>
                      </a:pPr>
                      <a:r>
                        <a:rPr kumimoji="0" lang="hu-H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archaizmus</a:t>
                      </a:r>
                      <a:r>
                        <a:rPr kumimoji="0" lang="hu-H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(régies igelakok)</a:t>
                      </a:r>
                      <a:endParaRPr lang="hu-H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vl="0">
                        <a:buFontTx/>
                        <a:buChar char="-"/>
                      </a:pP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8170297"/>
                  </a:ext>
                </a:extLst>
              </a:tr>
              <a:tr h="1753084">
                <a:tc>
                  <a:txBody>
                    <a:bodyPr/>
                    <a:lstStyle/>
                    <a:p>
                      <a:r>
                        <a:rPr lang="hu-HU" dirty="0" smtClean="0"/>
                        <a:t>Versforma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kumimoji="0" lang="hu-H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nyolcsoros strófák</a:t>
                      </a:r>
                    </a:p>
                    <a:p>
                      <a:pPr lvl="0"/>
                      <a:r>
                        <a:rPr kumimoji="0" lang="hu-H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keresztrímek</a:t>
                      </a:r>
                    </a:p>
                    <a:p>
                      <a:pPr lvl="0"/>
                      <a:r>
                        <a:rPr kumimoji="0" lang="hu-H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kumimoji="0" lang="hu-H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bimetrikus</a:t>
                      </a:r>
                      <a:r>
                        <a:rPr kumimoji="0" lang="hu-H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verselés  („kanásztáncritmus” + </a:t>
                      </a:r>
                      <a:r>
                        <a:rPr kumimoji="0" lang="hu-H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trochaikus</a:t>
                      </a:r>
                      <a:r>
                        <a:rPr kumimoji="0" lang="hu-H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lejtés)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hu-H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négysoros strófák</a:t>
                      </a:r>
                    </a:p>
                    <a:p>
                      <a:r>
                        <a:rPr kumimoji="0" lang="hu-H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félrímek</a:t>
                      </a:r>
                    </a:p>
                    <a:p>
                      <a:r>
                        <a:rPr kumimoji="0" lang="hu-H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jambikus lejtés</a:t>
                      </a:r>
                    </a:p>
                    <a:p>
                      <a:r>
                        <a:rPr kumimoji="0" lang="hu-H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= skót balladaforma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8875099"/>
                  </a:ext>
                </a:extLst>
              </a:tr>
              <a:tr h="438271">
                <a:tc>
                  <a:txBody>
                    <a:bodyPr/>
                    <a:lstStyle/>
                    <a:p>
                      <a:r>
                        <a:rPr lang="hu-HU" dirty="0" smtClean="0"/>
                        <a:t>Utóélet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hu-H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Erkel megzenésítése (1844)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u-H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Egressy Béni megzenésítése (1843)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13971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4908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hu-HU" dirty="0"/>
              <a:t>alkalmi </a:t>
            </a:r>
            <a:r>
              <a:rPr lang="hu-HU" dirty="0" smtClean="0"/>
              <a:t>vers; </a:t>
            </a:r>
            <a:r>
              <a:rPr lang="hu-HU" dirty="0"/>
              <a:t>epigramma</a:t>
            </a:r>
          </a:p>
          <a:p>
            <a:pPr lvl="0"/>
            <a:r>
              <a:rPr lang="hu-HU" dirty="0" smtClean="0"/>
              <a:t>prófétai beszédhelyzet</a:t>
            </a:r>
          </a:p>
          <a:p>
            <a:pPr lvl="0"/>
            <a:r>
              <a:rPr lang="hu-HU" dirty="0" err="1" smtClean="0"/>
              <a:t>retorizált</a:t>
            </a:r>
            <a:r>
              <a:rPr lang="hu-HU" dirty="0" smtClean="0"/>
              <a:t> mondatalakítás: egyetlen </a:t>
            </a:r>
            <a:r>
              <a:rPr lang="hu-HU" dirty="0"/>
              <a:t>körmondatból áll: feltételes mellékmondatok (</a:t>
            </a:r>
            <a:r>
              <a:rPr lang="hu-HU" i="1" dirty="0"/>
              <a:t>Majd ha…</a:t>
            </a:r>
            <a:r>
              <a:rPr lang="hu-HU" dirty="0"/>
              <a:t>) → </a:t>
            </a:r>
            <a:r>
              <a:rPr lang="hu-HU" dirty="0" smtClean="0"/>
              <a:t>fokozás, késleltetés </a:t>
            </a:r>
            <a:r>
              <a:rPr lang="hu-HU" dirty="0"/>
              <a:t>→ </a:t>
            </a:r>
            <a:r>
              <a:rPr lang="hu-HU" dirty="0" smtClean="0"/>
              <a:t>főmondat(ok): </a:t>
            </a:r>
            <a:r>
              <a:rPr lang="hu-HU" dirty="0"/>
              <a:t>csattanó</a:t>
            </a:r>
          </a:p>
          <a:p>
            <a:r>
              <a:rPr lang="hu-HU" dirty="0"/>
              <a:t>ellentétek</a:t>
            </a:r>
          </a:p>
          <a:p>
            <a:pPr lvl="0"/>
            <a:r>
              <a:rPr lang="hu-HU" dirty="0" smtClean="0"/>
              <a:t>méltó megemlékezés feltételei: </a:t>
            </a:r>
            <a:r>
              <a:rPr lang="hu-HU" dirty="0"/>
              <a:t>tudomány, béke, emberség, társadalmi igazságosság </a:t>
            </a:r>
            <a:r>
              <a:rPr lang="hu-HU" dirty="0" smtClean="0"/>
              <a:t>világméretű megvalósulása (utópia)</a:t>
            </a:r>
          </a:p>
          <a:p>
            <a:pPr lvl="0"/>
            <a:r>
              <a:rPr lang="hu-HU" dirty="0" smtClean="0"/>
              <a:t>felvilágosodás + reformkori szabadelvűség (ész + szív)</a:t>
            </a:r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b="1" i="1" dirty="0" smtClean="0"/>
              <a:t>A </a:t>
            </a:r>
            <a:r>
              <a:rPr lang="hu-HU" sz="3200" b="1" i="1" dirty="0" err="1" smtClean="0"/>
              <a:t>Guttenberg-albumba</a:t>
            </a:r>
            <a:r>
              <a:rPr lang="hu-HU" sz="3200" b="1" i="1" dirty="0" smtClean="0"/>
              <a:t> </a:t>
            </a:r>
            <a:r>
              <a:rPr lang="hu-HU" sz="3200" b="1" dirty="0" smtClean="0"/>
              <a:t>(1839)</a:t>
            </a:r>
            <a:endParaRPr lang="hu-HU" sz="3200" b="1" dirty="0"/>
          </a:p>
        </p:txBody>
      </p:sp>
    </p:spTree>
    <p:extLst>
      <p:ext uri="{BB962C8B-B14F-4D97-AF65-F5344CB8AC3E}">
        <p14:creationId xmlns:p14="http://schemas.microsoft.com/office/powerpoint/2010/main" val="81318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929336"/>
          </a:xfrm>
        </p:spPr>
        <p:txBody>
          <a:bodyPr>
            <a:normAutofit lnSpcReduction="10000"/>
          </a:bodyPr>
          <a:lstStyle/>
          <a:p>
            <a:pPr lvl="0"/>
            <a:r>
              <a:rPr lang="hu-HU" dirty="0"/>
              <a:t>műfaja: gondolati óda, filozófiai költemény, rapszódia</a:t>
            </a:r>
          </a:p>
          <a:p>
            <a:pPr lvl="0"/>
            <a:r>
              <a:rPr lang="hu-HU" dirty="0"/>
              <a:t>nincs strófatagolás, változó hosszúságú, rímtelen sorok</a:t>
            </a:r>
          </a:p>
          <a:p>
            <a:pPr lvl="0"/>
            <a:r>
              <a:rPr lang="hu-HU" dirty="0"/>
              <a:t>dialógusként indul → monológgá alakul</a:t>
            </a:r>
          </a:p>
          <a:p>
            <a:pPr lvl="0"/>
            <a:r>
              <a:rPr lang="hu-HU" dirty="0"/>
              <a:t>retorikus szerkezet: kérdés – válasz</a:t>
            </a:r>
          </a:p>
          <a:p>
            <a:pPr lvl="0"/>
            <a:r>
              <a:rPr lang="hu-HU" dirty="0"/>
              <a:t>könyvtár ~ felvilágosodás megismerésvágya, tudáseszménye, emberi kultúra jelképe</a:t>
            </a:r>
          </a:p>
          <a:p>
            <a:pPr lvl="0"/>
            <a:r>
              <a:rPr lang="hu-HU" dirty="0"/>
              <a:t>központi kérdés: </a:t>
            </a:r>
            <a:r>
              <a:rPr lang="pt-BR" dirty="0"/>
              <a:t>„</a:t>
            </a:r>
            <a:r>
              <a:rPr lang="pt-BR" i="1" dirty="0"/>
              <a:t>Ment-e a könyvek által a világ elébb?</a:t>
            </a:r>
            <a:r>
              <a:rPr lang="pt-BR" dirty="0"/>
              <a:t>”</a:t>
            </a:r>
            <a:endParaRPr lang="hu-HU" dirty="0"/>
          </a:p>
          <a:p>
            <a:pPr lvl="0"/>
            <a:r>
              <a:rPr lang="hu-HU" dirty="0"/>
              <a:t>alaptapasztalat: boldogtalanság, nyomor</a:t>
            </a:r>
          </a:p>
          <a:p>
            <a:pPr lvl="0"/>
            <a:r>
              <a:rPr lang="hu-HU" dirty="0"/>
              <a:t>könyvek tartalma: gondolatok, eszmék, szellemi tudás ↔ tettek, valóság, tapasztalat (könyvek anyaga mögötti sorsok)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b="1" i="1" dirty="0" smtClean="0"/>
              <a:t>Gondolatok a könyvtárban</a:t>
            </a:r>
            <a:r>
              <a:rPr lang="hu-HU" sz="3200" dirty="0" smtClean="0"/>
              <a:t>(1844)</a:t>
            </a:r>
            <a:endParaRPr lang="hu-HU" sz="3200" dirty="0"/>
          </a:p>
        </p:txBody>
      </p:sp>
    </p:spTree>
    <p:extLst>
      <p:ext uri="{BB962C8B-B14F-4D97-AF65-F5344CB8AC3E}">
        <p14:creationId xmlns:p14="http://schemas.microsoft.com/office/powerpoint/2010/main" val="3250631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3330</TotalTime>
  <Words>1909</Words>
  <Application>Microsoft Office PowerPoint</Application>
  <PresentationFormat>Diavetítés a képernyőre (4:3 oldalarány)</PresentationFormat>
  <Paragraphs>269</Paragraphs>
  <Slides>30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6</vt:i4>
      </vt:variant>
      <vt:variant>
        <vt:lpstr>Téma</vt:lpstr>
      </vt:variant>
      <vt:variant>
        <vt:i4>1</vt:i4>
      </vt:variant>
      <vt:variant>
        <vt:lpstr>Diacímek</vt:lpstr>
      </vt:variant>
      <vt:variant>
        <vt:i4>30</vt:i4>
      </vt:variant>
    </vt:vector>
  </HeadingPairs>
  <TitlesOfParts>
    <vt:vector size="37" baseType="lpstr">
      <vt:lpstr>Arial</vt:lpstr>
      <vt:lpstr>Bookman Old Style</vt:lpstr>
      <vt:lpstr>Constantia</vt:lpstr>
      <vt:lpstr>Times New Roman</vt:lpstr>
      <vt:lpstr>Wingdings</vt:lpstr>
      <vt:lpstr>Wingdings 2</vt:lpstr>
      <vt:lpstr>Paper</vt:lpstr>
      <vt:lpstr>Vörösmarty Mihály</vt:lpstr>
      <vt:lpstr>PowerPoint-bemutató</vt:lpstr>
      <vt:lpstr>Pályakép</vt:lpstr>
      <vt:lpstr>Költészetének általános vonásai</vt:lpstr>
      <vt:lpstr>Szózat (1836)</vt:lpstr>
      <vt:lpstr>Összehasonlító elemzés</vt:lpstr>
      <vt:lpstr>PowerPoint-bemutató</vt:lpstr>
      <vt:lpstr>A Guttenberg-albumba (1839)</vt:lpstr>
      <vt:lpstr>Gondolatok a könyvtárban(1844)</vt:lpstr>
      <vt:lpstr>PowerPoint-bemutató</vt:lpstr>
      <vt:lpstr>Az emberek (1846)</vt:lpstr>
      <vt:lpstr>A vén cigány (1854)</vt:lpstr>
      <vt:lpstr>Késő vágy (1839)</vt:lpstr>
      <vt:lpstr>A merengőhöz (1843)</vt:lpstr>
      <vt:lpstr>Megközelítési lehetőségek</vt:lpstr>
      <vt:lpstr>1. Romantikus elemek Vörösmarty lírájában</vt:lpstr>
      <vt:lpstr>PowerPoint-bemutató</vt:lpstr>
      <vt:lpstr>2. Vörösmarty történelemszemlélete</vt:lpstr>
      <vt:lpstr>3. Egyén, nemzet, emberiség Vörösmarty költészetében</vt:lpstr>
      <vt:lpstr>Összehasonlító  elemzés</vt:lpstr>
      <vt:lpstr>Berzsenyi Dániel: Napoleonhoz</vt:lpstr>
      <vt:lpstr>Vörösmarty Mihály: Napoleon</vt:lpstr>
      <vt:lpstr>Lehetséges tartalmi elemek</vt:lpstr>
      <vt:lpstr>PowerPoint-bemutató</vt:lpstr>
      <vt:lpstr>Csongor és Tünde</vt:lpstr>
      <vt:lpstr>Csongor és Tünde (1831)</vt:lpstr>
      <vt:lpstr>PowerPoint-bemutató</vt:lpstr>
      <vt:lpstr>Szereplők     Helyszínek</vt:lpstr>
      <vt:lpstr>PowerPoint-bemutató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magyar barokk</dc:title>
  <dc:creator>Bartek Dani</dc:creator>
  <cp:lastModifiedBy>Bartek Dániel</cp:lastModifiedBy>
  <cp:revision>167</cp:revision>
  <dcterms:created xsi:type="dcterms:W3CDTF">2016-11-06T14:22:17Z</dcterms:created>
  <dcterms:modified xsi:type="dcterms:W3CDTF">2021-05-24T21:41:37Z</dcterms:modified>
</cp:coreProperties>
</file>