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304" r:id="rId4"/>
    <p:sldId id="300" r:id="rId5"/>
    <p:sldId id="301" r:id="rId6"/>
    <p:sldId id="302" r:id="rId7"/>
    <p:sldId id="303" r:id="rId8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3A7CF-A91C-42B4-B78C-046A4600534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843541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5F6E9-1F4E-49AC-B6A9-690A6F94A7C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1430734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4D546-FE24-454A-84DC-3CB07EA1FFF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1964607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5F421-2894-473E-8817-CA0AEE40304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9436378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2AEE2-05A6-42FF-BB45-AE487FB3FA0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71045390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009FE-FABA-4858-ABEE-B32CEF412CB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7643107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5BFCB-2621-494F-801D-DED9A61290D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5861248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B9D79-CC40-481F-8EFE-94B7676C0C5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4816473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43C8A-688D-4769-809B-00DEE73F4A7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3890139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157C3-E64A-47C9-87FA-A7231F62FE3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5048651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4444E-CE90-4658-9F4B-F08DE092397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2762566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335F8-8B51-4771-A89D-37F3358DA27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9689211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4D1FCBE-3E59-429C-84B4-F293DD79694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altLang="hu-HU" sz="4800" b="1" smtClean="0">
                <a:latin typeface="Bookman Old Style" panose="02050604050505020204" pitchFamily="18" charset="0"/>
              </a:rPr>
              <a:t>Tóth Árpád</a:t>
            </a:r>
            <a:br>
              <a:rPr lang="hu-HU" altLang="hu-HU" sz="4800" b="1" smtClean="0">
                <a:latin typeface="Bookman Old Style" panose="02050604050505020204" pitchFamily="18" charset="0"/>
              </a:rPr>
            </a:br>
            <a:r>
              <a:rPr lang="hu-HU" altLang="hu-HU" sz="3600" i="1" smtClean="0">
                <a:latin typeface="Bookman Old Style" panose="02050604050505020204" pitchFamily="18" charset="0"/>
              </a:rPr>
              <a:t>(1886, Arad – 1928, Budapest)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0" descr="data:image/jpeg;base64,/9j/4AAQSkZJRgABAQAAAQABAAD/2wCEAAkGBxQTEhUUExQUFBQXFxwaGBcXGBcYGhgXGhocFxobGhgcHCggHBolHBwaITEhJSkrLi4uFx8zODMsNygtLisBCgoKBQUFDgUFDisZExkrKysrKysrKysrKysrKysrKysrKysrKysrKysrKysrKysrKysrKysrKysrKysrKysrK//AABEIAQoAvgMBIgACEQEDEQH/xAAcAAABBQEBAQAAAAAAAAAAAAAEAQIDBQYHAAj/xAA8EAABAgMFBgUCBQMEAgMAAAABAAIDESEEBTFBUQYSYXGB8CKRobHBE9EHFDLh8SNSgjNCU3JDYhWS0v/EABQBAQAAAAAAAAAAAAAAAAAAAAD/xAAUEQEAAAAAAAAAAAAAAAAAAAAA/9oADAMBAAIRAxEAPwDYAUwTt72ThhPvRMnmgkZqnuamw3dzRDQgh3U7clVPKa5APaHyUE8D+ydHcDjQTQzrc1owmgIFcFK5wbUkT4n4KpLRejzhQIW1WokTnzQXce8oYxcFXuviEP8Aceg/dZq2vGXVAuiT5INS+/4WE3eiiftFBGJcOiyFoCCjOPeaDrN1WuHFG9DeHUwzHMFSWgSOPXvuq5BYbxfAiNiMMiD6Zz1C6xY7cI8FkUDET65+qCN75od7a4eenkioiiDcv37/AHQCnHr5n7qNzsM/Ly90Q+Fyx68FDFZpj6II3vxQrsZ95Ir6NKzTXQ6Vl+3c0EG738/KRzJj+fjqpWjv7JsTzQbF3mmlvYTi7FI2uqCSG3NSbuqVgwUh6IIXMQF624QhhWVFYuf7LH3xG+pEOMsBoECOtbnzJMpnyShxUUg0fCZ9QmgBQPlp30TIkEn7KeCxxlIGeqOh3a444ZSHdfsgz8eCOfRAvgyWviXPm458ELHudh15TCDF2j4wQJGIWqtl1sExX7KgtliAnIlBRx6TXQfwwtpdDiw/7SHDkaFYG1QjvVzVrsLeH0bU3eMmu8J0kUHUIrJFQPFEdamdmWGBQkTCgQDAa98pqNrMsPTgpXMkJ46Yd8E0s6oIItCPVRu6+4UsY9/PkoN6R/bGaBHDGXZULiBVPNOKQhBq96vRTw2a5KKCyqLZzQM7/hK51KqTXuqhcO+8kA9tiyY4jGWCykUSM8ytBeZ8DvlVVis+++WQMygZZLG6KeCuIF2tYMP5VlY7PIUU3080ALGAcVOwZTXjB77906GyXfckDIwVdG8laRmqttbZUn3mgpbzaKzE/v7LNW5kieK1Ft0nXv0Wct8E1PfKSDMWsguNaIZtDOswrOJBkcFCIHCiDqOzl7NtFna/F4G68aO+xFUVHb/C5/sRanwrUG13IvhOOOR74rotrAAmXAczKXM0QVpbXvyXq6TTHXjAaZOjQh/m0+xQ8baSxiX9YHWTXH4QSxm+3fkhzXHufYUTto7Gf/P5tcPhT2aKyKN6HEY8Z7pBl0x8wgieO+yvN8/ZSFqbIBBr2Mz7kpjE81BvSXp9+iAgHQqIp0J3ffXyVVe209ms4Ie/ff8A2M8R65BB63ibTTAc0264cmzpXErD3tt9FiUgsbCGpG87zNB0CzNrvGLEM4kR7uZJHlgg7TFvuzwh/Ujw2/5AnyCrou3thbTfc6X9rDXzkuNGaQ6oOp2j8R7MP0w4ztP0tQET8TBgyz8t53uAFzma8Ag2lq/EW0uPhbCaP+pPuVVWjbG1uMzEA5Mb9iqJ7aJrigsom0lpOMV3p9lF/wDOR/8Aleq9zUgagPN7xv8Akd6fZebe0b/kdzmgwOqeAgndb4plN76f+x9FFFiOOJJ5zSS9kwoFJTXFK5MIQKpbFanwnh7CWuGfwoS1PDM5jvqg6jY7QI0JkRokHCchkc/UFOdLSY4ZdzVds1SywwT/AHe5RcV8s6/CDXFyGt98QoDC+Kd0Vk0S3ncAPlR3xeLLNCMR9ZUa3AvdUgfc6Lkl7XnEjxDEiGZOGQAyDRogu7/20jx5tYfowtGnxEf+zvgLNFyaHLxcgUJTyTeaU80DXBIIa848URY4JdgKIBhCUsKHX+Vd2a5i6gC0V3bIAjxHLggw0WCdEM+GRSUl1CLsuxg/UMdRgqC87iGRFMzVBizDUYFM1fOu+RkmG7+CCmaw9+alYwq0FilopYdm6oKiIwywUO8tE6yUwWejMkSgQJpC8Es9UDClDV6St9nbvMaM2hLGkFxlkKy5lBt7BA+nBhs0aJ85T+6VzZV+US8zxUDm9PVBm9v70+rai0foheEDKeLjzn7LMlyP2hYW2qMHf8jvKdD5IBz0Hg7mkcSvb6agUHVPaZr1nhOd+kEkaCa8GOnIiR0NEDoEEvdILS2axbrRTqqm5IR+o2Y5cewuiWOxClBrWZQUzPrBs4bQMg53wJKot93RHEufHcXc5Aeq0m01vMNu61s3ZADPkOafsZs5+YDnRSxrgZEuLXvJlOTWz3WCo4ms0GDfd0QyLC94JkC3edM6TGfBJZ7RGY7dc52knEzHCvsjbye+LaSxj4gY0kj6pY3dIEzQSa0znKUsgm2Elzt1xAaf1FxrPI7xw5oLIwC5k8wFUXjbS0UC1VzxnRw+HDaCGCW/g0k9OGU1mNoLvfDe1j5eIjxNBkK1kEFLFtbnHjolb9RuMxzmP4RFoYGuIHha3I19BjqnXfDcWRHgt8AGIFZ5c/sUBVhjRGg73ibrjLqqiI6p5q7sD/BMkeKYwpOSporM6ywmgYTJI5OMMkgAEk4AYrVXLspg+OeUP/8AX2QUtyXI+0GnhYMXmdOWpW9sdkZBhiGygxJzJ1KkcAAGtG60YASEhwURdr1QO3uK8WqPml+mDr0/dBXfiPczt8WhjZgiUSVZEYOPMewWENV3GKAZtcJiswajyWUvjYaC+boRMJ2k5tPTJBzryTSUXe10xYBIiAyydi09VXhwlNBsLihPD2w4ZlJoc6gmS4TkZ5Ca1Ma4oUZx32gOAlPDqhNj2tdKNL9cIH/Jh3XDHkeoRMa9Y8a0QocBkmz8ZIxboT9kAdzbL/TinxEgZTl6hbKDdDTnE6PcJeRqp4Fj3HVR8KH0QUzbhbPe/VmN6suRVfGuEQXOe3ecHVO857wHVrul0iJZVlSS1pElEYe8OCDmFvuR0UkmJ4Zz3WCmPeKnuzZyWNSTLdGPUjALosW7WS/S2fEBBw4YaQJzdiAP9oQJYbubChhoDQZVkJV1WV21sAcBSk+s+C2pBVRtFAaWGcsJjmg41arK5jvmWSnu9jgRQS4q4tcYbxBFZleZBGXwgZ+TaRnKdBNwEzmBP90BDgujRxBc4huGuAnOvyriHVQbPQd61xH5MHqRIexQaCwXXCgABjayE3HE89OiIc7H3Nc0kWn7KM+Y8j6eyBz3yx77Ca99e/vwCa52In90xpnhU999EDwOPlPFec7ikaZ5pN4d0QaSLOaYX8VHFiTJqMUrRx90EURrXCThvNOIImKqjvHYezxZlhMJ3CrfIhaAQ+JUjWCefX7oKPY65Ytle6GXNfCPibL+7BwllNvsFqbruv8AL774Y+oHuoAKtBrKpQ0FgDp1nrp5dVpbHbobocyQ0gVmQJceqCN4DqA1Hmm2eNKYqJKr/wDmbOIwhN3t55MiR4XEVMicfmSNLZmYwP2QSviz4oqzOwVaG1PFG2V0sEEl6WkQ2b2JyAzKo7vszmAvLS4mZdrwl7K7iAGprovMcEHPrbtja3Rd2FZS1jTUxGvmQM9B6rLX7tJEc9xHimRSdBw+Oi6jtK8mC8AYgia5TbrudDYx25mZmVTUoK+8ba5/0zu1zMjwVhY48wnu3XtCbAgyogMhmatbtsn0Ydf1OO8aZ5U7zVfY2AuaOPBaG1YIADE59F7emfNeieuvvimT/ZA+WOiR1cJ1wTWROfeKV0TTrXuYQO3uHfRJv6DvmkBKSnckF1F4HySAarzzXiKpHOpngge11ZGvP2RMN/PvgEGRWs1MxwlUd9+6AoxZYT9/26Lz5Ez5ZdPb3UZMxRJPPvuiCsvex74aRRzHhzTgZzl5e62N2GbBPH2WcitHXPr36K6gxg0B3CvkgPfDlXPqnBk+8VBCtYcDiAM+CMs7hJBW31a/pQi8z5ZrK3NtPHcxzhY4sQzoQWhp5zw6TWwvizNiNAM5TyOKh/LsY2UpSE8ZEeSDEXrtNecpmy/Th6Fs59SZnoFmr02qtD27jrOGtMqVNc8cFrNrtofpgtY4z0MisU283xDU05fKCrfeUpSa5pOo9le3XELmzzQdss4dLmjLA3dagsrrrFA4q9tB9UBs7ZaOiHOgmrCLWcvcy1+EAcUd99U3nxzxU0RoPfDgovpnprl390DDMevfko+++8kQZHKeXf3Q7m6Y9hA9ru++6JsQ8Qk6d9UhbwQXsYVzmJ6CSSG3z1/ZOMTj7pC/rp36oPBp1qkDDr3NMiOl8D9l5sTsBARAPOaJlPGX39UHD8xyRLRIc9UDLS6iurPZjuAOEpjDmqMxBNrcN57WgHVxDRLqukW2wNe0AUIEh0yKDnNpjPs8QTqzL+FcWS3h4Es8lDfticWkGhHDvJYqDeDrO+TphvD5+6DpJkRXLRAx7K44HHWvmorpvERGg48e80VFtjW4lBmbfshDieKK954AyCpLfstAhj+k529xdorDbTaNphuYxxBOBEwcfZB228mQbLCBO/ELA51a7xAJ51JQZyJAcw1qre4rv+twYKuIGegWctN4/U8+K6fdNh+hCZDI3SAC4HHeImUDI8LdAa2UhlhIaBCEcCUfbH9+iCiN4IIHcqc8u/dJGanT8X390jjhwQQMOoSPEjP5T4kPqOvmonnRAjpcOai39BNPPVeIwr6y90FxENe+KaG69+idKp1SuZw/ZAO/vuSdC4KQN1OKfuy4oPQnd0UoIwylwSUHPFUd+XvIFkOUzQn4QF2K3sdeNlYTNojAGWBfl6hdmC+aAwgscSQfqtrpXGfrNd62cv4RhuRPDGAwpKI3+9nyMuUigtbZYmRRJ4nTHAjkVidoNizIuh+MZtNHS+Vvk2IZAoOMNux8Js4ZI4TmP5VHb76eCd5rp5yw0nNbqHAMGJFs7plrTNhOcN0y3yq3/FZ3aayMAnJBibXa4Tv1F/kD6zRd13XFthDIDHbrZAvcZNHPjLJAWG63WiOyDCbN73bo4ak8BUru11bNNsVnENhmMzq7M96IKTYfYCBZ3CLGP14wMxMSYw6huZ4nyRV9PH5iJIijpHDEAetVd2F24ZmgC51d19ti2+1NafBEdvw55yG66nECfRBcRgDOvLmhnQ8aYo2ID90LEpMeeVeCAaIZCo7riooj55S4VKmtD8c+8VC7KfmgY0T7HeSjcMz3lWqe4zTSdO5d+qBjgf4ok+oBimxD98E144gc/wBgg0Rb36p3kErsfgBRWi0saCXENCBYjQPv3kq2873hwBN7geHsqi/9qw2bYRnq74GgWOhOdHiTeSWjFBqDf0WOJtG4zLU61Qr2GgSNduyw5KRzgTxNeiAS8DOE4ZDHmFpdl7c/8tDiGb2soQCQ9ks2HGioowG4QJYFC7J31EhF0MbpbjuuMq5yIB7CDtOz+2kNzmwY8Ru87/Ti4Nif+rsmRMpZ8JyWlvF9ANVxWPCgWhpAcGlxm4Aggu4ywPHhULpOy8OI2yQWxHmI5rSN44ymQ0Tzk2QnwQDbT2I7ojtxh0dxhk+LyMndCsVtJE3myBouqMaHAh1QQQeRWHuK42fn3QYz2FsIh7ASAYs6skM5Try4oLH8MtkvoN/MxWyixGya04sYa14up06rb25o+m4nBoJ8qohNeRLgg+ettNvHWkugwJw4E5Eme9E56N4eegylivJ0KOyI0glms/IyyySX3DEK0xYYwZEe3/6uI+EADVB2a670baIQiM08Qza7T+U+K3NcsuW+32ZxMPBwk5pwI5arZ3VthBiybEH038atOVDlyKC4ijlND409ND3yREYSrkaUzw9OKEiuwkNaH5QNLlGXDvvuSUvHPzTd7Tv7oInuGmaic6mKniMnw7moizUoIo+0URx8PhHIk6YaqivS8nGczM6qF0aU+arrXEny+6AYnefh6q5uR1HZAd1UF2WcCG55zHpwRl3SDZtlUmaAt0WVBUnLRSM5gnMoYgc06f8AJQTF0piYr1p/CE2b2diWqO5kKI1jmifiBrlgigJjRP2NvD6F5Qi6jXu3Hf50HTekg1b9h47KvgwLTIfqaTDd5GlOBCsLuvs2JghxIUZsNtQ0kOcJmcmkmRFZynmV0IMTLRY2RWOY9oIcCD104oMNadvHPYfy0FwP98Yta0f4tmXLm+0Dnuc58VzXuJmZb2OOJAW2s+yzLNFe0hznjB5J8TXYUw4cwVldtGbrt0Z5eqAO59vrdZvCyMXNAHgiSe2QoKnxDoQtIfxetkRu5Ds0P6hEg5n1HVOjNepT9mtgYe618atJkaEro1w3JCgQmhjAKTmAJmaDjNn2Jjfl41ptM2EAuaw/qLsd59KayxWNc3UVX0D+I7DDsMZwOJbPkSGlcCiHrVA3dpkUyIlfimOPkgv9ndpXQZMf4oehNW/9a+i3TIzYjQ6GQW5S+acVyFz5nAqyum9okAzY+WoyPNB0mJClX+OHfBIR6U5qou3a2FEAET+m4mv9p5aK+mCJtIIMuKARw4qEuKLjQ5Y6oeQz/ZBh3uxHeqEeJkcwioreqHgtmSZVCCytcRu42G2gGJ1U1jbJo0y/fqgAyZAVsB3ogjAqlaNEks8OPmvTqgmhzpxx9/b3VHeDnNiTGIkRwlVXGPTRUt9tk8HLog+l9mLwFpssKMMXtE+DhRw8wVZhlVzL8EL4nDiWY4t/qM5GQcB1l5ldScKIM3tfYpwxGaPFDNeMM0d5Y9DquUX2wOt9na4eExGT5Egy9PVdyt8djIbnRCAwA709DSXXCXFcav6zuNos8UbobvMH6h/tcCZzlOhyQdRsFkAmMRhn5K3axMsMLwz1RAag53+NFv3LIyGP/JE6yYJ4cy1cJLvEOJXS/wAcbw3rUyGKiHDFOLiSZ9A1cyhnxNnPH+e+SDzxI/eXJeY8tpyP6Z4cZeimtAxH3Ue6CNe9EEEck517wURHEqaI30UbhIdMR7IHM5eeNPdH3bfcWAQWOOUwaj9svJVoflh3zSscO+H8IOi3XtEyKAHSY/Q5nh3mjHSK5kItRl5z7mr+7L+e0Sd4hlPJAPHBkPdNZ+knM5qYCYQtrdIYoDLC3AkzM5Kwijl7d4KrumLPE5/urMxJiSCN7qY4ps+PfBNfLolaQEBkOvfmqfaMUBCtIZzp38quvxvgnJAXsLfJs1qgxZyAcA7ix3hd6GfQL6YD5ic5gr5Ju+lF9Cfh3tCI1g8R8cBpa6egE2nyp0QAbX3s6JEMLd/pNkWkTmXgmp4Tw5TQdks7Xwn727uym2Yqwy8VTkZKuj2+K3xNbvAmp4ff7L0S3utEMw91zP8AcZCQdu1qdEG+2KvlsaCIZP8AVhAB4NCR/tcOB9wtA52K4batoPyVshRmTDQ2T2f3MJBMtTIzHGS6xf16th2OLHBoIRc06kjwkdSEHANvbyMe2R4gMwYhDf8AqPCPQBZdk99usx0HsjLS4E1xn31QjHAPFHYyz5adyQH20yMqISHEM5I21mRzpqq6DCrnLHggljGeH3Q0U0Az6KWLEABn39/2QUSIJgjDv9kD3NE/55LxeO+8Eu9OshnxUUU048EBO9/CmhknD4QTXGQ1U0CJXpzQaBpohrbipYb1HaTPDFA67OasiZjv5VVZCRJWQiUQMeTwSwneqaXjDgkhmtJoDIXshb6/05+3mp4U++8VDeX6ZY0QUVgfqtdsze7oRewF25EADg2VfPDEdJ9MTZCQ6XfsriBFl+2iDtly2f6dSH7v/QkT5hS3reMKBCc95G7umQHhLjLAcSn7H3vBtFlYfAIjRuvFAQ4UnrIio5qk/Eazt/LEn+4bviMp1xE5GiDlN/3q60x3RHDHADBrRQN6DMra3rtMH3JAgzO/v/TdruQqg+W56rnUZgmZHNLEiGQbWgn5/sAgjiRgZnmgIcfx5z3h7yopy2h1lx+O8ULDHi1qOBQXlsdWoyQjIv8APqibZiq6Gce+8UEcZ8xUSPSiiDpj4Tpiuh+EwvlzmaoFIlKeGWSc6on31UL4q8+Igkb333iiIIykCZckIxyJgv0mUFqyIM/hNjx2j0VfGcZ45lQWk+HoEF1ZHTIBIAJx08kSIs8wqKyuNa6fKPhZIC3xa5KRsXviq2KfD1+yJs2Hl8ILSE/io7W6bcuCjhD3+UlrwPeqDNuiyd14Tl37KzhRJylh5KijHxHvNWlhPhQbLYq/xZop32vcxwAk2IWSI4CjlrNu7zgxrJ4S/eFWzDSJHjj0XLhj1+y1Fv8A9D/FBkGw8RlKc8NM+OChdGBOU+HVTvcfpvPH4Krm/wCp5oJnSnppL1ohWsG8JHMd0UsUU70Cignx9fgoLW1kYHLRCfSGRrTH1RluPiPIe6rnGo6fZAx0MA9apIrRIcuSbH+CmRMJoEe6eOPBJuzXooqefymOQKHKeFgoW4p8MoP/2Q=="/>
          <p:cNvSpPr>
            <a:spLocks noChangeAspect="1" noChangeArrowheads="1"/>
          </p:cNvSpPr>
          <p:nvPr/>
        </p:nvSpPr>
        <p:spPr bwMode="auto">
          <a:xfrm>
            <a:off x="155575" y="-2743200"/>
            <a:ext cx="408622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>
              <a:latin typeface="Bookman Old Style" panose="02050604050505020204" pitchFamily="18" charset="0"/>
            </a:endParaRPr>
          </a:p>
        </p:txBody>
      </p:sp>
      <p:sp>
        <p:nvSpPr>
          <p:cNvPr id="3075" name="AutoShape 24" descr="data:image/jpeg;base64,/9j/4AAQSkZJRgABAQAAAQABAAD/2wCEAAkGBxQTEhUUExQUFBQXFxwaGBcXGBcYGhgXGhocFxobGhgcHCggHBolHBwaITEhJSkrLi4uFx8zODMsNygtLisBCgoKBQUFDgUFDisZExkrKysrKysrKysrKysrKysrKysrKysrKysrKysrKysrKysrKysrKysrKysrKysrKysrK//AABEIAQoAvgMBIgACEQEDEQH/xAAcAAABBQEBAQAAAAAAAAAAAAAEAQIDBQYHAAj/xAA8EAABAgMFBgUCBQMEAgMAAAABAAIDESEEBTFBUQYSYXGB8CKRobHBE9EHFDLh8SNSgjNCU3JDYhWS0v/EABQBAQAAAAAAAAAAAAAAAAAAAAD/xAAUEQEAAAAAAAAAAAAAAAAAAAAA/9oADAMBAAIRAxEAPwDYAUwTt72ThhPvRMnmgkZqnuamw3dzRDQgh3U7clVPKa5APaHyUE8D+ydHcDjQTQzrc1owmgIFcFK5wbUkT4n4KpLRejzhQIW1WokTnzQXce8oYxcFXuviEP8Aceg/dZq2vGXVAuiT5INS+/4WE3eiiftFBGJcOiyFoCCjOPeaDrN1WuHFG9DeHUwzHMFSWgSOPXvuq5BYbxfAiNiMMiD6Zz1C6xY7cI8FkUDET65+qCN75od7a4eenkioiiDcv37/AHQCnHr5n7qNzsM/Ly90Q+Fyx68FDFZpj6II3vxQrsZ95Ir6NKzTXQ6Vl+3c0EG738/KRzJj+fjqpWjv7JsTzQbF3mmlvYTi7FI2uqCSG3NSbuqVgwUh6IIXMQF624QhhWVFYuf7LH3xG+pEOMsBoECOtbnzJMpnyShxUUg0fCZ9QmgBQPlp30TIkEn7KeCxxlIGeqOh3a444ZSHdfsgz8eCOfRAvgyWviXPm458ELHudh15TCDF2j4wQJGIWqtl1sExX7KgtliAnIlBRx6TXQfwwtpdDiw/7SHDkaFYG1QjvVzVrsLeH0bU3eMmu8J0kUHUIrJFQPFEdamdmWGBQkTCgQDAa98pqNrMsPTgpXMkJ46Yd8E0s6oIItCPVRu6+4UsY9/PkoN6R/bGaBHDGXZULiBVPNOKQhBq96vRTw2a5KKCyqLZzQM7/hK51KqTXuqhcO+8kA9tiyY4jGWCykUSM8ytBeZ8DvlVVis+++WQMygZZLG6KeCuIF2tYMP5VlY7PIUU3080ALGAcVOwZTXjB77906GyXfckDIwVdG8laRmqttbZUn3mgpbzaKzE/v7LNW5kieK1Ft0nXv0Wct8E1PfKSDMWsguNaIZtDOswrOJBkcFCIHCiDqOzl7NtFna/F4G68aO+xFUVHb/C5/sRanwrUG13IvhOOOR74rotrAAmXAczKXM0QVpbXvyXq6TTHXjAaZOjQh/m0+xQ8baSxiX9YHWTXH4QSxm+3fkhzXHufYUTto7Gf/P5tcPhT2aKyKN6HEY8Z7pBl0x8wgieO+yvN8/ZSFqbIBBr2Mz7kpjE81BvSXp9+iAgHQqIp0J3ffXyVVe209ms4Ie/ff8A2M8R65BB63ibTTAc0264cmzpXErD3tt9FiUgsbCGpG87zNB0CzNrvGLEM4kR7uZJHlgg7TFvuzwh/Ujw2/5AnyCrou3thbTfc6X9rDXzkuNGaQ6oOp2j8R7MP0w4ztP0tQET8TBgyz8t53uAFzma8Ag2lq/EW0uPhbCaP+pPuVVWjbG1uMzEA5Mb9iqJ7aJrigsom0lpOMV3p9lF/wDOR/8Aleq9zUgagPN7xv8Akd6fZebe0b/kdzmgwOqeAgndb4plN76f+x9FFFiOOJJ5zSS9kwoFJTXFK5MIQKpbFanwnh7CWuGfwoS1PDM5jvqg6jY7QI0JkRokHCchkc/UFOdLSY4ZdzVds1SywwT/AHe5RcV8s6/CDXFyGt98QoDC+Kd0Vk0S3ncAPlR3xeLLNCMR9ZUa3AvdUgfc6Lkl7XnEjxDEiGZOGQAyDRogu7/20jx5tYfowtGnxEf+zvgLNFyaHLxcgUJTyTeaU80DXBIIa848URY4JdgKIBhCUsKHX+Vd2a5i6gC0V3bIAjxHLggw0WCdEM+GRSUl1CLsuxg/UMdRgqC87iGRFMzVBizDUYFM1fOu+RkmG7+CCmaw9+alYwq0FilopYdm6oKiIwywUO8tE6yUwWejMkSgQJpC8Es9UDClDV6St9nbvMaM2hLGkFxlkKy5lBt7BA+nBhs0aJ85T+6VzZV+US8zxUDm9PVBm9v70+rai0foheEDKeLjzn7LMlyP2hYW2qMHf8jvKdD5IBz0Hg7mkcSvb6agUHVPaZr1nhOd+kEkaCa8GOnIiR0NEDoEEvdILS2axbrRTqqm5IR+o2Y5cewuiWOxClBrWZQUzPrBs4bQMg53wJKot93RHEufHcXc5Aeq0m01vMNu61s3ZADPkOafsZs5+YDnRSxrgZEuLXvJlOTWz3WCo4ms0GDfd0QyLC94JkC3edM6TGfBJZ7RGY7dc52knEzHCvsjbye+LaSxj4gY0kj6pY3dIEzQSa0znKUsgm2Elzt1xAaf1FxrPI7xw5oLIwC5k8wFUXjbS0UC1VzxnRw+HDaCGCW/g0k9OGU1mNoLvfDe1j5eIjxNBkK1kEFLFtbnHjolb9RuMxzmP4RFoYGuIHha3I19BjqnXfDcWRHgt8AGIFZ5c/sUBVhjRGg73ibrjLqqiI6p5q7sD/BMkeKYwpOSporM6ywmgYTJI5OMMkgAEk4AYrVXLspg+OeUP/8AX2QUtyXI+0GnhYMXmdOWpW9sdkZBhiGygxJzJ1KkcAAGtG60YASEhwURdr1QO3uK8WqPml+mDr0/dBXfiPczt8WhjZgiUSVZEYOPMewWENV3GKAZtcJiswajyWUvjYaC+boRMJ2k5tPTJBzryTSUXe10xYBIiAyydi09VXhwlNBsLihPD2w4ZlJoc6gmS4TkZ5Ca1Ma4oUZx32gOAlPDqhNj2tdKNL9cIH/Jh3XDHkeoRMa9Y8a0QocBkmz8ZIxboT9kAdzbL/TinxEgZTl6hbKDdDTnE6PcJeRqp4Fj3HVR8KH0QUzbhbPe/VmN6suRVfGuEQXOe3ecHVO857wHVrul0iJZVlSS1pElEYe8OCDmFvuR0UkmJ4Zz3WCmPeKnuzZyWNSTLdGPUjALosW7WS/S2fEBBw4YaQJzdiAP9oQJYbubChhoDQZVkJV1WV21sAcBSk+s+C2pBVRtFAaWGcsJjmg41arK5jvmWSnu9jgRQS4q4tcYbxBFZleZBGXwgZ+TaRnKdBNwEzmBP90BDgujRxBc4huGuAnOvyriHVQbPQd61xH5MHqRIexQaCwXXCgABjayE3HE89OiIc7H3Nc0kWn7KM+Y8j6eyBz3yx77Ca99e/vwCa52In90xpnhU999EDwOPlPFec7ikaZ5pN4d0QaSLOaYX8VHFiTJqMUrRx90EURrXCThvNOIImKqjvHYezxZlhMJ3CrfIhaAQ+JUjWCefX7oKPY65Ytle6GXNfCPibL+7BwllNvsFqbruv8AL774Y+oHuoAKtBrKpQ0FgDp1nrp5dVpbHbobocyQ0gVmQJceqCN4DqA1Hmm2eNKYqJKr/wDmbOIwhN3t55MiR4XEVMicfmSNLZmYwP2QSviz4oqzOwVaG1PFG2V0sEEl6WkQ2b2JyAzKo7vszmAvLS4mZdrwl7K7iAGprovMcEHPrbtja3Rd2FZS1jTUxGvmQM9B6rLX7tJEc9xHimRSdBw+Oi6jtK8mC8AYgia5TbrudDYx25mZmVTUoK+8ba5/0zu1zMjwVhY48wnu3XtCbAgyogMhmatbtsn0Ydf1OO8aZ5U7zVfY2AuaOPBaG1YIADE59F7emfNeieuvvimT/ZA+WOiR1cJ1wTWROfeKV0TTrXuYQO3uHfRJv6DvmkBKSnckF1F4HySAarzzXiKpHOpngge11ZGvP2RMN/PvgEGRWs1MxwlUd9+6AoxZYT9/26Lz5Ez5ZdPb3UZMxRJPPvuiCsvex74aRRzHhzTgZzl5e62N2GbBPH2WcitHXPr36K6gxg0B3CvkgPfDlXPqnBk+8VBCtYcDiAM+CMs7hJBW31a/pQi8z5ZrK3NtPHcxzhY4sQzoQWhp5zw6TWwvizNiNAM5TyOKh/LsY2UpSE8ZEeSDEXrtNecpmy/Th6Fs59SZnoFmr02qtD27jrOGtMqVNc8cFrNrtofpgtY4z0MisU283xDU05fKCrfeUpSa5pOo9le3XELmzzQdss4dLmjLA3dagsrrrFA4q9tB9UBs7ZaOiHOgmrCLWcvcy1+EAcUd99U3nxzxU0RoPfDgovpnprl390DDMevfko+++8kQZHKeXf3Q7m6Y9hA9ru++6JsQ8Qk6d9UhbwQXsYVzmJ6CSSG3z1/ZOMTj7pC/rp36oPBp1qkDDr3NMiOl8D9l5sTsBARAPOaJlPGX39UHD8xyRLRIc9UDLS6iurPZjuAOEpjDmqMxBNrcN57WgHVxDRLqukW2wNe0AUIEh0yKDnNpjPs8QTqzL+FcWS3h4Es8lDfticWkGhHDvJYqDeDrO+TphvD5+6DpJkRXLRAx7K44HHWvmorpvERGg48e80VFtjW4lBmbfshDieKK954AyCpLfstAhj+k529xdorDbTaNphuYxxBOBEwcfZB228mQbLCBO/ELA51a7xAJ51JQZyJAcw1qre4rv+twYKuIGegWctN4/U8+K6fdNh+hCZDI3SAC4HHeImUDI8LdAa2UhlhIaBCEcCUfbH9+iCiN4IIHcqc8u/dJGanT8X390jjhwQQMOoSPEjP5T4kPqOvmonnRAjpcOai39BNPPVeIwr6y90FxENe+KaG69+idKp1SuZw/ZAO/vuSdC4KQN1OKfuy4oPQnd0UoIwylwSUHPFUd+XvIFkOUzQn4QF2K3sdeNlYTNojAGWBfl6hdmC+aAwgscSQfqtrpXGfrNd62cv4RhuRPDGAwpKI3+9nyMuUigtbZYmRRJ4nTHAjkVidoNizIuh+MZtNHS+Vvk2IZAoOMNux8Js4ZI4TmP5VHb76eCd5rp5yw0nNbqHAMGJFs7plrTNhOcN0y3yq3/FZ3aayMAnJBibXa4Tv1F/kD6zRd13XFthDIDHbrZAvcZNHPjLJAWG63WiOyDCbN73bo4ak8BUru11bNNsVnENhmMzq7M96IKTYfYCBZ3CLGP14wMxMSYw6huZ4nyRV9PH5iJIijpHDEAetVd2F24ZmgC51d19ti2+1NafBEdvw55yG66nECfRBcRgDOvLmhnQ8aYo2ID90LEpMeeVeCAaIZCo7riooj55S4VKmtD8c+8VC7KfmgY0T7HeSjcMz3lWqe4zTSdO5d+qBjgf4ok+oBimxD98E144gc/wBgg0Rb36p3kErsfgBRWi0saCXENCBYjQPv3kq2873hwBN7geHsqi/9qw2bYRnq74GgWOhOdHiTeSWjFBqDf0WOJtG4zLU61Qr2GgSNduyw5KRzgTxNeiAS8DOE4ZDHmFpdl7c/8tDiGb2soQCQ9ks2HGioowG4QJYFC7J31EhF0MbpbjuuMq5yIB7CDtOz+2kNzmwY8Ru87/Ti4Nif+rsmRMpZ8JyWlvF9ANVxWPCgWhpAcGlxm4Aggu4ywPHhULpOy8OI2yQWxHmI5rSN44ymQ0Tzk2QnwQDbT2I7ojtxh0dxhk+LyMndCsVtJE3myBouqMaHAh1QQQeRWHuK42fn3QYz2FsIh7ASAYs6skM5Try4oLH8MtkvoN/MxWyixGya04sYa14up06rb25o+m4nBoJ8qohNeRLgg+ettNvHWkugwJw4E5Eme9E56N4eegylivJ0KOyI0glms/IyyySX3DEK0xYYwZEe3/6uI+EADVB2a670baIQiM08Qza7T+U+K3NcsuW+32ZxMPBwk5pwI5arZ3VthBiybEH038atOVDlyKC4ijlND409ND3yREYSrkaUzw9OKEiuwkNaH5QNLlGXDvvuSUvHPzTd7Tv7oInuGmaic6mKniMnw7moizUoIo+0URx8PhHIk6YaqivS8nGczM6qF0aU+arrXEny+6AYnefh6q5uR1HZAd1UF2WcCG55zHpwRl3SDZtlUmaAt0WVBUnLRSM5gnMoYgc06f8AJQTF0piYr1p/CE2b2diWqO5kKI1jmifiBrlgigJjRP2NvD6F5Qi6jXu3Hf50HTekg1b9h47KvgwLTIfqaTDd5GlOBCsLuvs2JghxIUZsNtQ0kOcJmcmkmRFZynmV0IMTLRY2RWOY9oIcCD104oMNadvHPYfy0FwP98Yta0f4tmXLm+0Dnuc58VzXuJmZb2OOJAW2s+yzLNFe0hznjB5J8TXYUw4cwVldtGbrt0Z5eqAO59vrdZvCyMXNAHgiSe2QoKnxDoQtIfxetkRu5Ds0P6hEg5n1HVOjNepT9mtgYe618atJkaEro1w3JCgQmhjAKTmAJmaDjNn2Jjfl41ptM2EAuaw/qLsd59KayxWNc3UVX0D+I7DDsMZwOJbPkSGlcCiHrVA3dpkUyIlfimOPkgv9ndpXQZMf4oehNW/9a+i3TIzYjQ6GQW5S+acVyFz5nAqyum9okAzY+WoyPNB0mJClX+OHfBIR6U5qou3a2FEAET+m4mv9p5aK+mCJtIIMuKARw4qEuKLjQ5Y6oeQz/ZBh3uxHeqEeJkcwioreqHgtmSZVCCytcRu42G2gGJ1U1jbJo0y/fqgAyZAVsB3ogjAqlaNEks8OPmvTqgmhzpxx9/b3VHeDnNiTGIkRwlVXGPTRUt9tk8HLog+l9mLwFpssKMMXtE+DhRw8wVZhlVzL8EL4nDiWY4t/qM5GQcB1l5ldScKIM3tfYpwxGaPFDNeMM0d5Y9DquUX2wOt9na4eExGT5Egy9PVdyt8djIbnRCAwA709DSXXCXFcav6zuNos8UbobvMH6h/tcCZzlOhyQdRsFkAmMRhn5K3axMsMLwz1RAag53+NFv3LIyGP/JE6yYJ4cy1cJLvEOJXS/wAcbw3rUyGKiHDFOLiSZ9A1cyhnxNnPH+e+SDzxI/eXJeY8tpyP6Z4cZeimtAxH3Ue6CNe9EEEck517wURHEqaI30UbhIdMR7IHM5eeNPdH3bfcWAQWOOUwaj9svJVoflh3zSscO+H8IOi3XtEyKAHSY/Q5nh3mjHSK5kItRl5z7mr+7L+e0Sd4hlPJAPHBkPdNZ+knM5qYCYQtrdIYoDLC3AkzM5Kwijl7d4KrumLPE5/urMxJiSCN7qY4ps+PfBNfLolaQEBkOvfmqfaMUBCtIZzp38quvxvgnJAXsLfJs1qgxZyAcA7ix3hd6GfQL6YD5ic5gr5Ju+lF9Cfh3tCI1g8R8cBpa6egE2nyp0QAbX3s6JEMLd/pNkWkTmXgmp4Tw5TQdks7Xwn727uym2Yqwy8VTkZKuj2+K3xNbvAmp4ff7L0S3utEMw91zP8AcZCQdu1qdEG+2KvlsaCIZP8AVhAB4NCR/tcOB9wtA52K4batoPyVshRmTDQ2T2f3MJBMtTIzHGS6xf16th2OLHBoIRc06kjwkdSEHANvbyMe2R4gMwYhDf8AqPCPQBZdk99usx0HsjLS4E1xn31QjHAPFHYyz5adyQH20yMqISHEM5I21mRzpqq6DCrnLHggljGeH3Q0U0Az6KWLEABn39/2QUSIJgjDv9kD3NE/55LxeO+8Eu9OshnxUUU048EBO9/CmhknD4QTXGQ1U0CJXpzQaBpohrbipYb1HaTPDFA67OasiZjv5VVZCRJWQiUQMeTwSwneqaXjDgkhmtJoDIXshb6/05+3mp4U++8VDeX6ZY0QUVgfqtdsze7oRewF25EADg2VfPDEdJ9MTZCQ6XfsriBFl+2iDtly2f6dSH7v/QkT5hS3reMKBCc95G7umQHhLjLAcSn7H3vBtFlYfAIjRuvFAQ4UnrIio5qk/Eazt/LEn+4bviMp1xE5GiDlN/3q60x3RHDHADBrRQN6DMra3rtMH3JAgzO/v/TdruQqg+W56rnUZgmZHNLEiGQbWgn5/sAgjiRgZnmgIcfx5z3h7yopy2h1lx+O8ULDHi1qOBQXlsdWoyQjIv8APqibZiq6Gce+8UEcZ8xUSPSiiDpj4Tpiuh+EwvlzmaoFIlKeGWSc6on31UL4q8+Igkb333iiIIykCZckIxyJgv0mUFqyIM/hNjx2j0VfGcZ45lQWk+HoEF1ZHTIBIAJx08kSIs8wqKyuNa6fKPhZIC3xa5KRsXviq2KfD1+yJs2Hl8ILSE/io7W6bcuCjhD3+UlrwPeqDNuiyd14Tl37KzhRJylh5KijHxHvNWlhPhQbLYq/xZop32vcxwAk2IWSI4CjlrNu7zgxrJ4S/eFWzDSJHjj0XLhj1+y1Fv8A9D/FBkGw8RlKc8NM+OChdGBOU+HVTvcfpvPH4Krm/wCp5oJnSnppL1ohWsG8JHMd0UsUU70Cignx9fgoLW1kYHLRCfSGRrTH1RluPiPIe6rnGo6fZAx0MA9apIrRIcuSbH+CmRMJoEe6eOPBJuzXooqefymOQKHKeFgoW4p8MoP/2Q=="/>
          <p:cNvSpPr>
            <a:spLocks noChangeAspect="1" noChangeArrowheads="1"/>
          </p:cNvSpPr>
          <p:nvPr/>
        </p:nvSpPr>
        <p:spPr bwMode="auto">
          <a:xfrm>
            <a:off x="460375" y="-2438400"/>
            <a:ext cx="408622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>
              <a:latin typeface="Bookman Old Style" panose="02050604050505020204" pitchFamily="18" charset="0"/>
            </a:endParaRPr>
          </a:p>
        </p:txBody>
      </p:sp>
      <p:sp>
        <p:nvSpPr>
          <p:cNvPr id="3076" name="AutoShape 26" descr="data:image/jpeg;base64,/9j/4AAQSkZJRgABAQAAAQABAAD/2wCEAAkGBxQTEhUUExQUFBQXFxwaGBcXGBcYGhgXGhocFxobGhgcHCggHBolHBwaITEhJSkrLi4uFx8zODMsNygtLisBCgoKBQUFDgUFDisZExkrKysrKysrKysrKysrKysrKysrKysrKysrKysrKysrKysrKysrKysrKysrKysrKysrK//AABEIAQoAvgMBIgACEQEDEQH/xAAcAAABBQEBAQAAAAAAAAAAAAAEAQIDBQYHAAj/xAA8EAABAgMFBgUCBQMEAgMAAAABAAIDESEEBTFBUQYSYXGB8CKRobHBE9EHFDLh8SNSgjNCU3JDYhWS0v/EABQBAQAAAAAAAAAAAAAAAAAAAAD/xAAUEQEAAAAAAAAAAAAAAAAAAAAA/9oADAMBAAIRAxEAPwDYAUwTt72ThhPvRMnmgkZqnuamw3dzRDQgh3U7clVPKa5APaHyUE8D+ydHcDjQTQzrc1owmgIFcFK5wbUkT4n4KpLRejzhQIW1WokTnzQXce8oYxcFXuviEP8Aceg/dZq2vGXVAuiT5INS+/4WE3eiiftFBGJcOiyFoCCjOPeaDrN1WuHFG9DeHUwzHMFSWgSOPXvuq5BYbxfAiNiMMiD6Zz1C6xY7cI8FkUDET65+qCN75od7a4eenkioiiDcv37/AHQCnHr5n7qNzsM/Ly90Q+Fyx68FDFZpj6II3vxQrsZ95Ir6NKzTXQ6Vl+3c0EG738/KRzJj+fjqpWjv7JsTzQbF3mmlvYTi7FI2uqCSG3NSbuqVgwUh6IIXMQF624QhhWVFYuf7LH3xG+pEOMsBoECOtbnzJMpnyShxUUg0fCZ9QmgBQPlp30TIkEn7KeCxxlIGeqOh3a444ZSHdfsgz8eCOfRAvgyWviXPm458ELHudh15TCDF2j4wQJGIWqtl1sExX7KgtliAnIlBRx6TXQfwwtpdDiw/7SHDkaFYG1QjvVzVrsLeH0bU3eMmu8J0kUHUIrJFQPFEdamdmWGBQkTCgQDAa98pqNrMsPTgpXMkJ46Yd8E0s6oIItCPVRu6+4UsY9/PkoN6R/bGaBHDGXZULiBVPNOKQhBq96vRTw2a5KKCyqLZzQM7/hK51KqTXuqhcO+8kA9tiyY4jGWCykUSM8ytBeZ8DvlVVis+++WQMygZZLG6KeCuIF2tYMP5VlY7PIUU3080ALGAcVOwZTXjB77906GyXfckDIwVdG8laRmqttbZUn3mgpbzaKzE/v7LNW5kieK1Ft0nXv0Wct8E1PfKSDMWsguNaIZtDOswrOJBkcFCIHCiDqOzl7NtFna/F4G68aO+xFUVHb/C5/sRanwrUG13IvhOOOR74rotrAAmXAczKXM0QVpbXvyXq6TTHXjAaZOjQh/m0+xQ8baSxiX9YHWTXH4QSxm+3fkhzXHufYUTto7Gf/P5tcPhT2aKyKN6HEY8Z7pBl0x8wgieO+yvN8/ZSFqbIBBr2Mz7kpjE81BvSXp9+iAgHQqIp0J3ffXyVVe209ms4Ie/ff8A2M8R65BB63ibTTAc0264cmzpXErD3tt9FiUgsbCGpG87zNB0CzNrvGLEM4kR7uZJHlgg7TFvuzwh/Ujw2/5AnyCrou3thbTfc6X9rDXzkuNGaQ6oOp2j8R7MP0w4ztP0tQET8TBgyz8t53uAFzma8Ag2lq/EW0uPhbCaP+pPuVVWjbG1uMzEA5Mb9iqJ7aJrigsom0lpOMV3p9lF/wDOR/8Aleq9zUgagPN7xv8Akd6fZebe0b/kdzmgwOqeAgndb4plN76f+x9FFFiOOJJ5zSS9kwoFJTXFK5MIQKpbFanwnh7CWuGfwoS1PDM5jvqg6jY7QI0JkRokHCchkc/UFOdLSY4ZdzVds1SywwT/AHe5RcV8s6/CDXFyGt98QoDC+Kd0Vk0S3ncAPlR3xeLLNCMR9ZUa3AvdUgfc6Lkl7XnEjxDEiGZOGQAyDRogu7/20jx5tYfowtGnxEf+zvgLNFyaHLxcgUJTyTeaU80DXBIIa848URY4JdgKIBhCUsKHX+Vd2a5i6gC0V3bIAjxHLggw0WCdEM+GRSUl1CLsuxg/UMdRgqC87iGRFMzVBizDUYFM1fOu+RkmG7+CCmaw9+alYwq0FilopYdm6oKiIwywUO8tE6yUwWejMkSgQJpC8Es9UDClDV6St9nbvMaM2hLGkFxlkKy5lBt7BA+nBhs0aJ85T+6VzZV+US8zxUDm9PVBm9v70+rai0foheEDKeLjzn7LMlyP2hYW2qMHf8jvKdD5IBz0Hg7mkcSvb6agUHVPaZr1nhOd+kEkaCa8GOnIiR0NEDoEEvdILS2axbrRTqqm5IR+o2Y5cewuiWOxClBrWZQUzPrBs4bQMg53wJKot93RHEufHcXc5Aeq0m01vMNu61s3ZADPkOafsZs5+YDnRSxrgZEuLXvJlOTWz3WCo4ms0GDfd0QyLC94JkC3edM6TGfBJZ7RGY7dc52knEzHCvsjbye+LaSxj4gY0kj6pY3dIEzQSa0znKUsgm2Elzt1xAaf1FxrPI7xw5oLIwC5k8wFUXjbS0UC1VzxnRw+HDaCGCW/g0k9OGU1mNoLvfDe1j5eIjxNBkK1kEFLFtbnHjolb9RuMxzmP4RFoYGuIHha3I19BjqnXfDcWRHgt8AGIFZ5c/sUBVhjRGg73ibrjLqqiI6p5q7sD/BMkeKYwpOSporM6ywmgYTJI5OMMkgAEk4AYrVXLspg+OeUP/8AX2QUtyXI+0GnhYMXmdOWpW9sdkZBhiGygxJzJ1KkcAAGtG60YASEhwURdr1QO3uK8WqPml+mDr0/dBXfiPczt8WhjZgiUSVZEYOPMewWENV3GKAZtcJiswajyWUvjYaC+boRMJ2k5tPTJBzryTSUXe10xYBIiAyydi09VXhwlNBsLihPD2w4ZlJoc6gmS4TkZ5Ca1Ma4oUZx32gOAlPDqhNj2tdKNL9cIH/Jh3XDHkeoRMa9Y8a0QocBkmz8ZIxboT9kAdzbL/TinxEgZTl6hbKDdDTnE6PcJeRqp4Fj3HVR8KH0QUzbhbPe/VmN6suRVfGuEQXOe3ecHVO857wHVrul0iJZVlSS1pElEYe8OCDmFvuR0UkmJ4Zz3WCmPeKnuzZyWNSTLdGPUjALosW7WS/S2fEBBw4YaQJzdiAP9oQJYbubChhoDQZVkJV1WV21sAcBSk+s+C2pBVRtFAaWGcsJjmg41arK5jvmWSnu9jgRQS4q4tcYbxBFZleZBGXwgZ+TaRnKdBNwEzmBP90BDgujRxBc4huGuAnOvyriHVQbPQd61xH5MHqRIexQaCwXXCgABjayE3HE89OiIc7H3Nc0kWn7KM+Y8j6eyBz3yx77Ca99e/vwCa52In90xpnhU999EDwOPlPFec7ikaZ5pN4d0QaSLOaYX8VHFiTJqMUrRx90EURrXCThvNOIImKqjvHYezxZlhMJ3CrfIhaAQ+JUjWCefX7oKPY65Ytle6GXNfCPibL+7BwllNvsFqbruv8AL774Y+oHuoAKtBrKpQ0FgDp1nrp5dVpbHbobocyQ0gVmQJceqCN4DqA1Hmm2eNKYqJKr/wDmbOIwhN3t55MiR4XEVMicfmSNLZmYwP2QSviz4oqzOwVaG1PFG2V0sEEl6WkQ2b2JyAzKo7vszmAvLS4mZdrwl7K7iAGprovMcEHPrbtja3Rd2FZS1jTUxGvmQM9B6rLX7tJEc9xHimRSdBw+Oi6jtK8mC8AYgia5TbrudDYx25mZmVTUoK+8ba5/0zu1zMjwVhY48wnu3XtCbAgyogMhmatbtsn0Ydf1OO8aZ5U7zVfY2AuaOPBaG1YIADE59F7emfNeieuvvimT/ZA+WOiR1cJ1wTWROfeKV0TTrXuYQO3uHfRJv6DvmkBKSnckF1F4HySAarzzXiKpHOpngge11ZGvP2RMN/PvgEGRWs1MxwlUd9+6AoxZYT9/26Lz5Ez5ZdPb3UZMxRJPPvuiCsvex74aRRzHhzTgZzl5e62N2GbBPH2WcitHXPr36K6gxg0B3CvkgPfDlXPqnBk+8VBCtYcDiAM+CMs7hJBW31a/pQi8z5ZrK3NtPHcxzhY4sQzoQWhp5zw6TWwvizNiNAM5TyOKh/LsY2UpSE8ZEeSDEXrtNecpmy/Th6Fs59SZnoFmr02qtD27jrOGtMqVNc8cFrNrtofpgtY4z0MisU283xDU05fKCrfeUpSa5pOo9le3XELmzzQdss4dLmjLA3dagsrrrFA4q9tB9UBs7ZaOiHOgmrCLWcvcy1+EAcUd99U3nxzxU0RoPfDgovpnprl390DDMevfko+++8kQZHKeXf3Q7m6Y9hA9ru++6JsQ8Qk6d9UhbwQXsYVzmJ6CSSG3z1/ZOMTj7pC/rp36oPBp1qkDDr3NMiOl8D9l5sTsBARAPOaJlPGX39UHD8xyRLRIc9UDLS6iurPZjuAOEpjDmqMxBNrcN57WgHVxDRLqukW2wNe0AUIEh0yKDnNpjPs8QTqzL+FcWS3h4Es8lDfticWkGhHDvJYqDeDrO+TphvD5+6DpJkRXLRAx7K44HHWvmorpvERGg48e80VFtjW4lBmbfshDieKK954AyCpLfstAhj+k529xdorDbTaNphuYxxBOBEwcfZB228mQbLCBO/ELA51a7xAJ51JQZyJAcw1qre4rv+twYKuIGegWctN4/U8+K6fdNh+hCZDI3SAC4HHeImUDI8LdAa2UhlhIaBCEcCUfbH9+iCiN4IIHcqc8u/dJGanT8X390jjhwQQMOoSPEjP5T4kPqOvmonnRAjpcOai39BNPPVeIwr6y90FxENe+KaG69+idKp1SuZw/ZAO/vuSdC4KQN1OKfuy4oPQnd0UoIwylwSUHPFUd+XvIFkOUzQn4QF2K3sdeNlYTNojAGWBfl6hdmC+aAwgscSQfqtrpXGfrNd62cv4RhuRPDGAwpKI3+9nyMuUigtbZYmRRJ4nTHAjkVidoNizIuh+MZtNHS+Vvk2IZAoOMNux8Js4ZI4TmP5VHb76eCd5rp5yw0nNbqHAMGJFs7plrTNhOcN0y3yq3/FZ3aayMAnJBibXa4Tv1F/kD6zRd13XFthDIDHbrZAvcZNHPjLJAWG63WiOyDCbN73bo4ak8BUru11bNNsVnENhmMzq7M96IKTYfYCBZ3CLGP14wMxMSYw6huZ4nyRV9PH5iJIijpHDEAetVd2F24ZmgC51d19ti2+1NafBEdvw55yG66nECfRBcRgDOvLmhnQ8aYo2ID90LEpMeeVeCAaIZCo7riooj55S4VKmtD8c+8VC7KfmgY0T7HeSjcMz3lWqe4zTSdO5d+qBjgf4ok+oBimxD98E144gc/wBgg0Rb36p3kErsfgBRWi0saCXENCBYjQPv3kq2873hwBN7geHsqi/9qw2bYRnq74GgWOhOdHiTeSWjFBqDf0WOJtG4zLU61Qr2GgSNduyw5KRzgTxNeiAS8DOE4ZDHmFpdl7c/8tDiGb2soQCQ9ks2HGioowG4QJYFC7J31EhF0MbpbjuuMq5yIB7CDtOz+2kNzmwY8Ru87/Ti4Nif+rsmRMpZ8JyWlvF9ANVxWPCgWhpAcGlxm4Aggu4ywPHhULpOy8OI2yQWxHmI5rSN44ymQ0Tzk2QnwQDbT2I7ojtxh0dxhk+LyMndCsVtJE3myBouqMaHAh1QQQeRWHuK42fn3QYz2FsIh7ASAYs6skM5Try4oLH8MtkvoN/MxWyixGya04sYa14up06rb25o+m4nBoJ8qohNeRLgg+ettNvHWkugwJw4E5Eme9E56N4eegylivJ0KOyI0glms/IyyySX3DEK0xYYwZEe3/6uI+EADVB2a670baIQiM08Qza7T+U+K3NcsuW+32ZxMPBwk5pwI5arZ3VthBiybEH038atOVDlyKC4ijlND409ND3yREYSrkaUzw9OKEiuwkNaH5QNLlGXDvvuSUvHPzTd7Tv7oInuGmaic6mKniMnw7moizUoIo+0URx8PhHIk6YaqivS8nGczM6qF0aU+arrXEny+6AYnefh6q5uR1HZAd1UF2WcCG55zHpwRl3SDZtlUmaAt0WVBUnLRSM5gnMoYgc06f8AJQTF0piYr1p/CE2b2diWqO5kKI1jmifiBrlgigJjRP2NvD6F5Qi6jXu3Hf50HTekg1b9h47KvgwLTIfqaTDd5GlOBCsLuvs2JghxIUZsNtQ0kOcJmcmkmRFZynmV0IMTLRY2RWOY9oIcCD104oMNadvHPYfy0FwP98Yta0f4tmXLm+0Dnuc58VzXuJmZb2OOJAW2s+yzLNFe0hznjB5J8TXYUw4cwVldtGbrt0Z5eqAO59vrdZvCyMXNAHgiSe2QoKnxDoQtIfxetkRu5Ds0P6hEg5n1HVOjNepT9mtgYe618atJkaEro1w3JCgQmhjAKTmAJmaDjNn2Jjfl41ptM2EAuaw/qLsd59KayxWNc3UVX0D+I7DDsMZwOJbPkSGlcCiHrVA3dpkUyIlfimOPkgv9ndpXQZMf4oehNW/9a+i3TIzYjQ6GQW5S+acVyFz5nAqyum9okAzY+WoyPNB0mJClX+OHfBIR6U5qou3a2FEAET+m4mv9p5aK+mCJtIIMuKARw4qEuKLjQ5Y6oeQz/ZBh3uxHeqEeJkcwioreqHgtmSZVCCytcRu42G2gGJ1U1jbJo0y/fqgAyZAVsB3ogjAqlaNEks8OPmvTqgmhzpxx9/b3VHeDnNiTGIkRwlVXGPTRUt9tk8HLog+l9mLwFpssKMMXtE+DhRw8wVZhlVzL8EL4nDiWY4t/qM5GQcB1l5ldScKIM3tfYpwxGaPFDNeMM0d5Y9DquUX2wOt9na4eExGT5Egy9PVdyt8djIbnRCAwA709DSXXCXFcav6zuNos8UbobvMH6h/tcCZzlOhyQdRsFkAmMRhn5K3axMsMLwz1RAag53+NFv3LIyGP/JE6yYJ4cy1cJLvEOJXS/wAcbw3rUyGKiHDFOLiSZ9A1cyhnxNnPH+e+SDzxI/eXJeY8tpyP6Z4cZeimtAxH3Ue6CNe9EEEck517wURHEqaI30UbhIdMR7IHM5eeNPdH3bfcWAQWOOUwaj9svJVoflh3zSscO+H8IOi3XtEyKAHSY/Q5nh3mjHSK5kItRl5z7mr+7L+e0Sd4hlPJAPHBkPdNZ+knM5qYCYQtrdIYoDLC3AkzM5Kwijl7d4KrumLPE5/urMxJiSCN7qY4ps+PfBNfLolaQEBkOvfmqfaMUBCtIZzp38quvxvgnJAXsLfJs1qgxZyAcA7ix3hd6GfQL6YD5ic5gr5Ju+lF9Cfh3tCI1g8R8cBpa6egE2nyp0QAbX3s6JEMLd/pNkWkTmXgmp4Tw5TQdks7Xwn727uym2Yqwy8VTkZKuj2+K3xNbvAmp4ff7L0S3utEMw91zP8AcZCQdu1qdEG+2KvlsaCIZP8AVhAB4NCR/tcOB9wtA52K4batoPyVshRmTDQ2T2f3MJBMtTIzHGS6xf16th2OLHBoIRc06kjwkdSEHANvbyMe2R4gMwYhDf8AqPCPQBZdk99usx0HsjLS4E1xn31QjHAPFHYyz5adyQH20yMqISHEM5I21mRzpqq6DCrnLHggljGeH3Q0U0Az6KWLEABn39/2QUSIJgjDv9kD3NE/55LxeO+8Eu9OshnxUUU048EBO9/CmhknD4QTXGQ1U0CJXpzQaBpohrbipYb1HaTPDFA67OasiZjv5VVZCRJWQiUQMeTwSwneqaXjDgkhmtJoDIXshb6/05+3mp4U++8VDeX6ZY0QUVgfqtdsze7oRewF25EADg2VfPDEdJ9MTZCQ6XfsriBFl+2iDtly2f6dSH7v/QkT5hS3reMKBCc95G7umQHhLjLAcSn7H3vBtFlYfAIjRuvFAQ4UnrIio5qk/Eazt/LEn+4bviMp1xE5GiDlN/3q60x3RHDHADBrRQN6DMra3rtMH3JAgzO/v/TdruQqg+W56rnUZgmZHNLEiGQbWgn5/sAgjiRgZnmgIcfx5z3h7yopy2h1lx+O8ULDHi1qOBQXlsdWoyQjIv8APqibZiq6Gce+8UEcZ8xUSPSiiDpj4Tpiuh+EwvlzmaoFIlKeGWSc6on31UL4q8+Igkb333iiIIykCZckIxyJgv0mUFqyIM/hNjx2j0VfGcZ45lQWk+HoEF1ZHTIBIAJx08kSIs8wqKyuNa6fKPhZIC3xa5KRsXviq2KfD1+yJs2Hl8ILSE/io7W6bcuCjhD3+UlrwPeqDNuiyd14Tl37KzhRJylh5KijHxHvNWlhPhQbLYq/xZop32vcxwAk2IWSI4CjlrNu7zgxrJ4S/eFWzDSJHjj0XLhj1+y1Fv8A9D/FBkGw8RlKc8NM+OChdGBOU+HVTvcfpvPH4Krm/wCp5oJnSnppL1ohWsG8JHMd0UsUU70Cignx9fgoLW1kYHLRCfSGRrTH1RluPiPIe6rnGo6fZAx0MA9apIrRIcuSbH+CmRMJoEe6eOPBJuzXooqefymOQKHKeFgoW4p8MoP/2Q=="/>
          <p:cNvSpPr>
            <a:spLocks noChangeAspect="1" noChangeArrowheads="1"/>
          </p:cNvSpPr>
          <p:nvPr/>
        </p:nvSpPr>
        <p:spPr bwMode="auto">
          <a:xfrm>
            <a:off x="612775" y="-2286000"/>
            <a:ext cx="408622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>
              <a:latin typeface="Bookman Old Style" panose="02050604050505020204" pitchFamily="18" charset="0"/>
            </a:endParaRPr>
          </a:p>
        </p:txBody>
      </p:sp>
      <p:sp>
        <p:nvSpPr>
          <p:cNvPr id="3077" name="AutoShape 28" descr="data:image/jpeg;base64,/9j/4AAQSkZJRgABAQAAAQABAAD/2wCEAAkGBxQTEhUUExQUFBQXFxwaGBcXGBcYGhgXGhocFxobGhgcHCggHBolHBwaITEhJSkrLi4uFx8zODMsNygtLisBCgoKBQUFDgUFDisZExkrKysrKysrKysrKysrKysrKysrKysrKysrKysrKysrKysrKysrKysrKysrKysrKysrK//AABEIAQoAvgMBIgACEQEDEQH/xAAcAAABBQEBAQAAAAAAAAAAAAAEAQIDBQYHAAj/xAA8EAABAgMFBgUCBQMEAgMAAAABAAIDESEEBTFBUQYSYXGB8CKRobHBE9EHFDLh8SNSgjNCU3JDYhWS0v/EABQBAQAAAAAAAAAAAAAAAAAAAAD/xAAUEQEAAAAAAAAAAAAAAAAAAAAA/9oADAMBAAIRAxEAPwDYAUwTt72ThhPvRMnmgkZqnuamw3dzRDQgh3U7clVPKa5APaHyUE8D+ydHcDjQTQzrc1owmgIFcFK5wbUkT4n4KpLRejzhQIW1WokTnzQXce8oYxcFXuviEP8Aceg/dZq2vGXVAuiT5INS+/4WE3eiiftFBGJcOiyFoCCjOPeaDrN1WuHFG9DeHUwzHMFSWgSOPXvuq5BYbxfAiNiMMiD6Zz1C6xY7cI8FkUDET65+qCN75od7a4eenkioiiDcv37/AHQCnHr5n7qNzsM/Ly90Q+Fyx68FDFZpj6II3vxQrsZ95Ir6NKzTXQ6Vl+3c0EG738/KRzJj+fjqpWjv7JsTzQbF3mmlvYTi7FI2uqCSG3NSbuqVgwUh6IIXMQF624QhhWVFYuf7LH3xG+pEOMsBoECOtbnzJMpnyShxUUg0fCZ9QmgBQPlp30TIkEn7KeCxxlIGeqOh3a444ZSHdfsgz8eCOfRAvgyWviXPm458ELHudh15TCDF2j4wQJGIWqtl1sExX7KgtliAnIlBRx6TXQfwwtpdDiw/7SHDkaFYG1QjvVzVrsLeH0bU3eMmu8J0kUHUIrJFQPFEdamdmWGBQkTCgQDAa98pqNrMsPTgpXMkJ46Yd8E0s6oIItCPVRu6+4UsY9/PkoN6R/bGaBHDGXZULiBVPNOKQhBq96vRTw2a5KKCyqLZzQM7/hK51KqTXuqhcO+8kA9tiyY4jGWCykUSM8ytBeZ8DvlVVis+++WQMygZZLG6KeCuIF2tYMP5VlY7PIUU3080ALGAcVOwZTXjB77906GyXfckDIwVdG8laRmqttbZUn3mgpbzaKzE/v7LNW5kieK1Ft0nXv0Wct8E1PfKSDMWsguNaIZtDOswrOJBkcFCIHCiDqOzl7NtFna/F4G68aO+xFUVHb/C5/sRanwrUG13IvhOOOR74rotrAAmXAczKXM0QVpbXvyXq6TTHXjAaZOjQh/m0+xQ8baSxiX9YHWTXH4QSxm+3fkhzXHufYUTto7Gf/P5tcPhT2aKyKN6HEY8Z7pBl0x8wgieO+yvN8/ZSFqbIBBr2Mz7kpjE81BvSXp9+iAgHQqIp0J3ffXyVVe209ms4Ie/ff8A2M8R65BB63ibTTAc0264cmzpXErD3tt9FiUgsbCGpG87zNB0CzNrvGLEM4kR7uZJHlgg7TFvuzwh/Ujw2/5AnyCrou3thbTfc6X9rDXzkuNGaQ6oOp2j8R7MP0w4ztP0tQET8TBgyz8t53uAFzma8Ag2lq/EW0uPhbCaP+pPuVVWjbG1uMzEA5Mb9iqJ7aJrigsom0lpOMV3p9lF/wDOR/8Aleq9zUgagPN7xv8Akd6fZebe0b/kdzmgwOqeAgndb4plN76f+x9FFFiOOJJ5zSS9kwoFJTXFK5MIQKpbFanwnh7CWuGfwoS1PDM5jvqg6jY7QI0JkRokHCchkc/UFOdLSY4ZdzVds1SywwT/AHe5RcV8s6/CDXFyGt98QoDC+Kd0Vk0S3ncAPlR3xeLLNCMR9ZUa3AvdUgfc6Lkl7XnEjxDEiGZOGQAyDRogu7/20jx5tYfowtGnxEf+zvgLNFyaHLxcgUJTyTeaU80DXBIIa848URY4JdgKIBhCUsKHX+Vd2a5i6gC0V3bIAjxHLggw0WCdEM+GRSUl1CLsuxg/UMdRgqC87iGRFMzVBizDUYFM1fOu+RkmG7+CCmaw9+alYwq0FilopYdm6oKiIwywUO8tE6yUwWejMkSgQJpC8Es9UDClDV6St9nbvMaM2hLGkFxlkKy5lBt7BA+nBhs0aJ85T+6VzZV+US8zxUDm9PVBm9v70+rai0foheEDKeLjzn7LMlyP2hYW2qMHf8jvKdD5IBz0Hg7mkcSvb6agUHVPaZr1nhOd+kEkaCa8GOnIiR0NEDoEEvdILS2axbrRTqqm5IR+o2Y5cewuiWOxClBrWZQUzPrBs4bQMg53wJKot93RHEufHcXc5Aeq0m01vMNu61s3ZADPkOafsZs5+YDnRSxrgZEuLXvJlOTWz3WCo4ms0GDfd0QyLC94JkC3edM6TGfBJZ7RGY7dc52knEzHCvsjbye+LaSxj4gY0kj6pY3dIEzQSa0znKUsgm2Elzt1xAaf1FxrPI7xw5oLIwC5k8wFUXjbS0UC1VzxnRw+HDaCGCW/g0k9OGU1mNoLvfDe1j5eIjxNBkK1kEFLFtbnHjolb9RuMxzmP4RFoYGuIHha3I19BjqnXfDcWRHgt8AGIFZ5c/sUBVhjRGg73ibrjLqqiI6p5q7sD/BMkeKYwpOSporM6ywmgYTJI5OMMkgAEk4AYrVXLspg+OeUP/8AX2QUtyXI+0GnhYMXmdOWpW9sdkZBhiGygxJzJ1KkcAAGtG60YASEhwURdr1QO3uK8WqPml+mDr0/dBXfiPczt8WhjZgiUSVZEYOPMewWENV3GKAZtcJiswajyWUvjYaC+boRMJ2k5tPTJBzryTSUXe10xYBIiAyydi09VXhwlNBsLihPD2w4ZlJoc6gmS4TkZ5Ca1Ma4oUZx32gOAlPDqhNj2tdKNL9cIH/Jh3XDHkeoRMa9Y8a0QocBkmz8ZIxboT9kAdzbL/TinxEgZTl6hbKDdDTnE6PcJeRqp4Fj3HVR8KH0QUzbhbPe/VmN6suRVfGuEQXOe3ecHVO857wHVrul0iJZVlSS1pElEYe8OCDmFvuR0UkmJ4Zz3WCmPeKnuzZyWNSTLdGPUjALosW7WS/S2fEBBw4YaQJzdiAP9oQJYbubChhoDQZVkJV1WV21sAcBSk+s+C2pBVRtFAaWGcsJjmg41arK5jvmWSnu9jgRQS4q4tcYbxBFZleZBGXwgZ+TaRnKdBNwEzmBP90BDgujRxBc4huGuAnOvyriHVQbPQd61xH5MHqRIexQaCwXXCgABjayE3HE89OiIc7H3Nc0kWn7KM+Y8j6eyBz3yx77Ca99e/vwCa52In90xpnhU999EDwOPlPFec7ikaZ5pN4d0QaSLOaYX8VHFiTJqMUrRx90EURrXCThvNOIImKqjvHYezxZlhMJ3CrfIhaAQ+JUjWCefX7oKPY65Ytle6GXNfCPibL+7BwllNvsFqbruv8AL774Y+oHuoAKtBrKpQ0FgDp1nrp5dVpbHbobocyQ0gVmQJceqCN4DqA1Hmm2eNKYqJKr/wDmbOIwhN3t55MiR4XEVMicfmSNLZmYwP2QSviz4oqzOwVaG1PFG2V0sEEl6WkQ2b2JyAzKo7vszmAvLS4mZdrwl7K7iAGprovMcEHPrbtja3Rd2FZS1jTUxGvmQM9B6rLX7tJEc9xHimRSdBw+Oi6jtK8mC8AYgia5TbrudDYx25mZmVTUoK+8ba5/0zu1zMjwVhY48wnu3XtCbAgyogMhmatbtsn0Ydf1OO8aZ5U7zVfY2AuaOPBaG1YIADE59F7emfNeieuvvimT/ZA+WOiR1cJ1wTWROfeKV0TTrXuYQO3uHfRJv6DvmkBKSnckF1F4HySAarzzXiKpHOpngge11ZGvP2RMN/PvgEGRWs1MxwlUd9+6AoxZYT9/26Lz5Ez5ZdPb3UZMxRJPPvuiCsvex74aRRzHhzTgZzl5e62N2GbBPH2WcitHXPr36K6gxg0B3CvkgPfDlXPqnBk+8VBCtYcDiAM+CMs7hJBW31a/pQi8z5ZrK3NtPHcxzhY4sQzoQWhp5zw6TWwvizNiNAM5TyOKh/LsY2UpSE8ZEeSDEXrtNecpmy/Th6Fs59SZnoFmr02qtD27jrOGtMqVNc8cFrNrtofpgtY4z0MisU283xDU05fKCrfeUpSa5pOo9le3XELmzzQdss4dLmjLA3dagsrrrFA4q9tB9UBs7ZaOiHOgmrCLWcvcy1+EAcUd99U3nxzxU0RoPfDgovpnprl390DDMevfko+++8kQZHKeXf3Q7m6Y9hA9ru++6JsQ8Qk6d9UhbwQXsYVzmJ6CSSG3z1/ZOMTj7pC/rp36oPBp1qkDDr3NMiOl8D9l5sTsBARAPOaJlPGX39UHD8xyRLRIc9UDLS6iurPZjuAOEpjDmqMxBNrcN57WgHVxDRLqukW2wNe0AUIEh0yKDnNpjPs8QTqzL+FcWS3h4Es8lDfticWkGhHDvJYqDeDrO+TphvD5+6DpJkRXLRAx7K44HHWvmorpvERGg48e80VFtjW4lBmbfshDieKK954AyCpLfstAhj+k529xdorDbTaNphuYxxBOBEwcfZB228mQbLCBO/ELA51a7xAJ51JQZyJAcw1qre4rv+twYKuIGegWctN4/U8+K6fdNh+hCZDI3SAC4HHeImUDI8LdAa2UhlhIaBCEcCUfbH9+iCiN4IIHcqc8u/dJGanT8X390jjhwQQMOoSPEjP5T4kPqOvmonnRAjpcOai39BNPPVeIwr6y90FxENe+KaG69+idKp1SuZw/ZAO/vuSdC4KQN1OKfuy4oPQnd0UoIwylwSUHPFUd+XvIFkOUzQn4QF2K3sdeNlYTNojAGWBfl6hdmC+aAwgscSQfqtrpXGfrNd62cv4RhuRPDGAwpKI3+9nyMuUigtbZYmRRJ4nTHAjkVidoNizIuh+MZtNHS+Vvk2IZAoOMNux8Js4ZI4TmP5VHb76eCd5rp5yw0nNbqHAMGJFs7plrTNhOcN0y3yq3/FZ3aayMAnJBibXa4Tv1F/kD6zRd13XFthDIDHbrZAvcZNHPjLJAWG63WiOyDCbN73bo4ak8BUru11bNNsVnENhmMzq7M96IKTYfYCBZ3CLGP14wMxMSYw6huZ4nyRV9PH5iJIijpHDEAetVd2F24ZmgC51d19ti2+1NafBEdvw55yG66nECfRBcRgDOvLmhnQ8aYo2ID90LEpMeeVeCAaIZCo7riooj55S4VKmtD8c+8VC7KfmgY0T7HeSjcMz3lWqe4zTSdO5d+qBjgf4ok+oBimxD98E144gc/wBgg0Rb36p3kErsfgBRWi0saCXENCBYjQPv3kq2873hwBN7geHsqi/9qw2bYRnq74GgWOhOdHiTeSWjFBqDf0WOJtG4zLU61Qr2GgSNduyw5KRzgTxNeiAS8DOE4ZDHmFpdl7c/8tDiGb2soQCQ9ks2HGioowG4QJYFC7J31EhF0MbpbjuuMq5yIB7CDtOz+2kNzmwY8Ru87/Ti4Nif+rsmRMpZ8JyWlvF9ANVxWPCgWhpAcGlxm4Aggu4ywPHhULpOy8OI2yQWxHmI5rSN44ymQ0Tzk2QnwQDbT2I7ojtxh0dxhk+LyMndCsVtJE3myBouqMaHAh1QQQeRWHuK42fn3QYz2FsIh7ASAYs6skM5Try4oLH8MtkvoN/MxWyixGya04sYa14up06rb25o+m4nBoJ8qohNeRLgg+ettNvHWkugwJw4E5Eme9E56N4eegylivJ0KOyI0glms/IyyySX3DEK0xYYwZEe3/6uI+EADVB2a670baIQiM08Qza7T+U+K3NcsuW+32ZxMPBwk5pwI5arZ3VthBiybEH038atOVDlyKC4ijlND409ND3yREYSrkaUzw9OKEiuwkNaH5QNLlGXDvvuSUvHPzTd7Tv7oInuGmaic6mKniMnw7moizUoIo+0URx8PhHIk6YaqivS8nGczM6qF0aU+arrXEny+6AYnefh6q5uR1HZAd1UF2WcCG55zHpwRl3SDZtlUmaAt0WVBUnLRSM5gnMoYgc06f8AJQTF0piYr1p/CE2b2diWqO5kKI1jmifiBrlgigJjRP2NvD6F5Qi6jXu3Hf50HTekg1b9h47KvgwLTIfqaTDd5GlOBCsLuvs2JghxIUZsNtQ0kOcJmcmkmRFZynmV0IMTLRY2RWOY9oIcCD104oMNadvHPYfy0FwP98Yta0f4tmXLm+0Dnuc58VzXuJmZb2OOJAW2s+yzLNFe0hznjB5J8TXYUw4cwVldtGbrt0Z5eqAO59vrdZvCyMXNAHgiSe2QoKnxDoQtIfxetkRu5Ds0P6hEg5n1HVOjNepT9mtgYe618atJkaEro1w3JCgQmhjAKTmAJmaDjNn2Jjfl41ptM2EAuaw/qLsd59KayxWNc3UVX0D+I7DDsMZwOJbPkSGlcCiHrVA3dpkUyIlfimOPkgv9ndpXQZMf4oehNW/9a+i3TIzYjQ6GQW5S+acVyFz5nAqyum9okAzY+WoyPNB0mJClX+OHfBIR6U5qou3a2FEAET+m4mv9p5aK+mCJtIIMuKARw4qEuKLjQ5Y6oeQz/ZBh3uxHeqEeJkcwioreqHgtmSZVCCytcRu42G2gGJ1U1jbJo0y/fqgAyZAVsB3ogjAqlaNEks8OPmvTqgmhzpxx9/b3VHeDnNiTGIkRwlVXGPTRUt9tk8HLog+l9mLwFpssKMMXtE+DhRw8wVZhlVzL8EL4nDiWY4t/qM5GQcB1l5ldScKIM3tfYpwxGaPFDNeMM0d5Y9DquUX2wOt9na4eExGT5Egy9PVdyt8djIbnRCAwA709DSXXCXFcav6zuNos8UbobvMH6h/tcCZzlOhyQdRsFkAmMRhn5K3axMsMLwz1RAag53+NFv3LIyGP/JE6yYJ4cy1cJLvEOJXS/wAcbw3rUyGKiHDFOLiSZ9A1cyhnxNnPH+e+SDzxI/eXJeY8tpyP6Z4cZeimtAxH3Ue6CNe9EEEck517wURHEqaI30UbhIdMR7IHM5eeNPdH3bfcWAQWOOUwaj9svJVoflh3zSscO+H8IOi3XtEyKAHSY/Q5nh3mjHSK5kItRl5z7mr+7L+e0Sd4hlPJAPHBkPdNZ+knM5qYCYQtrdIYoDLC3AkzM5Kwijl7d4KrumLPE5/urMxJiSCN7qY4ps+PfBNfLolaQEBkOvfmqfaMUBCtIZzp38quvxvgnJAXsLfJs1qgxZyAcA7ix3hd6GfQL6YD5ic5gr5Ju+lF9Cfh3tCI1g8R8cBpa6egE2nyp0QAbX3s6JEMLd/pNkWkTmXgmp4Tw5TQdks7Xwn727uym2Yqwy8VTkZKuj2+K3xNbvAmp4ff7L0S3utEMw91zP8AcZCQdu1qdEG+2KvlsaCIZP8AVhAB4NCR/tcOB9wtA52K4batoPyVshRmTDQ2T2f3MJBMtTIzHGS6xf16th2OLHBoIRc06kjwkdSEHANvbyMe2R4gMwYhDf8AqPCPQBZdk99usx0HsjLS4E1xn31QjHAPFHYyz5adyQH20yMqISHEM5I21mRzpqq6DCrnLHggljGeH3Q0U0Az6KWLEABn39/2QUSIJgjDv9kD3NE/55LxeO+8Eu9OshnxUUU048EBO9/CmhknD4QTXGQ1U0CJXpzQaBpohrbipYb1HaTPDFA67OasiZjv5VVZCRJWQiUQMeTwSwneqaXjDgkhmtJoDIXshb6/05+3mp4U++8VDeX6ZY0QUVgfqtdsze7oRewF25EADg2VfPDEdJ9MTZCQ6XfsriBFl+2iDtly2f6dSH7v/QkT5hS3reMKBCc95G7umQHhLjLAcSn7H3vBtFlYfAIjRuvFAQ4UnrIio5qk/Eazt/LEn+4bviMp1xE5GiDlN/3q60x3RHDHADBrRQN6DMra3rtMH3JAgzO/v/TdruQqg+W56rnUZgmZHNLEiGQbWgn5/sAgjiRgZnmgIcfx5z3h7yopy2h1lx+O8ULDHi1qOBQXlsdWoyQjIv8APqibZiq6Gce+8UEcZ8xUSPSiiDpj4Tpiuh+EwvlzmaoFIlKeGWSc6on31UL4q8+Igkb333iiIIykCZckIxyJgv0mUFqyIM/hNjx2j0VfGcZ45lQWk+HoEF1ZHTIBIAJx08kSIs8wqKyuNa6fKPhZIC3xa5KRsXviq2KfD1+yJs2Hl8ILSE/io7W6bcuCjhD3+UlrwPeqDNuiyd14Tl37KzhRJylh5KijHxHvNWlhPhQbLYq/xZop32vcxwAk2IWSI4CjlrNu7zgxrJ4S/eFWzDSJHjj0XLhj1+y1Fv8A9D/FBkGw8RlKc8NM+OChdGBOU+HVTvcfpvPH4Krm/wCp5oJnSnppL1ohWsG8JHMd0UsUU70Cignx9fgoLW1kYHLRCfSGRrTH1RluPiPIe6rnGo6fZAx0MA9apIrRIcuSbH+CmRMJoEe6eOPBJuzXooqefymOQKHKeFgoW4p8MoP/2Q=="/>
          <p:cNvSpPr>
            <a:spLocks noChangeAspect="1" noChangeArrowheads="1"/>
          </p:cNvSpPr>
          <p:nvPr/>
        </p:nvSpPr>
        <p:spPr bwMode="auto">
          <a:xfrm>
            <a:off x="765175" y="-2133600"/>
            <a:ext cx="408622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>
              <a:latin typeface="Bookman Old Style" panose="02050604050505020204" pitchFamily="18" charset="0"/>
            </a:endParaRPr>
          </a:p>
        </p:txBody>
      </p:sp>
      <p:pic>
        <p:nvPicPr>
          <p:cNvPr id="3078" name="Picture 30" descr="http://www.netorian.hu/images/szerzok/3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11188"/>
            <a:ext cx="408622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34" descr="https://bethlensulikonyvtar.files.wordpress.com/2014/04/toth-arpa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638" y="620713"/>
            <a:ext cx="3986212" cy="570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081087"/>
          </a:xfrm>
        </p:spPr>
        <p:txBody>
          <a:bodyPr/>
          <a:lstStyle/>
          <a:p>
            <a:pPr algn="l"/>
            <a:r>
              <a:rPr lang="hu-HU" altLang="hu-HU" sz="3200" b="1" smtClean="0">
                <a:latin typeface="Bookman Old Style" panose="02050604050505020204" pitchFamily="18" charset="0"/>
              </a:rPr>
              <a:t>Munkássága</a:t>
            </a:r>
            <a:endParaRPr lang="hu-HU" altLang="hu-HU" sz="320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r>
              <a:rPr lang="hu-HU" altLang="hu-HU" sz="2600" dirty="0" smtClean="0"/>
              <a:t>egységes költészet</a:t>
            </a:r>
          </a:p>
          <a:p>
            <a:r>
              <a:rPr lang="hu-HU" altLang="hu-HU" sz="2600" dirty="0" smtClean="0"/>
              <a:t>fájdalmas, mélabús, szemlélődő én-líra</a:t>
            </a:r>
          </a:p>
          <a:p>
            <a:r>
              <a:rPr lang="hu-HU" altLang="hu-HU" sz="2600" dirty="0" smtClean="0"/>
              <a:t>kedvelt műfaja az elégia</a:t>
            </a:r>
          </a:p>
          <a:p>
            <a:r>
              <a:rPr lang="hu-HU" altLang="hu-HU" sz="2600" dirty="0" smtClean="0"/>
              <a:t>impresszionizmus → gazdag képi világ, zeneiség (szinesztéziák)</a:t>
            </a:r>
          </a:p>
          <a:p>
            <a:r>
              <a:rPr lang="hu-HU" altLang="hu-HU" sz="2600" dirty="0" smtClean="0"/>
              <a:t>jellegzetes </a:t>
            </a:r>
            <a:r>
              <a:rPr lang="hu-HU" altLang="hu-HU" sz="2600" dirty="0" smtClean="0"/>
              <a:t>szókincs, </a:t>
            </a:r>
            <a:r>
              <a:rPr lang="hu-HU" altLang="hu-HU" sz="2600" dirty="0" smtClean="0"/>
              <a:t>formai műgond</a:t>
            </a:r>
          </a:p>
          <a:p>
            <a:r>
              <a:rPr lang="hu-HU" altLang="hu-HU" sz="2600" dirty="0" smtClean="0"/>
              <a:t>kötetek:</a:t>
            </a:r>
          </a:p>
          <a:p>
            <a:pPr lvl="1"/>
            <a:r>
              <a:rPr lang="hu-HU" altLang="hu-HU" sz="2400" i="1" dirty="0" smtClean="0"/>
              <a:t>Hajnali szerenád</a:t>
            </a:r>
            <a:endParaRPr lang="hu-HU" altLang="hu-HU" sz="2400" dirty="0" smtClean="0"/>
          </a:p>
          <a:p>
            <a:pPr lvl="1"/>
            <a:r>
              <a:rPr lang="hu-HU" altLang="hu-HU" sz="2400" i="1" dirty="0" smtClean="0"/>
              <a:t>Lomha gályán</a:t>
            </a:r>
            <a:endParaRPr lang="hu-HU" altLang="hu-HU" sz="2400" dirty="0" smtClean="0"/>
          </a:p>
          <a:p>
            <a:pPr lvl="1"/>
            <a:r>
              <a:rPr lang="hu-HU" altLang="hu-HU" sz="2400" i="1" dirty="0" smtClean="0"/>
              <a:t>Az öröm illan</a:t>
            </a:r>
            <a:endParaRPr lang="hu-HU" altLang="hu-HU" sz="2400" dirty="0" smtClean="0"/>
          </a:p>
          <a:p>
            <a:pPr lvl="1"/>
            <a:r>
              <a:rPr lang="hu-HU" altLang="hu-HU" sz="2400" i="1" dirty="0" smtClean="0"/>
              <a:t>Lélektől lélekig</a:t>
            </a:r>
            <a:r>
              <a:rPr lang="hu-HU" altLang="hu-HU" sz="2400" dirty="0" smtClean="0"/>
              <a:t> (posztumusz)</a:t>
            </a:r>
          </a:p>
          <a:p>
            <a:r>
              <a:rPr lang="hu-HU" altLang="hu-HU" sz="2600" dirty="0" smtClean="0"/>
              <a:t>műfordítások (pl.: Baudelaire, Shelley)</a:t>
            </a:r>
          </a:p>
          <a:p>
            <a:endParaRPr lang="hu-HU" altLang="hu-H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smtClean="0">
                <a:latin typeface="Bookman Old Style" panose="02050604050505020204" pitchFamily="18" charset="0"/>
              </a:rPr>
              <a:t>Elégia egy rekettyebokorhoz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hu-HU" sz="2400" dirty="0" smtClean="0"/>
              <a:t>vershelyzet</a:t>
            </a:r>
            <a:r>
              <a:rPr lang="hu-HU" sz="2400" dirty="0"/>
              <a:t>: fűben, rekettyebokor alatt fekvő beszélő</a:t>
            </a:r>
          </a:p>
          <a:p>
            <a:pPr>
              <a:defRPr/>
            </a:pPr>
            <a:r>
              <a:rPr lang="hu-HU" sz="2400" dirty="0" smtClean="0"/>
              <a:t>hajó-metafora </a:t>
            </a:r>
            <a:r>
              <a:rPr lang="hu-HU" sz="2400" dirty="0"/>
              <a:t>(allegória) ~ 1. virágok, 2. beszélő (kiszolgáltatottság), 3. emberiség (modern vízözön ~ háború)</a:t>
            </a:r>
          </a:p>
          <a:p>
            <a:pPr>
              <a:defRPr/>
            </a:pPr>
            <a:r>
              <a:rPr lang="hu-HU" sz="2400" dirty="0" smtClean="0"/>
              <a:t>öntudatlan</a:t>
            </a:r>
            <a:r>
              <a:rPr lang="hu-HU" sz="2400" dirty="0"/>
              <a:t>, békés természet ↔ pusztító emberi öntudat</a:t>
            </a:r>
          </a:p>
          <a:p>
            <a:pPr>
              <a:defRPr/>
            </a:pPr>
            <a:r>
              <a:rPr lang="hu-HU" sz="2400" dirty="0" smtClean="0"/>
              <a:t>emberi </a:t>
            </a:r>
            <a:r>
              <a:rPr lang="hu-HU" sz="2400" dirty="0"/>
              <a:t>élet értelmetlen kínjai → emberiség pusztulása → visszatér a természet békéje („ember-utáni csend” ~ Vörösmarty)</a:t>
            </a:r>
          </a:p>
          <a:p>
            <a:pPr>
              <a:defRPr/>
            </a:pPr>
            <a:r>
              <a:rPr lang="hu-HU" sz="2400" dirty="0" smtClean="0"/>
              <a:t>a </a:t>
            </a:r>
            <a:r>
              <a:rPr lang="hu-HU" sz="2400" dirty="0"/>
              <a:t>természet harmóniája, a világ rendje csak egy ember nélküli világban képzelhető </a:t>
            </a:r>
            <a:r>
              <a:rPr lang="hu-HU" sz="2400" dirty="0" smtClean="0"/>
              <a:t>el</a:t>
            </a:r>
          </a:p>
          <a:p>
            <a:pPr>
              <a:defRPr/>
            </a:pPr>
            <a:r>
              <a:rPr lang="hu-HU" sz="2400" dirty="0" smtClean="0"/>
              <a:t>első </a:t>
            </a:r>
            <a:r>
              <a:rPr lang="hu-HU" sz="2400" dirty="0"/>
              <a:t>világháború alatt írta → emberiség pusztulásának víziója → tiltakozás a háborús vérontás ellen</a:t>
            </a:r>
          </a:p>
          <a:p>
            <a:pPr>
              <a:defRPr/>
            </a:pPr>
            <a:endParaRPr lang="hu-HU" sz="2400" dirty="0"/>
          </a:p>
          <a:p>
            <a:pPr marL="609600" indent="-609600">
              <a:lnSpc>
                <a:spcPct val="90000"/>
              </a:lnSpc>
              <a:defRPr/>
            </a:pPr>
            <a:endParaRPr lang="hu-HU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619125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u-HU" b="1" i="1" dirty="0" smtClean="0">
                <a:latin typeface="Bookman Old Style" pitchFamily="18" charset="0"/>
              </a:rPr>
              <a:t>Lélektől lélekig</a:t>
            </a:r>
          </a:p>
          <a:p>
            <a:pPr>
              <a:defRPr/>
            </a:pPr>
            <a:r>
              <a:rPr lang="hu-HU" sz="2400" dirty="0" smtClean="0"/>
              <a:t>csillag-metafora </a:t>
            </a:r>
            <a:r>
              <a:rPr lang="hu-HU" sz="2400" dirty="0"/>
              <a:t>~ </a:t>
            </a:r>
            <a:r>
              <a:rPr lang="hu-HU" sz="2400" dirty="0" smtClean="0"/>
              <a:t>ember </a:t>
            </a:r>
            <a:r>
              <a:rPr lang="hu-HU" sz="2400" dirty="0"/>
              <a:t>(magány, fény, sötétség veszi körül)</a:t>
            </a:r>
          </a:p>
          <a:p>
            <a:pPr>
              <a:defRPr/>
            </a:pPr>
            <a:r>
              <a:rPr lang="hu-HU" sz="2400" dirty="0" smtClean="0"/>
              <a:t>az </a:t>
            </a:r>
            <a:r>
              <a:rPr lang="hu-HU" sz="2400" dirty="0"/>
              <a:t>emberi lét szomorúsága, az emberek </a:t>
            </a:r>
            <a:r>
              <a:rPr lang="hu-HU" sz="2400" dirty="0" smtClean="0"/>
              <a:t>kozmikus magánya, elidegenedése</a:t>
            </a:r>
            <a:r>
              <a:rPr lang="hu-HU" sz="2400" dirty="0"/>
              <a:t>, a köztük lévő távolságok</a:t>
            </a:r>
          </a:p>
          <a:p>
            <a:pPr marL="0" indent="0">
              <a:buFontTx/>
              <a:buNone/>
              <a:defRPr/>
            </a:pPr>
            <a:endParaRPr lang="hu-HU" sz="2000" dirty="0" smtClean="0"/>
          </a:p>
          <a:p>
            <a:pPr marL="0" indent="0">
              <a:buFontTx/>
              <a:buNone/>
              <a:defRPr/>
            </a:pPr>
            <a:r>
              <a:rPr lang="hu-HU" b="1" i="1" dirty="0">
                <a:latin typeface="Bookman Old Style" pitchFamily="18" charset="0"/>
              </a:rPr>
              <a:t>Körúti hajnal</a:t>
            </a:r>
            <a:endParaRPr lang="hu-HU" dirty="0">
              <a:latin typeface="Bookman Old Style" pitchFamily="18" charset="0"/>
            </a:endParaRPr>
          </a:p>
          <a:p>
            <a:pPr>
              <a:defRPr/>
            </a:pPr>
            <a:r>
              <a:rPr lang="hu-HU" sz="2400" dirty="0" smtClean="0"/>
              <a:t>impresszionista életkép </a:t>
            </a:r>
            <a:r>
              <a:rPr lang="hu-HU" sz="2400" dirty="0"/>
              <a:t>(~ </a:t>
            </a:r>
            <a:r>
              <a:rPr lang="hu-HU" sz="2400" dirty="0" smtClean="0"/>
              <a:t>festményszerűség)</a:t>
            </a:r>
            <a:endParaRPr lang="hu-HU" sz="2400" dirty="0"/>
          </a:p>
          <a:p>
            <a:pPr>
              <a:defRPr/>
            </a:pPr>
            <a:r>
              <a:rPr lang="hu-HU" sz="2400" dirty="0" smtClean="0"/>
              <a:t>a </a:t>
            </a:r>
            <a:r>
              <a:rPr lang="hu-HU" sz="2400" dirty="0"/>
              <a:t>nagyváros hajnali látványa ~ a hétköznapi világ szépsége, csodája, életöröm hirdetése</a:t>
            </a:r>
          </a:p>
          <a:p>
            <a:pPr>
              <a:defRPr/>
            </a:pPr>
            <a:r>
              <a:rPr lang="hu-HU" sz="2400" dirty="0" smtClean="0"/>
              <a:t>három </a:t>
            </a:r>
            <a:r>
              <a:rPr lang="hu-HU" sz="2400" dirty="0"/>
              <a:t>mozzanat: 1. szürkület (sivár hangulat); 2. első fénysugár megjelenése (szinesztéziák); 3. nappal (elmúlik a mámoros pillanat, kijózanító hangok) </a:t>
            </a:r>
          </a:p>
          <a:p>
            <a:pPr>
              <a:defRPr/>
            </a:pPr>
            <a:r>
              <a:rPr lang="hu-HU" sz="2400" dirty="0" smtClean="0"/>
              <a:t>(</a:t>
            </a:r>
            <a:r>
              <a:rPr lang="hu-HU" sz="2400" dirty="0"/>
              <a:t>5. vsz.) elégikus hang → a mindennapi robot elfeledteti velünk a létezés szépségét</a:t>
            </a:r>
          </a:p>
          <a:p>
            <a:pPr marL="0" indent="0">
              <a:buFontTx/>
              <a:buNone/>
              <a:defRPr/>
            </a:pPr>
            <a:endParaRPr lang="hu-HU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smtClean="0">
                <a:latin typeface="Bookman Old Style" panose="02050604050505020204" pitchFamily="18" charset="0"/>
              </a:rPr>
              <a:t>Esti sugárkoszorú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hu-HU" sz="2400" dirty="0" smtClean="0"/>
              <a:t>a </a:t>
            </a:r>
            <a:r>
              <a:rPr lang="hu-HU" sz="2400" dirty="0"/>
              <a:t>hitvesi költészet </a:t>
            </a:r>
            <a:r>
              <a:rPr lang="hu-HU" sz="2400" dirty="0" smtClean="0"/>
              <a:t>darabja, szerelmi óda</a:t>
            </a:r>
            <a:endParaRPr lang="hu-HU" sz="2400" dirty="0"/>
          </a:p>
          <a:p>
            <a:pPr>
              <a:defRPr/>
            </a:pPr>
            <a:r>
              <a:rPr lang="hu-HU" sz="2400" dirty="0" smtClean="0"/>
              <a:t>alkonyat </a:t>
            </a:r>
            <a:r>
              <a:rPr lang="hu-HU" sz="2400" dirty="0"/>
              <a:t>impresszionista leírása (elfogy a fény, a körvonalak elmosódnak</a:t>
            </a:r>
            <a:r>
              <a:rPr lang="hu-HU" sz="2400" dirty="0" smtClean="0"/>
              <a:t>)</a:t>
            </a:r>
          </a:p>
          <a:p>
            <a:pPr>
              <a:defRPr/>
            </a:pPr>
            <a:r>
              <a:rPr lang="hu-HU" sz="2400" dirty="0"/>
              <a:t>hétköznapi érzékelés </a:t>
            </a:r>
            <a:r>
              <a:rPr lang="hu-HU" sz="2400" dirty="0">
                <a:cs typeface="Times New Roman" panose="02020603050405020304" pitchFamily="18" charset="0"/>
              </a:rPr>
              <a:t>→ tapasztalaton túli, metafizikai valóság megsejtése: </a:t>
            </a:r>
            <a:r>
              <a:rPr lang="hu-HU" sz="2400" dirty="0" smtClean="0">
                <a:cs typeface="Times New Roman" panose="02020603050405020304" pitchFamily="18" charset="0"/>
              </a:rPr>
              <a:t>a </a:t>
            </a:r>
            <a:r>
              <a:rPr lang="hu-HU" sz="2400" dirty="0">
                <a:cs typeface="Times New Roman" panose="02020603050405020304" pitchFamily="18" charset="0"/>
              </a:rPr>
              <a:t>földi és égi szféra határai elmosódnak</a:t>
            </a:r>
            <a:endParaRPr lang="hu-HU" sz="2400" dirty="0"/>
          </a:p>
          <a:p>
            <a:pPr>
              <a:defRPr/>
            </a:pPr>
            <a:r>
              <a:rPr lang="hu-HU" sz="2400" dirty="0" smtClean="0"/>
              <a:t>a </a:t>
            </a:r>
            <a:r>
              <a:rPr lang="hu-HU" sz="2400" dirty="0"/>
              <a:t>látvány látomássá alakul (sugárkoszorú ~ glória a kedves feje körül; égi béke) → vallomás: „És jó volt élni, mint ahogy soha.” → a pillanat időtlenné válik („percek mentek, ezredévek jöttek</a:t>
            </a:r>
            <a:r>
              <a:rPr lang="hu-HU" sz="2400" dirty="0" smtClean="0"/>
              <a:t>”)</a:t>
            </a:r>
          </a:p>
          <a:p>
            <a:pPr>
              <a:defRPr/>
            </a:pPr>
            <a:r>
              <a:rPr lang="hu-HU" sz="2400" dirty="0" smtClean="0"/>
              <a:t>zárlat</a:t>
            </a:r>
            <a:r>
              <a:rPr lang="hu-HU" sz="2400" dirty="0"/>
              <a:t>: érintés → </a:t>
            </a:r>
            <a:r>
              <a:rPr lang="hu-HU" sz="2400" dirty="0" smtClean="0"/>
              <a:t>visszatér a hétköznapi létezés szintjére: a </a:t>
            </a:r>
            <a:r>
              <a:rPr lang="hu-HU" sz="2400" dirty="0"/>
              <a:t>szerelem mint „földi érzés” </a:t>
            </a:r>
            <a:r>
              <a:rPr lang="hu-HU" sz="2400" dirty="0" smtClean="0"/>
              <a:t>megvallása</a:t>
            </a:r>
            <a:r>
              <a:rPr lang="hu-HU" sz="2400" dirty="0"/>
              <a:t> </a:t>
            </a:r>
          </a:p>
          <a:p>
            <a:pPr marL="609600" indent="-609600">
              <a:buFontTx/>
              <a:buAutoNum type="alphaLcParenR"/>
              <a:defRPr/>
            </a:pPr>
            <a:endParaRPr lang="hu-HU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863600"/>
          </a:xfrm>
        </p:spPr>
        <p:txBody>
          <a:bodyPr/>
          <a:lstStyle/>
          <a:p>
            <a:pPr algn="l"/>
            <a:r>
              <a:rPr lang="hu-HU" altLang="hu-HU" sz="3200" b="1" i="1" smtClean="0">
                <a:latin typeface="Bookman Old Style" panose="02050604050505020204" pitchFamily="18" charset="0"/>
              </a:rPr>
              <a:t>Jó éjszakát!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r>
              <a:rPr lang="hu-HU" altLang="hu-HU" sz="2400" smtClean="0"/>
              <a:t>búcsúvers</a:t>
            </a:r>
          </a:p>
          <a:p>
            <a:r>
              <a:rPr lang="hu-HU" altLang="hu-HU" sz="2400" smtClean="0"/>
              <a:t>a napi robot utáni fáradtság, álomba merülés előtti rezignált hangulat, megnyugvás vágya</a:t>
            </a:r>
          </a:p>
          <a:p>
            <a:r>
              <a:rPr lang="hu-HU" altLang="hu-HU" sz="2400" smtClean="0"/>
              <a:t>„Pihenjünk” ~ költői életmű lezárása</a:t>
            </a:r>
          </a:p>
          <a:p>
            <a:r>
              <a:rPr lang="hu-HU" altLang="hu-HU" sz="2400" smtClean="0"/>
              <a:t>hiányos mondatok ~ kimerültség, elbizonytalanodás, az írói hivatásba vetett hit megingása </a:t>
            </a:r>
          </a:p>
          <a:p>
            <a:r>
              <a:rPr lang="hu-HU" altLang="hu-HU" sz="2400" smtClean="0"/>
              <a:t>alapkérdés: van-e haszna, értelme a lírának, a művészetnek?</a:t>
            </a:r>
          </a:p>
          <a:p>
            <a:r>
              <a:rPr lang="hu-HU" altLang="hu-HU" sz="2400" smtClean="0"/>
              <a:t>haszonelvű világ ↔ „a lélek balga fényűzése”</a:t>
            </a:r>
          </a:p>
          <a:p>
            <a:r>
              <a:rPr lang="hu-HU" altLang="hu-HU" sz="2400" smtClean="0"/>
              <a:t>paradoxon: egy versben vonja kétségbe a költészet értelmét</a:t>
            </a:r>
          </a:p>
          <a:p>
            <a:r>
              <a:rPr lang="hu-HU" altLang="hu-HU" sz="2400" smtClean="0"/>
              <a:t>a költői kérdésre nem a jelen, hanem a jövő adja meg a választ: a jelen megaláztatásai miatti keserűség –   jövőbeli vigasz (az utókor elismerése)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1977</TotalTime>
  <Words>443</Words>
  <Application>Microsoft Office PowerPoint</Application>
  <PresentationFormat>Diavetítés a képernyőre (4:3 oldalarány)</PresentationFormat>
  <Paragraphs>44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2" baseType="lpstr">
      <vt:lpstr>Bookman Old Style</vt:lpstr>
      <vt:lpstr>Arial</vt:lpstr>
      <vt:lpstr>Calibri</vt:lpstr>
      <vt:lpstr>Times New Roman</vt:lpstr>
      <vt:lpstr>Alapértelmezett terv</vt:lpstr>
      <vt:lpstr>Tóth Árpád (1886, Arad – 1928, Budapest)</vt:lpstr>
      <vt:lpstr>PowerPoint-bemutató</vt:lpstr>
      <vt:lpstr>Munkássága</vt:lpstr>
      <vt:lpstr>Elégia egy rekettyebokorhoz</vt:lpstr>
      <vt:lpstr>PowerPoint-bemutató</vt:lpstr>
      <vt:lpstr>Esti sugárkoszorú</vt:lpstr>
      <vt:lpstr>Jó éjszakát!</vt:lpstr>
    </vt:vector>
  </TitlesOfParts>
  <Company>Bástya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 nyelvi stíluseszközök</dc:title>
  <dc:creator>Barteky</dc:creator>
  <cp:lastModifiedBy>Bartek Dániel</cp:lastModifiedBy>
  <cp:revision>136</cp:revision>
  <dcterms:created xsi:type="dcterms:W3CDTF">2013-10-09T19:13:33Z</dcterms:created>
  <dcterms:modified xsi:type="dcterms:W3CDTF">2022-06-06T20:14:04Z</dcterms:modified>
</cp:coreProperties>
</file>