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notesMasterIdLst>
    <p:notesMasterId r:id="rId23"/>
  </p:notesMasterIdLst>
  <p:sldIdLst>
    <p:sldId id="289" r:id="rId2"/>
    <p:sldId id="291" r:id="rId3"/>
    <p:sldId id="292" r:id="rId4"/>
    <p:sldId id="293" r:id="rId5"/>
    <p:sldId id="308" r:id="rId6"/>
    <p:sldId id="307" r:id="rId7"/>
    <p:sldId id="294" r:id="rId8"/>
    <p:sldId id="295" r:id="rId9"/>
    <p:sldId id="310" r:id="rId10"/>
    <p:sldId id="312" r:id="rId11"/>
    <p:sldId id="313" r:id="rId12"/>
    <p:sldId id="298" r:id="rId13"/>
    <p:sldId id="300" r:id="rId14"/>
    <p:sldId id="314" r:id="rId15"/>
    <p:sldId id="316" r:id="rId16"/>
    <p:sldId id="301" r:id="rId17"/>
    <p:sldId id="302" r:id="rId18"/>
    <p:sldId id="303" r:id="rId19"/>
    <p:sldId id="318" r:id="rId20"/>
    <p:sldId id="319" r:id="rId21"/>
    <p:sldId id="317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ek Dániel" initials="BD" lastIdx="0" clrIdx="0">
    <p:extLst>
      <p:ext uri="{19B8F6BF-5375-455C-9EA6-DF929625EA0E}">
        <p15:presenceInfo xmlns:p15="http://schemas.microsoft.com/office/powerpoint/2012/main" userId="Bartek Dá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6" d="100"/>
          <a:sy n="86" d="100"/>
        </p:scale>
        <p:origin x="133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E9141-8E69-4C29-9930-F8A276C6551E}" type="datetimeFigureOut">
              <a:rPr lang="hu-HU" smtClean="0"/>
              <a:t>2024. 10. 13.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2FC7-D875-4D62-B86B-34BF98B74D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835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A36F4-546D-4E53-B50D-BA0379DAADD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3931741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814B9-03F4-4932-B60A-9DEA1966834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7598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A97D7-1CE5-4CCE-B521-2283E18291D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83109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hu-HU" sz="720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hu-HU" sz="720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26CB6-1F23-49B5-99BB-B561B03A67E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16922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688A-B335-46DD-B470-2C1645D6650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07698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hu-HU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hu-HU" sz="800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C53BC-AFF2-4919-86F7-B0F97E1E0B7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80780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82052-093A-487C-8393-04425BF25CC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24591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DD294-5877-461B-B85F-DA947E32F14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7192843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00B1F-EC26-4DE2-9BAF-4BC2EB792AC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8339817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037C6-E61E-4DB5-BA1D-C7228C0606E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695178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29981-B6E4-4C40-B917-80E5E3DFD1A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7079842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1146-8347-4EF8-A38D-A81205A9CB6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4275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EA40-1D05-4B47-B61F-DBE55D5534C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205539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20A1D-4BD8-46E2-8109-9E2DE8929F1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9362063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CF02-862A-46C8-ADA5-D994F222FF0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6927874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6C746-A4CF-4C01-943E-C1170F2BB56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0039899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03C4-C447-44C7-B1FF-38927CD593A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5306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B98CE86-1DC3-48E4-AD7C-3A57CAA0851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29" r:id="rId7"/>
    <p:sldLayoutId id="2147484039" r:id="rId8"/>
    <p:sldLayoutId id="2147484030" r:id="rId9"/>
    <p:sldLayoutId id="2147484031" r:id="rId10"/>
    <p:sldLayoutId id="2147484040" r:id="rId11"/>
    <p:sldLayoutId id="2147484041" r:id="rId12"/>
    <p:sldLayoutId id="2147484032" r:id="rId13"/>
    <p:sldLayoutId id="2147484042" r:id="rId14"/>
    <p:sldLayoutId id="2147484043" r:id="rId15"/>
    <p:sldLayoutId id="2147484044" r:id="rId16"/>
    <p:sldLayoutId id="2147484045" r:id="rId17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2463" y="1811338"/>
            <a:ext cx="5308600" cy="1516062"/>
          </a:xfrm>
        </p:spPr>
        <p:txBody>
          <a:bodyPr/>
          <a:lstStyle/>
          <a:p>
            <a:pPr eaLnBrk="1" hangingPunct="1"/>
            <a:r>
              <a:rPr lang="hu-HU" altLang="hu-HU" b="1" dirty="0">
                <a:ln>
                  <a:noFill/>
                </a:ln>
                <a:latin typeface="Bookman Old Style" panose="02050604050505020204" pitchFamily="18" charset="0"/>
              </a:rPr>
              <a:t>William</a:t>
            </a:r>
            <a:br>
              <a:rPr lang="hu-HU" altLang="hu-HU" b="1" dirty="0">
                <a:ln>
                  <a:noFill/>
                </a:ln>
                <a:latin typeface="Bookman Old Style" panose="02050604050505020204" pitchFamily="18" charset="0"/>
              </a:rPr>
            </a:br>
            <a:r>
              <a:rPr lang="hu-HU" altLang="hu-HU" b="1" dirty="0">
                <a:ln>
                  <a:noFill/>
                </a:ln>
                <a:latin typeface="Bookman Old Style" panose="02050604050505020204" pitchFamily="18" charset="0"/>
              </a:rPr>
              <a:t>Shakespeare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3402013"/>
            <a:ext cx="5688633" cy="10795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hu-HU" sz="2800" i="1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hu-HU" sz="2800" i="1" dirty="0">
                <a:latin typeface="Bookman Old Style" pitchFamily="18" charset="0"/>
              </a:rPr>
              <a:t>(1564 – 1616)</a:t>
            </a:r>
          </a:p>
        </p:txBody>
      </p:sp>
    </p:spTree>
    <p:extLst>
      <p:ext uri="{BB962C8B-B14F-4D97-AF65-F5344CB8AC3E}">
        <p14:creationId xmlns:p14="http://schemas.microsoft.com/office/powerpoint/2010/main" val="145126389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3568" y="836712"/>
            <a:ext cx="7776864" cy="528945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/>
              <a:t>Szereplők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Romeo: „hősszerelmes”</a:t>
            </a:r>
            <a:endParaRPr lang="hu-HU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Júlia: „naiva”</a:t>
            </a:r>
            <a:endParaRPr lang="hu-HU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err="1"/>
              <a:t>Mercutio</a:t>
            </a:r>
            <a:r>
              <a:rPr lang="hu-HU" dirty="0"/>
              <a:t>: „tréfamester”</a:t>
            </a:r>
            <a:endParaRPr lang="hu-HU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err="1"/>
              <a:t>Tybalt</a:t>
            </a:r>
            <a:r>
              <a:rPr lang="hu-HU" dirty="0"/>
              <a:t>: „bajkeverő”</a:t>
            </a:r>
            <a:endParaRPr lang="hu-HU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Páris: „férjjelölt” </a:t>
            </a:r>
            <a:endParaRPr lang="hu-HU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err="1"/>
              <a:t>Benvolio</a:t>
            </a:r>
            <a:r>
              <a:rPr lang="hu-HU" dirty="0"/>
              <a:t>: „jófiú”</a:t>
            </a:r>
            <a:endParaRPr lang="hu-HU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err="1"/>
              <a:t>Escalus</a:t>
            </a:r>
            <a:r>
              <a:rPr lang="hu-HU" dirty="0"/>
              <a:t> herceg: „közrend őre”</a:t>
            </a:r>
            <a:endParaRPr lang="hu-HU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Dajka: „kerítőnő”</a:t>
            </a:r>
            <a:endParaRPr lang="hu-HU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Lőrinc barát: „lelkiatya”</a:t>
            </a:r>
            <a:endParaRPr lang="hu-HU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err="1"/>
              <a:t>Capulet</a:t>
            </a:r>
            <a:r>
              <a:rPr lang="hu-HU" dirty="0"/>
              <a:t> és </a:t>
            </a:r>
            <a:r>
              <a:rPr lang="hu-HU" dirty="0" err="1"/>
              <a:t>Capuletné</a:t>
            </a:r>
            <a:endParaRPr lang="hu-HU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err="1"/>
              <a:t>Montague</a:t>
            </a:r>
            <a:r>
              <a:rPr lang="hu-HU" dirty="0"/>
              <a:t> és </a:t>
            </a:r>
            <a:r>
              <a:rPr lang="hu-HU" dirty="0" err="1"/>
              <a:t>Montague</a:t>
            </a:r>
            <a:r>
              <a:rPr lang="hu-HU" dirty="0"/>
              <a:t>-né</a:t>
            </a:r>
            <a:endParaRPr lang="hu-HU" sz="16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34331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3568" y="836712"/>
            <a:ext cx="7776864" cy="5289450"/>
          </a:xfrm>
        </p:spPr>
        <p:txBody>
          <a:bodyPr>
            <a:normAutofit fontScale="92500"/>
          </a:bodyPr>
          <a:lstStyle/>
          <a:p>
            <a:pPr lvl="0"/>
            <a:r>
              <a:rPr lang="hu-HU" sz="2600" dirty="0"/>
              <a:t>központi motívum: szenvedély – 1. gyűlölet; 2. szerelem</a:t>
            </a:r>
          </a:p>
          <a:p>
            <a:pPr lvl="0"/>
            <a:r>
              <a:rPr lang="hu-HU" sz="2600" dirty="0"/>
              <a:t>3-féle szerelem: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200" dirty="0"/>
              <a:t>Romeo – Róza: eszményítő, viszonzatlan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200" dirty="0"/>
              <a:t>Parisz – Júlia: gyakorlatias, viszonzatlan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200" dirty="0"/>
              <a:t>Romeo – Júlia: egyszerre valóságos és eszményi, viszonzott</a:t>
            </a:r>
          </a:p>
          <a:p>
            <a:pPr lvl="0"/>
            <a:r>
              <a:rPr lang="hu-HU" altLang="hu-HU" sz="2600" dirty="0">
                <a:cs typeface="Arial" panose="020B0604020202020204" pitchFamily="34" charset="0"/>
              </a:rPr>
              <a:t>szenvedély / </a:t>
            </a:r>
            <a:r>
              <a:rPr lang="hu-HU" sz="2600" dirty="0"/>
              <a:t>fiatalság</a:t>
            </a:r>
            <a:r>
              <a:rPr lang="hu-HU" altLang="hu-HU" sz="2600" dirty="0">
                <a:cs typeface="Arial" panose="020B0604020202020204" pitchFamily="34" charset="0"/>
              </a:rPr>
              <a:t> </a:t>
            </a:r>
            <a:r>
              <a:rPr lang="hu-HU" sz="2600" dirty="0"/>
              <a:t>/ felnőtté válás / ártatlanság megőrzésének tragédiája</a:t>
            </a:r>
          </a:p>
          <a:p>
            <a:pPr>
              <a:spcBef>
                <a:spcPts val="0"/>
              </a:spcBef>
            </a:pPr>
            <a:r>
              <a:rPr lang="hu-HU" altLang="hu-HU" sz="2600" dirty="0"/>
              <a:t>világképek, értékrendek konfliktusa:</a:t>
            </a:r>
          </a:p>
          <a:p>
            <a:pPr lvl="1">
              <a:spcBef>
                <a:spcPts val="0"/>
              </a:spcBef>
            </a:pPr>
            <a:r>
              <a:rPr lang="hu-HU" altLang="hu-HU" sz="2200" dirty="0"/>
              <a:t>középkori hagyományok (családi gyűlölködés, szülői önkény) </a:t>
            </a:r>
            <a:r>
              <a:rPr lang="hu-HU" altLang="hu-HU" sz="2200" dirty="0">
                <a:cs typeface="Arial" panose="020B0604020202020204" pitchFamily="34" charset="0"/>
              </a:rPr>
              <a:t>↔ reneszánsz (egyéni akarat, szabad párválasztás, szerelmi házasság)</a:t>
            </a:r>
          </a:p>
          <a:p>
            <a:pPr>
              <a:spcBef>
                <a:spcPts val="0"/>
              </a:spcBef>
            </a:pPr>
            <a:r>
              <a:rPr lang="hu-HU" altLang="hu-HU" sz="2600" dirty="0">
                <a:cs typeface="Arial" panose="020B0604020202020204" pitchFamily="34" charset="0"/>
              </a:rPr>
              <a:t>véletlenek és végzetszerűség szerepe</a:t>
            </a:r>
          </a:p>
          <a:p>
            <a:pPr>
              <a:spcBef>
                <a:spcPts val="0"/>
              </a:spcBef>
            </a:pPr>
            <a:r>
              <a:rPr lang="hu-HU" altLang="hu-HU" sz="2600" dirty="0">
                <a:cs typeface="Arial" panose="020B0604020202020204" pitchFamily="34" charset="0"/>
              </a:rPr>
              <a:t>nyelvi virtuozitás (szójátékok), líraiság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161607589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u-HU" altLang="hu-HU" sz="3600" b="1" i="1" dirty="0">
                <a:latin typeface="Bookman Old Style" panose="02050604050505020204" pitchFamily="18" charset="0"/>
              </a:rPr>
              <a:t>Hamlet, dán királyfi</a:t>
            </a:r>
            <a:r>
              <a:rPr lang="hu-HU" altLang="hu-HU" sz="3600" dirty="0">
                <a:latin typeface="Bookman Old Style" panose="02050604050505020204" pitchFamily="18" charset="0"/>
              </a:rPr>
              <a:t> (1601)</a:t>
            </a:r>
            <a:endParaRPr lang="hu-HU" sz="36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hu-HU" altLang="hu-HU" sz="2000" i="1" dirty="0">
                <a:latin typeface="Book Antiqua" panose="02040602050305030304" pitchFamily="18" charset="0"/>
              </a:rPr>
              <a:t>Egyetlen húsból-vérből való dánról sem írtak annyit, mint Hamletről; ez a shakespeare-i királyfi minden bizonnyal a leghíresebb dán a világon.” (Jan </a:t>
            </a:r>
            <a:r>
              <a:rPr lang="hu-HU" altLang="hu-HU" sz="2000" i="1" dirty="0" err="1">
                <a:latin typeface="Book Antiqua" panose="02040602050305030304" pitchFamily="18" charset="0"/>
              </a:rPr>
              <a:t>Kott</a:t>
            </a:r>
            <a:r>
              <a:rPr lang="hu-HU" altLang="hu-HU" sz="2000" i="1" dirty="0">
                <a:latin typeface="Book Antiqua" panose="02040602050305030304" pitchFamily="18" charset="0"/>
              </a:rPr>
              <a:t>)</a:t>
            </a:r>
          </a:p>
          <a:p>
            <a:pPr eaLnBrk="1" hangingPunct="1"/>
            <a:r>
              <a:rPr lang="hu-HU" altLang="hu-HU" dirty="0"/>
              <a:t>Előzmények: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hu-HU" altLang="hu-HU" dirty="0"/>
              <a:t>skandináv monda (</a:t>
            </a:r>
            <a:r>
              <a:rPr lang="hu-HU" altLang="hu-HU" dirty="0" err="1"/>
              <a:t>Saxo</a:t>
            </a:r>
            <a:r>
              <a:rPr lang="hu-HU" altLang="hu-HU" dirty="0"/>
              <a:t> </a:t>
            </a:r>
            <a:r>
              <a:rPr lang="hu-HU" altLang="hu-HU" dirty="0" err="1"/>
              <a:t>Grammaticus</a:t>
            </a:r>
            <a:r>
              <a:rPr lang="hu-HU" altLang="hu-HU" dirty="0"/>
              <a:t> dán históriája) 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altLang="hu-HU" dirty="0"/>
              <a:t>François de </a:t>
            </a:r>
            <a:r>
              <a:rPr lang="hu-HU" altLang="hu-HU" dirty="0" err="1"/>
              <a:t>Belleforest</a:t>
            </a:r>
            <a:r>
              <a:rPr lang="hu-HU" altLang="hu-HU" dirty="0"/>
              <a:t> átdolgozása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hu-HU" altLang="hu-HU" dirty="0"/>
              <a:t>„Ős-Hamlet” (nem ismert), Thomas </a:t>
            </a:r>
            <a:r>
              <a:rPr lang="hu-HU" altLang="hu-HU" dirty="0" err="1"/>
              <a:t>Kyd</a:t>
            </a:r>
            <a:r>
              <a:rPr lang="hu-HU" altLang="hu-HU" dirty="0"/>
              <a:t>: </a:t>
            </a:r>
            <a:r>
              <a:rPr lang="hu-HU" altLang="hu-HU" i="1" dirty="0"/>
              <a:t>Spanyol tragédia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hu-HU" altLang="hu-HU" dirty="0"/>
              <a:t>Shakespeare: három szövegváltozat (1603, 1604/05, 1623)</a:t>
            </a:r>
          </a:p>
          <a:p>
            <a:pPr eaLnBrk="1" hangingPunct="1"/>
            <a:r>
              <a:rPr lang="hu-HU" altLang="hu-HU" dirty="0"/>
              <a:t>Tér-idő viszonyok: </a:t>
            </a:r>
            <a:r>
              <a:rPr lang="hu-HU" altLang="hu-HU" dirty="0" err="1"/>
              <a:t>Helsingőr</a:t>
            </a:r>
            <a:r>
              <a:rPr lang="hu-HU" altLang="hu-HU" dirty="0"/>
              <a:t> –  7-8 nap (2-3 hónap)</a:t>
            </a:r>
          </a:p>
          <a:p>
            <a:pPr eaLnBrk="1" hangingPunct="1"/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51599103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1792796" y="5877272"/>
            <a:ext cx="5486400" cy="431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hu-HU" altLang="hu-HU" dirty="0" err="1">
                <a:latin typeface="Bookman Old Style" panose="02050604050505020204" pitchFamily="18" charset="0"/>
              </a:rPr>
              <a:t>Kronborg</a:t>
            </a:r>
            <a:r>
              <a:rPr lang="hu-HU" altLang="hu-HU" dirty="0">
                <a:latin typeface="Bookman Old Style" panose="02050604050505020204" pitchFamily="18" charset="0"/>
              </a:rPr>
              <a:t>-kastély, </a:t>
            </a:r>
            <a:r>
              <a:rPr lang="hu-HU" altLang="hu-HU" dirty="0" err="1">
                <a:latin typeface="Bookman Old Style" panose="02050604050505020204" pitchFamily="18" charset="0"/>
              </a:rPr>
              <a:t>Helsingør</a:t>
            </a:r>
            <a:endParaRPr lang="hu-HU" altLang="hu-HU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A Kronborg-kastély, Hamlet kastély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1187624" y="692696"/>
            <a:ext cx="6696744" cy="50222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404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3568" y="836712"/>
            <a:ext cx="7776864" cy="52894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/>
              <a:t>Szereplők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Hamlet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Claudius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err="1"/>
              <a:t>Gertrud</a:t>
            </a: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err="1"/>
              <a:t>Polonius</a:t>
            </a: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err="1"/>
              <a:t>Ophelia</a:t>
            </a: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err="1"/>
              <a:t>Laertes</a:t>
            </a: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err="1"/>
              <a:t>Horatio</a:t>
            </a: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err="1"/>
              <a:t>Rosencrantz</a:t>
            </a:r>
            <a:r>
              <a:rPr lang="hu-HU" dirty="0"/>
              <a:t> és </a:t>
            </a:r>
            <a:r>
              <a:rPr lang="hu-HU" dirty="0" err="1"/>
              <a:t>Guildenstern</a:t>
            </a: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err="1"/>
              <a:t>Osrick</a:t>
            </a: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err="1"/>
              <a:t>Fortinbras</a:t>
            </a:r>
            <a:endParaRPr lang="hu-HU" dirty="0"/>
          </a:p>
          <a:p>
            <a:pPr lvl="1">
              <a:buFont typeface="Wingdings" panose="05000000000000000000" pitchFamily="2" charset="2"/>
              <a:buChar char="Ø"/>
            </a:pPr>
            <a:endParaRPr lang="hu-HU" sz="16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047805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>
                <a:latin typeface="+mn-lt"/>
              </a:rPr>
              <a:t>Expozíció – Alaphelyzet </a:t>
            </a:r>
            <a:r>
              <a:rPr lang="hu-HU" sz="2800" dirty="0">
                <a:latin typeface="+mn-lt"/>
              </a:rPr>
              <a:t>(I. felvonás)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1176338" y="2490788"/>
            <a:ext cx="6852046" cy="34448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hu-HU" altLang="hu-HU" dirty="0"/>
              <a:t>előzmények megismerése: öreg Hamlet győzelme és halála, Claudius trónra lépése és házassága</a:t>
            </a:r>
          </a:p>
          <a:p>
            <a:pPr eaLnBrk="1" hangingPunct="1"/>
            <a:r>
              <a:rPr lang="hu-HU" altLang="hu-HU" dirty="0" err="1"/>
              <a:t>Laertes</a:t>
            </a:r>
            <a:r>
              <a:rPr lang="hu-HU" altLang="hu-HU" dirty="0"/>
              <a:t> elutazása, </a:t>
            </a:r>
            <a:r>
              <a:rPr lang="hu-HU" altLang="hu-HU" dirty="0" err="1"/>
              <a:t>Ophelia</a:t>
            </a:r>
            <a:r>
              <a:rPr lang="hu-HU" altLang="hu-HU" dirty="0"/>
              <a:t> és Hamlet kapcsolata </a:t>
            </a:r>
          </a:p>
          <a:p>
            <a:pPr eaLnBrk="1" hangingPunct="1"/>
            <a:r>
              <a:rPr lang="hu-HU" altLang="hu-HU" dirty="0"/>
              <a:t>Hamlet és a Szellem párbeszéde → apja gyilkosság áldozata lett</a:t>
            </a:r>
          </a:p>
          <a:p>
            <a:pPr eaLnBrk="1" hangingPunct="1"/>
            <a:r>
              <a:rPr lang="hu-HU" altLang="hu-HU" dirty="0"/>
              <a:t>harmónia megbomlása, az „idő kizökkenése” (a magánéleti és nyilvános szféra szintjén is) </a:t>
            </a:r>
            <a:r>
              <a:rPr lang="hu-HU" altLang="hu-HU" dirty="0">
                <a:cs typeface="Times New Roman" panose="02020603050405020304" pitchFamily="18" charset="0"/>
              </a:rPr>
              <a:t>→ „őrület” kezdete</a:t>
            </a:r>
            <a:endParaRPr lang="hu-HU" altLang="hu-HU" dirty="0"/>
          </a:p>
          <a:p>
            <a:pPr eaLnBrk="1" hangingPunct="1"/>
            <a:endParaRPr lang="hu-HU" altLang="hu-HU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b="1" dirty="0">
                <a:latin typeface="Garamond" panose="02020404030301010803" pitchFamily="18" charset="0"/>
              </a:rPr>
              <a:t>		</a:t>
            </a:r>
            <a:r>
              <a:rPr lang="hu-HU" altLang="hu-HU" b="1" i="1" dirty="0">
                <a:latin typeface="Garamond" panose="02020404030301010803" pitchFamily="18" charset="0"/>
              </a:rPr>
              <a:t>„Kizökkent az idő; - ó, kárhozat!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b="1" i="1" dirty="0">
                <a:latin typeface="Garamond" panose="02020404030301010803" pitchFamily="18" charset="0"/>
              </a:rPr>
              <a:t>		Hogy én születtem </a:t>
            </a:r>
            <a:r>
              <a:rPr lang="hu-HU" altLang="hu-HU" b="1" i="1" dirty="0" err="1">
                <a:latin typeface="Garamond" panose="02020404030301010803" pitchFamily="18" charset="0"/>
              </a:rPr>
              <a:t>helyretolni</a:t>
            </a:r>
            <a:r>
              <a:rPr lang="hu-HU" altLang="hu-HU" b="1" i="1" dirty="0">
                <a:latin typeface="Garamond" panose="02020404030301010803" pitchFamily="18" charset="0"/>
              </a:rPr>
              <a:t> azt.”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205354506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hu-HU" altLang="hu-HU" sz="2800" b="1" dirty="0">
                <a:latin typeface="+mn-lt"/>
              </a:rPr>
              <a:t>Kibontakozás</a:t>
            </a:r>
            <a:r>
              <a:rPr lang="hu-HU" altLang="hu-HU" sz="2800" dirty="0">
                <a:latin typeface="+mn-lt"/>
              </a:rPr>
              <a:t> (II/1. – IV/4.)</a:t>
            </a:r>
            <a:endParaRPr lang="hu-HU" altLang="hu-HU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200" dirty="0"/>
              <a:t>Hamlet őrületének magyarázata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hu-HU" dirty="0" err="1"/>
              <a:t>Polonius</a:t>
            </a:r>
            <a:r>
              <a:rPr lang="hu-HU" dirty="0"/>
              <a:t>: szerelmi bánat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hu-HU" dirty="0"/>
              <a:t>Claudius gyanúja: </a:t>
            </a:r>
            <a:r>
              <a:rPr lang="hu-HU" dirty="0" err="1"/>
              <a:t>Rosencrantz</a:t>
            </a:r>
            <a:r>
              <a:rPr lang="hu-HU" dirty="0"/>
              <a:t> és </a:t>
            </a:r>
            <a:r>
              <a:rPr lang="hu-HU" dirty="0" err="1"/>
              <a:t>Guildenstern</a:t>
            </a:r>
            <a:r>
              <a:rPr lang="hu-HU" dirty="0"/>
              <a:t> megbízása</a:t>
            </a:r>
          </a:p>
          <a:p>
            <a:pPr eaLnBrk="1" hangingPunct="1">
              <a:defRPr/>
            </a:pPr>
            <a:r>
              <a:rPr lang="hu-HU" sz="2200" dirty="0"/>
              <a:t>Hamlet ↔ Ophelia </a:t>
            </a:r>
          </a:p>
          <a:p>
            <a:pPr eaLnBrk="1" hangingPunct="1">
              <a:defRPr/>
            </a:pPr>
            <a:r>
              <a:rPr lang="hu-HU" sz="2200" dirty="0" err="1"/>
              <a:t>Gonzalo</a:t>
            </a:r>
            <a:r>
              <a:rPr lang="hu-HU" sz="2200" dirty="0"/>
              <a:t>-történet („egérfogó-jelenet”)</a:t>
            </a:r>
          </a:p>
          <a:p>
            <a:pPr eaLnBrk="1" hangingPunct="1">
              <a:defRPr/>
            </a:pPr>
            <a:r>
              <a:rPr lang="hu-HU" sz="2200" dirty="0"/>
              <a:t>Hamlet ↔ </a:t>
            </a:r>
            <a:r>
              <a:rPr lang="hu-HU" sz="2200" dirty="0" err="1"/>
              <a:t>Gertrud</a:t>
            </a:r>
            <a:r>
              <a:rPr lang="hu-HU" sz="2200" dirty="0"/>
              <a:t> → </a:t>
            </a:r>
            <a:r>
              <a:rPr lang="hu-HU" sz="2200" dirty="0" err="1"/>
              <a:t>Polonius</a:t>
            </a:r>
            <a:r>
              <a:rPr lang="hu-HU" sz="2200" dirty="0"/>
              <a:t> megölése</a:t>
            </a:r>
          </a:p>
          <a:p>
            <a:pPr eaLnBrk="1" hangingPunct="1">
              <a:defRPr/>
            </a:pPr>
            <a:r>
              <a:rPr lang="hu-HU" sz="2200" dirty="0"/>
              <a:t>Hamlet Angliába küldése (és megöletésének terve)</a:t>
            </a:r>
          </a:p>
          <a:p>
            <a:pPr marL="457200" lvl="1" indent="0" eaLnBrk="1" hangingPunct="1">
              <a:buFontTx/>
              <a:buNone/>
              <a:defRPr/>
            </a:pPr>
            <a:endParaRPr lang="hu-HU" dirty="0"/>
          </a:p>
          <a:p>
            <a:pPr lvl="1" eaLnBrk="1" hangingPunct="1"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07269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hu-HU" altLang="hu-HU" sz="2800" b="1" dirty="0">
                <a:latin typeface="+mn-lt"/>
              </a:rPr>
              <a:t>Végkifejlet</a:t>
            </a:r>
            <a:r>
              <a:rPr lang="hu-HU" altLang="hu-HU" sz="2800" dirty="0">
                <a:latin typeface="+mn-lt"/>
              </a:rPr>
              <a:t> (IV/5. – V. felvonás)</a:t>
            </a:r>
            <a:endParaRPr lang="hu-HU" altLang="hu-HU" sz="2800" b="1" dirty="0">
              <a:latin typeface="+mn-lt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z="2200" dirty="0" err="1"/>
              <a:t>Ophelia</a:t>
            </a:r>
            <a:r>
              <a:rPr lang="hu-HU" altLang="hu-HU" sz="2200" dirty="0"/>
              <a:t> megőrülése és halála</a:t>
            </a:r>
          </a:p>
          <a:p>
            <a:pPr eaLnBrk="1" hangingPunct="1"/>
            <a:r>
              <a:rPr lang="hu-HU" altLang="hu-HU" sz="2200" dirty="0" err="1"/>
              <a:t>Laertes</a:t>
            </a:r>
            <a:r>
              <a:rPr lang="hu-HU" altLang="hu-HU" sz="2200" dirty="0"/>
              <a:t> és Hamlet visszatérése </a:t>
            </a:r>
            <a:r>
              <a:rPr lang="hu-HU" alt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altLang="hu-HU" sz="2200" dirty="0"/>
              <a:t>temetőjelenet</a:t>
            </a:r>
          </a:p>
          <a:p>
            <a:pPr eaLnBrk="1" hangingPunct="1"/>
            <a:r>
              <a:rPr lang="hu-HU" altLang="hu-HU" sz="2200" dirty="0"/>
              <a:t>Hamlet és </a:t>
            </a:r>
            <a:r>
              <a:rPr lang="hu-HU" altLang="hu-HU" sz="2200" dirty="0" err="1"/>
              <a:t>Laertes</a:t>
            </a:r>
            <a:r>
              <a:rPr lang="hu-HU" altLang="hu-HU" sz="2200" dirty="0"/>
              <a:t> párbaja → Claudius, </a:t>
            </a:r>
            <a:r>
              <a:rPr lang="hu-HU" altLang="hu-HU" sz="2200" dirty="0" err="1"/>
              <a:t>Gertrud</a:t>
            </a:r>
            <a:r>
              <a:rPr lang="hu-HU" altLang="hu-HU" sz="2200" dirty="0"/>
              <a:t>, </a:t>
            </a:r>
            <a:r>
              <a:rPr lang="hu-HU" altLang="hu-HU" sz="2200" dirty="0" err="1"/>
              <a:t>Laertes</a:t>
            </a:r>
            <a:r>
              <a:rPr lang="hu-HU" altLang="hu-HU" sz="2200" dirty="0"/>
              <a:t> és Hamlet halála</a:t>
            </a:r>
          </a:p>
          <a:p>
            <a:pPr eaLnBrk="1" hangingPunct="1"/>
            <a:r>
              <a:rPr lang="hu-HU" altLang="hu-HU" sz="2200" dirty="0" err="1"/>
              <a:t>Fortinbras</a:t>
            </a:r>
            <a:r>
              <a:rPr lang="hu-HU" altLang="hu-HU" sz="2200" dirty="0"/>
              <a:t> megérkezése</a:t>
            </a:r>
          </a:p>
          <a:p>
            <a:pPr eaLnBrk="1" hangingPunct="1"/>
            <a:endParaRPr lang="hu-HU" altLang="hu-HU" sz="2800" dirty="0"/>
          </a:p>
        </p:txBody>
      </p:sp>
    </p:spTree>
    <p:extLst>
      <p:ext uri="{BB962C8B-B14F-4D97-AF65-F5344CB8AC3E}">
        <p14:creationId xmlns:p14="http://schemas.microsoft.com/office/powerpoint/2010/main" val="337553161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altLang="hu-HU" sz="3200" b="1">
                <a:latin typeface="Bookman Old Style" panose="02050604050505020204" pitchFamily="18" charset="0"/>
              </a:rPr>
              <a:t>Hamlet jelleme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z="2200" dirty="0"/>
              <a:t>életlehetőségek beszűkülése</a:t>
            </a:r>
          </a:p>
          <a:p>
            <a:pPr eaLnBrk="1" hangingPunct="1"/>
            <a:r>
              <a:rPr lang="hu-HU" altLang="hu-HU" sz="2200" dirty="0"/>
              <a:t>célok és eszközök</a:t>
            </a:r>
          </a:p>
          <a:p>
            <a:pPr eaLnBrk="1" hangingPunct="1"/>
            <a:r>
              <a:rPr lang="hu-HU" altLang="hu-HU" sz="2200" dirty="0"/>
              <a:t>összetett személyiség</a:t>
            </a:r>
          </a:p>
          <a:p>
            <a:pPr eaLnBrk="1" hangingPunct="1"/>
            <a:r>
              <a:rPr lang="hu-HU" altLang="hu-HU" sz="2200" dirty="0"/>
              <a:t>környezetéhez való viszonya</a:t>
            </a:r>
          </a:p>
          <a:p>
            <a:pPr eaLnBrk="1" hangingPunct="1"/>
            <a:r>
              <a:rPr lang="hu-HU" altLang="hu-HU" sz="2200" dirty="0"/>
              <a:t>állandó önreflexió</a:t>
            </a:r>
          </a:p>
          <a:p>
            <a:pPr eaLnBrk="1" hangingPunct="1"/>
            <a:r>
              <a:rPr lang="hu-HU" altLang="hu-HU" sz="2200" dirty="0"/>
              <a:t>késlekedés okai</a:t>
            </a:r>
          </a:p>
          <a:p>
            <a:pPr eaLnBrk="1" hangingPunct="1"/>
            <a:endParaRPr lang="hu-HU" altLang="hu-HU" sz="2800" dirty="0"/>
          </a:p>
        </p:txBody>
      </p:sp>
    </p:spTree>
    <p:extLst>
      <p:ext uri="{BB962C8B-B14F-4D97-AF65-F5344CB8AC3E}">
        <p14:creationId xmlns:p14="http://schemas.microsoft.com/office/powerpoint/2010/main" val="303616382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hu-HU" altLang="hu-HU" sz="2800" b="1" dirty="0">
                <a:latin typeface="+mn-lt"/>
              </a:rPr>
              <a:t>Értelmezések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200" dirty="0"/>
              <a:t>kísértettragédia: szellemjelenés eltérő megítélése</a:t>
            </a:r>
          </a:p>
          <a:p>
            <a:pPr eaLnBrk="1" hangingPunct="1">
              <a:defRPr/>
            </a:pPr>
            <a:r>
              <a:rPr lang="hu-HU" sz="2200" dirty="0"/>
              <a:t>bosszúdráma: a bosszú mint morális kötelesség</a:t>
            </a:r>
          </a:p>
          <a:p>
            <a:pPr eaLnBrk="1" hangingPunct="1">
              <a:defRPr/>
            </a:pPr>
            <a:r>
              <a:rPr lang="hu-HU" sz="2200" dirty="0"/>
              <a:t>filozófiai dráma: látszat </a:t>
            </a:r>
            <a:r>
              <a:rPr lang="hu-HU" sz="2200" dirty="0">
                <a:cs typeface="Times New Roman" panose="02020603050405020304" pitchFamily="18" charset="0"/>
              </a:rPr>
              <a:t>↔</a:t>
            </a:r>
            <a:r>
              <a:rPr lang="hu-HU" sz="2200" dirty="0"/>
              <a:t> valóság, élet </a:t>
            </a:r>
            <a:r>
              <a:rPr lang="hu-HU" sz="2200" dirty="0">
                <a:cs typeface="Times New Roman" panose="02020603050405020304" pitchFamily="18" charset="0"/>
              </a:rPr>
              <a:t>↔ halál</a:t>
            </a:r>
            <a:endParaRPr lang="hu-HU" sz="2200" dirty="0"/>
          </a:p>
          <a:p>
            <a:pPr eaLnBrk="1" hangingPunct="1">
              <a:defRPr/>
            </a:pPr>
            <a:r>
              <a:rPr lang="hu-HU" sz="2200" dirty="0"/>
              <a:t>lélektani dráma: gondolkodó alkat ↔ cselekvési kényszer </a:t>
            </a:r>
            <a:r>
              <a:rPr lang="hu-HU" sz="2200" dirty="0">
                <a:cs typeface="Times New Roman" panose="02020603050405020304" pitchFamily="18" charset="0"/>
              </a:rPr>
              <a:t>→ </a:t>
            </a:r>
            <a:r>
              <a:rPr lang="hu-HU" sz="2200" dirty="0"/>
              <a:t>önazonosság hiánya</a:t>
            </a:r>
          </a:p>
          <a:p>
            <a:pPr eaLnBrk="1" hangingPunct="1">
              <a:defRPr/>
            </a:pPr>
            <a:r>
              <a:rPr lang="hu-HU" sz="2200" dirty="0"/>
              <a:t>romlott erkölcsökkel szembeni fellépés, külső és belső rend helyreállításának kísérlete </a:t>
            </a:r>
            <a:r>
              <a:rPr lang="hu-HU" sz="2200" dirty="0">
                <a:cs typeface="Times New Roman" panose="02020603050405020304" pitchFamily="18" charset="0"/>
              </a:rPr>
              <a:t>→ </a:t>
            </a:r>
            <a:r>
              <a:rPr lang="hu-HU" sz="2200" dirty="0"/>
              <a:t>egyenlőtlen, kudarcra ítélt küzdelem</a:t>
            </a:r>
          </a:p>
          <a:p>
            <a:pPr eaLnBrk="1" hangingPunct="1"/>
            <a:endParaRPr lang="hu-HU" altLang="hu-HU" sz="2800" dirty="0"/>
          </a:p>
        </p:txBody>
      </p:sp>
    </p:spTree>
    <p:extLst>
      <p:ext uri="{BB962C8B-B14F-4D97-AF65-F5344CB8AC3E}">
        <p14:creationId xmlns:p14="http://schemas.microsoft.com/office/powerpoint/2010/main" val="8139769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692697"/>
            <a:ext cx="7776864" cy="792088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altLang="hu-HU" sz="3200" b="1" dirty="0">
                <a:latin typeface="Bookman Old Style" panose="02050604050505020204" pitchFamily="18" charset="0"/>
              </a:rPr>
              <a:t>1) Az </a:t>
            </a:r>
            <a:r>
              <a:rPr lang="hu-HU" altLang="hu-HU" sz="2800" b="1" dirty="0">
                <a:latin typeface="Bookman Old Style" panose="02050604050505020204" pitchFamily="18" charset="0"/>
              </a:rPr>
              <a:t>angol</a:t>
            </a:r>
            <a:r>
              <a:rPr lang="hu-HU" altLang="hu-HU" sz="3200" b="1" dirty="0">
                <a:latin typeface="Bookman Old Style" panose="02050604050505020204" pitchFamily="18" charset="0"/>
              </a:rPr>
              <a:t> reneszánsz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772816"/>
            <a:ext cx="7776864" cy="4162847"/>
          </a:xfrm>
        </p:spPr>
        <p:txBody>
          <a:bodyPr/>
          <a:lstStyle/>
          <a:p>
            <a:pPr eaLnBrk="1" hangingPunct="1"/>
            <a:r>
              <a:rPr lang="hu-HU" altLang="hu-HU" sz="2600" dirty="0"/>
              <a:t>I. Erzsébet kora</a:t>
            </a:r>
          </a:p>
          <a:p>
            <a:pPr eaLnBrk="1" hangingPunct="1"/>
            <a:r>
              <a:rPr lang="hu-HU" altLang="hu-HU" sz="2600" dirty="0"/>
              <a:t>Anglia nagyhatalmi helyzete a 16. század végétől (spanyol armada legyőzése → tengerek ura)</a:t>
            </a:r>
          </a:p>
          <a:p>
            <a:pPr eaLnBrk="1" hangingPunct="1"/>
            <a:r>
              <a:rPr lang="hu-HU" altLang="hu-HU" sz="2600" dirty="0"/>
              <a:t>polgárosodás, gazdasági fejlődés</a:t>
            </a:r>
          </a:p>
          <a:p>
            <a:pPr eaLnBrk="1" hangingPunct="1"/>
            <a:r>
              <a:rPr lang="hu-HU" altLang="hu-HU" sz="2600" dirty="0"/>
              <a:t>az irodalom vezető műneme a dráma</a:t>
            </a:r>
          </a:p>
        </p:txBody>
      </p:sp>
    </p:spTree>
    <p:extLst>
      <p:ext uri="{BB962C8B-B14F-4D97-AF65-F5344CB8AC3E}">
        <p14:creationId xmlns:p14="http://schemas.microsoft.com/office/powerpoint/2010/main" val="46316154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/>
              <a:t>Utóélet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6338" y="2490788"/>
            <a:ext cx="6852046" cy="3444875"/>
          </a:xfrm>
        </p:spPr>
        <p:txBody>
          <a:bodyPr/>
          <a:lstStyle/>
          <a:p>
            <a:r>
              <a:rPr lang="hu-HU" sz="2200" dirty="0"/>
              <a:t>„klasszicizálás” (18. sz.): humoros jelenetek kihagyása, befejezés módosítása (Hamlet győzelme)</a:t>
            </a:r>
          </a:p>
          <a:p>
            <a:r>
              <a:rPr lang="hu-HU" sz="2200" dirty="0"/>
              <a:t>hazai színpadon: eleinte német társulatok (1770-es évek), magyarul először Kazinczy fordításában (1794, Kolozsvár)</a:t>
            </a:r>
          </a:p>
          <a:p>
            <a:r>
              <a:rPr lang="hu-HU" sz="2200" dirty="0"/>
              <a:t>fordítók: Arany János, Eörsi István, Nádasdy Ádám</a:t>
            </a:r>
          </a:p>
          <a:p>
            <a:r>
              <a:rPr lang="hu-HU" sz="2200" dirty="0"/>
              <a:t>Jókai és Karinthy paródiát ír belőle</a:t>
            </a:r>
          </a:p>
          <a:p>
            <a:r>
              <a:rPr lang="hu-HU" sz="2200" dirty="0"/>
              <a:t>filmadaptációk (pl.: </a:t>
            </a:r>
            <a:r>
              <a:rPr lang="hu-HU" sz="2200" dirty="0" err="1"/>
              <a:t>Lawrence</a:t>
            </a:r>
            <a:r>
              <a:rPr lang="hu-HU" sz="2200" dirty="0"/>
              <a:t> </a:t>
            </a:r>
            <a:r>
              <a:rPr lang="hu-HU" sz="2200" dirty="0" err="1"/>
              <a:t>Olivier</a:t>
            </a:r>
            <a:r>
              <a:rPr lang="hu-HU" sz="2200" dirty="0"/>
              <a:t>, </a:t>
            </a:r>
            <a:r>
              <a:rPr lang="hu-HU" sz="2200" dirty="0" err="1"/>
              <a:t>Zeffirelli</a:t>
            </a:r>
            <a:r>
              <a:rPr lang="hu-HU" sz="2200" dirty="0"/>
              <a:t>)</a:t>
            </a:r>
          </a:p>
          <a:p>
            <a:r>
              <a:rPr lang="hu-HU" sz="2200" dirty="0"/>
              <a:t>zenei adaptációk (Scarlatti, Liszt Ferenc, Szokolay Sándor; Cseh Tamás, Nagy Feró)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073075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altLang="hu-HU" sz="3200" b="1" dirty="0">
                <a:latin typeface="Bookman Old Style" panose="02050604050505020204" pitchFamily="18" charset="0"/>
              </a:rPr>
              <a:t>Shakespeare-szállóigék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000" dirty="0">
                <a:latin typeface="Garamond" panose="02020404030301010803" pitchFamily="18" charset="0"/>
              </a:rPr>
              <a:t>„Színház az egész világ. És színész benne minden férfi és nő…”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>
                <a:latin typeface="Garamond" panose="02020404030301010803" pitchFamily="18" charset="0"/>
              </a:rPr>
              <a:t>„Kizökkent az idő; - ó, kárhozat! / Hogy én születtem </a:t>
            </a:r>
            <a:r>
              <a:rPr lang="hu-HU" altLang="hu-HU" sz="2000" dirty="0" err="1">
                <a:latin typeface="Garamond" panose="02020404030301010803" pitchFamily="18" charset="0"/>
              </a:rPr>
              <a:t>helyretolni</a:t>
            </a:r>
            <a:r>
              <a:rPr lang="hu-HU" altLang="hu-HU" sz="2000" dirty="0">
                <a:latin typeface="Garamond" panose="02020404030301010803" pitchFamily="18" charset="0"/>
              </a:rPr>
              <a:t> azt.”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>
                <a:latin typeface="Garamond" panose="02020404030301010803" pitchFamily="18" charset="0"/>
              </a:rPr>
              <a:t>„Őrült beszéd, őrült beszéd: de van benne rendszer.”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>
                <a:latin typeface="Garamond" panose="02020404030301010803" pitchFamily="18" charset="0"/>
              </a:rPr>
              <a:t>„Gyarlóság, asszony a neved!”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>
                <a:solidFill>
                  <a:schemeClr val="tx1"/>
                </a:solidFill>
                <a:latin typeface="Garamond" panose="02020404030301010803" pitchFamily="18" charset="0"/>
              </a:rPr>
              <a:t>„Lenni vagy nem lenni: az itt a kérdés.”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>
                <a:latin typeface="Garamond" panose="02020404030301010803" pitchFamily="18" charset="0"/>
              </a:rPr>
              <a:t>„Szerelmem könnyű szárnyán szálltam én.”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>
                <a:latin typeface="Garamond" panose="02020404030301010803" pitchFamily="18" charset="0"/>
              </a:rPr>
              <a:t>„Temetni jöttem Caesart, nem dicsérni.”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>
                <a:latin typeface="Garamond" panose="02020404030301010803" pitchFamily="18" charset="0"/>
              </a:rPr>
              <a:t>„Lovat! Lovat! Egy lóért országomat!”</a:t>
            </a:r>
            <a:r>
              <a:rPr lang="hu-HU" altLang="hu-HU" sz="2000" dirty="0"/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04766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692697"/>
            <a:ext cx="5616624" cy="720080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altLang="hu-HU" sz="2800" b="1" dirty="0">
                <a:latin typeface="Bookman Old Style" panose="02050604050505020204" pitchFamily="18" charset="0"/>
              </a:rPr>
              <a:t>2) Shakespeare élete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700811"/>
            <a:ext cx="7776864" cy="4425352"/>
          </a:xfrm>
        </p:spPr>
        <p:txBody>
          <a:bodyPr/>
          <a:lstStyle/>
          <a:p>
            <a:pPr eaLnBrk="1" hangingPunct="1"/>
            <a:r>
              <a:rPr lang="hu-HU" altLang="hu-HU" sz="2600" dirty="0" err="1"/>
              <a:t>Stratford</a:t>
            </a:r>
            <a:r>
              <a:rPr lang="hu-HU" altLang="hu-HU" sz="2600" dirty="0"/>
              <a:t>-</a:t>
            </a:r>
            <a:r>
              <a:rPr lang="hu-HU" altLang="hu-HU" sz="2600" dirty="0" err="1"/>
              <a:t>upon</a:t>
            </a:r>
            <a:r>
              <a:rPr lang="hu-HU" altLang="hu-HU" sz="2600" dirty="0"/>
              <a:t>-Avonban született</a:t>
            </a:r>
          </a:p>
          <a:p>
            <a:pPr eaLnBrk="1" hangingPunct="1"/>
            <a:r>
              <a:rPr lang="hu-HU" altLang="hu-HU" sz="2600" dirty="0"/>
              <a:t>jómódú család, de apja elszegényedik</a:t>
            </a:r>
          </a:p>
          <a:p>
            <a:pPr eaLnBrk="1" hangingPunct="1"/>
            <a:r>
              <a:rPr lang="hu-HU" altLang="hu-HU" sz="2600" dirty="0"/>
              <a:t>felesége Anne </a:t>
            </a:r>
            <a:r>
              <a:rPr lang="hu-HU" altLang="hu-HU" sz="2600" dirty="0" err="1"/>
              <a:t>Hathaway</a:t>
            </a:r>
            <a:r>
              <a:rPr lang="hu-HU" altLang="hu-HU" sz="2600" dirty="0"/>
              <a:t>, három gyermekük születik, de később elhagyja családját</a:t>
            </a:r>
          </a:p>
          <a:p>
            <a:pPr eaLnBrk="1" hangingPunct="1"/>
            <a:r>
              <a:rPr lang="hu-HU" altLang="hu-HU" sz="2600" dirty="0"/>
              <a:t>Londonba költözik: színész, drámaíró a Lordkamarás Emberei nevű társulatnál (később Királyi Társulat), majd a </a:t>
            </a:r>
            <a:r>
              <a:rPr lang="hu-HU" altLang="hu-HU" sz="2600" dirty="0" err="1"/>
              <a:t>Globe</a:t>
            </a:r>
            <a:r>
              <a:rPr lang="hu-HU" altLang="hu-HU" sz="2600" dirty="0"/>
              <a:t> Színház főrészvényese</a:t>
            </a:r>
          </a:p>
          <a:p>
            <a:pPr eaLnBrk="1" hangingPunct="1"/>
            <a:r>
              <a:rPr lang="hu-HU" altLang="hu-HU" sz="2600" dirty="0"/>
              <a:t>utolsó éveiben visszavonul szülővárosába</a:t>
            </a:r>
          </a:p>
        </p:txBody>
      </p:sp>
      <p:pic>
        <p:nvPicPr>
          <p:cNvPr id="4" name="Picture 5" descr="A Droeshout portré végleges változ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371344" cy="237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79848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3568" y="1844824"/>
            <a:ext cx="7776864" cy="409083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dirty="0"/>
              <a:t>37 dráma (</a:t>
            </a:r>
            <a:r>
              <a:rPr lang="hu-HU" altLang="hu-HU" i="1" dirty="0"/>
              <a:t>Első Fólió</a:t>
            </a:r>
            <a:r>
              <a:rPr lang="hu-HU" altLang="hu-HU" dirty="0"/>
              <a:t>, 1623 – 36 darab)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sz="2400" dirty="0"/>
              <a:t>királydrámák (pl.: </a:t>
            </a:r>
            <a:r>
              <a:rPr lang="hu-HU" altLang="hu-HU" sz="2400" i="1" dirty="0"/>
              <a:t>III. Richárd</a:t>
            </a:r>
            <a:r>
              <a:rPr lang="hu-HU" altLang="hu-HU" sz="2400" dirty="0"/>
              <a:t>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sz="2400" dirty="0"/>
              <a:t>tragédiák (pl.: </a:t>
            </a:r>
            <a:r>
              <a:rPr lang="hu-HU" altLang="hu-HU" sz="2400" i="1" dirty="0"/>
              <a:t>Romeo és Júlia</a:t>
            </a:r>
            <a:r>
              <a:rPr lang="hu-HU" altLang="hu-HU" sz="2400" dirty="0"/>
              <a:t>, </a:t>
            </a:r>
            <a:r>
              <a:rPr lang="hu-HU" altLang="hu-HU" sz="2400" i="1" dirty="0"/>
              <a:t>Julius Caesar</a:t>
            </a:r>
            <a:r>
              <a:rPr lang="hu-HU" altLang="hu-HU" sz="2400" dirty="0"/>
              <a:t>, </a:t>
            </a:r>
            <a:r>
              <a:rPr lang="hu-HU" altLang="hu-HU" sz="2400" i="1" dirty="0"/>
              <a:t>Hamlet</a:t>
            </a:r>
            <a:r>
              <a:rPr lang="hu-HU" altLang="hu-HU" sz="2400" dirty="0"/>
              <a:t>, </a:t>
            </a:r>
            <a:r>
              <a:rPr lang="hu-HU" altLang="hu-HU" sz="2400" i="1" dirty="0" err="1"/>
              <a:t>Othello</a:t>
            </a:r>
            <a:r>
              <a:rPr lang="hu-HU" altLang="hu-HU" sz="2400" dirty="0"/>
              <a:t>, </a:t>
            </a:r>
            <a:r>
              <a:rPr lang="hu-HU" altLang="hu-HU" sz="2400" i="1" dirty="0"/>
              <a:t>Lear király</a:t>
            </a:r>
            <a:r>
              <a:rPr lang="hu-HU" altLang="hu-HU" sz="2400" dirty="0"/>
              <a:t>, </a:t>
            </a:r>
            <a:r>
              <a:rPr lang="hu-HU" altLang="hu-HU" sz="2400" i="1" dirty="0"/>
              <a:t>Macbeth</a:t>
            </a:r>
            <a:r>
              <a:rPr lang="hu-HU" altLang="hu-HU" sz="2400" dirty="0"/>
              <a:t>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sz="2400" dirty="0"/>
              <a:t>komédiák (pl.: </a:t>
            </a:r>
            <a:r>
              <a:rPr lang="hu-HU" altLang="hu-HU" sz="2400" i="1" dirty="0"/>
              <a:t>Szentivánéji álom</a:t>
            </a:r>
            <a:r>
              <a:rPr lang="hu-HU" altLang="hu-HU" sz="2400" dirty="0"/>
              <a:t>, </a:t>
            </a:r>
            <a:r>
              <a:rPr lang="hu-HU" altLang="hu-HU" sz="2400" i="1" dirty="0"/>
              <a:t>Ahogy tetszik</a:t>
            </a:r>
            <a:r>
              <a:rPr lang="hu-HU" altLang="hu-HU" sz="2400" dirty="0"/>
              <a:t>, </a:t>
            </a:r>
            <a:r>
              <a:rPr lang="hu-HU" altLang="hu-HU" sz="2400" i="1" dirty="0"/>
              <a:t>Vízkereszt</a:t>
            </a:r>
            <a:r>
              <a:rPr lang="hu-HU" altLang="hu-HU" sz="2400" dirty="0"/>
              <a:t>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u-HU" altLang="hu-HU" sz="2400" dirty="0"/>
              <a:t>kései drámák: regényes színművek (pl.: </a:t>
            </a:r>
            <a:r>
              <a:rPr lang="hu-HU" altLang="hu-HU" sz="2400" i="1" dirty="0"/>
              <a:t>A vihar</a:t>
            </a:r>
            <a:r>
              <a:rPr lang="hu-HU" altLang="hu-HU" sz="2400" dirty="0"/>
              <a:t>)</a:t>
            </a:r>
          </a:p>
          <a:p>
            <a:pPr>
              <a:lnSpc>
                <a:spcPct val="90000"/>
              </a:lnSpc>
            </a:pPr>
            <a:r>
              <a:rPr lang="hu-HU" altLang="hu-HU" dirty="0"/>
              <a:t>szonettek (154), epikus költemények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764705"/>
            <a:ext cx="7776864" cy="648072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hu-HU" sz="2800" b="1" dirty="0">
                <a:latin typeface="Bookman Old Style" pitchFamily="18" charset="0"/>
              </a:rPr>
              <a:t>3) Shakespeare munkássága</a:t>
            </a:r>
          </a:p>
        </p:txBody>
      </p:sp>
    </p:spTree>
    <p:extLst>
      <p:ext uri="{BB962C8B-B14F-4D97-AF65-F5344CB8AC3E}">
        <p14:creationId xmlns:p14="http://schemas.microsoft.com/office/powerpoint/2010/main" val="74040071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683568" y="764705"/>
            <a:ext cx="7776864" cy="576064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altLang="hu-HU" sz="3200" b="1" dirty="0">
                <a:latin typeface="Bookman Old Style" panose="02050604050505020204" pitchFamily="18" charset="0"/>
              </a:rPr>
              <a:t>Szonettek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3568" y="1772816"/>
            <a:ext cx="7776864" cy="4162847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hu-HU" sz="2800" b="1" i="1" dirty="0"/>
              <a:t>Petrarca</a:t>
            </a:r>
            <a:r>
              <a:rPr lang="hu-HU" sz="2800" dirty="0"/>
              <a:t>				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sz="2800" dirty="0"/>
              <a:t>4 strófa (4-4-3-3)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sz="2800" dirty="0"/>
              <a:t>abba abba cdc dcd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sz="2800" dirty="0"/>
              <a:t>(abab abab cde cde)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hu-HU" sz="2800" b="1" i="1" dirty="0"/>
              <a:t>Shakespeare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sz="2800" dirty="0"/>
              <a:t>4 strófa (4-4-4-2) / strófatagolás nélkül 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sz="2800" dirty="0"/>
              <a:t>abab cdcd efef gg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sz="2800" dirty="0"/>
              <a:t>				</a:t>
            </a:r>
          </a:p>
          <a:p>
            <a:pPr eaLnBrk="1" hangingPunct="1">
              <a:defRPr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7788001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899592" y="476672"/>
            <a:ext cx="7330008" cy="648866"/>
          </a:xfrm>
        </p:spPr>
        <p:txBody>
          <a:bodyPr/>
          <a:lstStyle/>
          <a:p>
            <a:pPr algn="l" eaLnBrk="1" hangingPunct="1">
              <a:defRPr/>
            </a:pPr>
            <a:r>
              <a:rPr lang="hu-HU" altLang="hu-HU" sz="2800" b="1" i="1" dirty="0">
                <a:latin typeface="Bookman Old Style" panose="02050604050505020204" pitchFamily="18" charset="0"/>
              </a:rPr>
              <a:t>CXXX. szonett</a:t>
            </a:r>
            <a:r>
              <a:rPr lang="hu-HU" altLang="hu-HU" sz="2800" i="1" dirty="0">
                <a:latin typeface="Bookman Old Style" panose="02050604050505020204" pitchFamily="18" charset="0"/>
              </a:rPr>
              <a:t> (ford. Varró Dániel)</a:t>
            </a:r>
            <a:endParaRPr lang="hu-HU" altLang="hu-HU" sz="2800" b="1" i="1" dirty="0">
              <a:latin typeface="Bookman Old Style" panose="02050604050505020204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899592" y="1125538"/>
            <a:ext cx="7330008" cy="50006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u-HU" altLang="hu-HU" i="1" dirty="0"/>
              <a:t>Hölgyem szeme a nappal föl nem ér;</a:t>
            </a:r>
            <a:br>
              <a:rPr lang="hu-HU" altLang="hu-HU" i="1" dirty="0"/>
            </a:br>
            <a:r>
              <a:rPr lang="hu-HU" altLang="hu-HU" i="1" dirty="0"/>
              <a:t>Ajkánál pirosabb minden korall:</a:t>
            </a:r>
            <a:br>
              <a:rPr lang="hu-HU" altLang="hu-HU" i="1" dirty="0"/>
            </a:br>
            <a:r>
              <a:rPr lang="hu-HU" altLang="hu-HU" i="1" dirty="0"/>
              <a:t>Keblei barnák, bár a hó fehér;</a:t>
            </a:r>
            <a:br>
              <a:rPr lang="hu-HU" altLang="hu-HU" i="1" dirty="0"/>
            </a:br>
            <a:r>
              <a:rPr lang="hu-HU" altLang="hu-HU" i="1" dirty="0"/>
              <a:t>Haja fekete drót, ha drót a haj.</a:t>
            </a:r>
            <a:br>
              <a:rPr lang="hu-HU" altLang="hu-HU" i="1" dirty="0"/>
            </a:br>
            <a:r>
              <a:rPr lang="hu-HU" altLang="hu-HU" i="1" dirty="0"/>
              <a:t>Láttam már rózsát, pirosat, fehéret,</a:t>
            </a:r>
            <a:br>
              <a:rPr lang="hu-HU" altLang="hu-HU" i="1" dirty="0"/>
            </a:br>
            <a:r>
              <a:rPr lang="hu-HU" altLang="hu-HU" i="1" dirty="0"/>
              <a:t>De az ő arcán rózsák nincsenek,</a:t>
            </a:r>
            <a:br>
              <a:rPr lang="hu-HU" altLang="hu-HU" i="1" dirty="0"/>
            </a:br>
            <a:r>
              <a:rPr lang="hu-HU" altLang="hu-HU" i="1" dirty="0"/>
              <a:t>Illatánál, mit én csodásnak érzek,</a:t>
            </a:r>
            <a:br>
              <a:rPr lang="hu-HU" altLang="hu-HU" i="1" dirty="0"/>
            </a:br>
            <a:r>
              <a:rPr lang="hu-HU" altLang="hu-HU" i="1" dirty="0"/>
              <a:t>Néhány parfümben több az élvezet.</a:t>
            </a:r>
            <a:br>
              <a:rPr lang="hu-HU" altLang="hu-HU" i="1" dirty="0"/>
            </a:br>
            <a:r>
              <a:rPr lang="hu-HU" altLang="hu-HU" i="1" dirty="0"/>
              <a:t>Imádom hallgatni hangját, noha</a:t>
            </a:r>
            <a:br>
              <a:rPr lang="hu-HU" altLang="hu-HU" i="1" dirty="0"/>
            </a:br>
            <a:r>
              <a:rPr lang="hu-HU" altLang="hu-HU" i="1" dirty="0"/>
              <a:t>Tudom, hogy vannak bódítóbb zenék,</a:t>
            </a:r>
            <a:br>
              <a:rPr lang="hu-HU" altLang="hu-HU" i="1" dirty="0"/>
            </a:br>
            <a:r>
              <a:rPr lang="hu-HU" altLang="hu-HU" i="1" dirty="0"/>
              <a:t>Istennőt járni nem láttam soha</a:t>
            </a:r>
            <a:br>
              <a:rPr lang="hu-HU" altLang="hu-HU" i="1" dirty="0"/>
            </a:br>
            <a:r>
              <a:rPr lang="hu-HU" altLang="hu-HU" i="1" dirty="0"/>
              <a:t>Hölgyem, mikor sétál, a földre lép.</a:t>
            </a:r>
            <a:br>
              <a:rPr lang="hu-HU" altLang="hu-HU" i="1" dirty="0"/>
            </a:br>
            <a:r>
              <a:rPr lang="hu-HU" altLang="hu-HU" i="1" dirty="0"/>
              <a:t>Mégis hiszem, szerelmem többet ér,</a:t>
            </a:r>
            <a:br>
              <a:rPr lang="hu-HU" altLang="hu-HU" i="1" dirty="0"/>
            </a:br>
            <a:r>
              <a:rPr lang="hu-HU" altLang="hu-HU" i="1" dirty="0"/>
              <a:t>Mint akit hamis hasonlat dicsér.</a:t>
            </a:r>
          </a:p>
        </p:txBody>
      </p:sp>
    </p:spTree>
    <p:extLst>
      <p:ext uri="{BB962C8B-B14F-4D97-AF65-F5344CB8AC3E}">
        <p14:creationId xmlns:p14="http://schemas.microsoft.com/office/powerpoint/2010/main" val="29620928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3568" y="1700808"/>
            <a:ext cx="7776864" cy="4680520"/>
          </a:xfrm>
        </p:spPr>
        <p:txBody>
          <a:bodyPr>
            <a:normAutofit fontScale="92500" lnSpcReduction="1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hu-HU" sz="2600" dirty="0"/>
              <a:t>hivatásos színtársulatok, nyilvános színházak: 1599, </a:t>
            </a:r>
            <a:r>
              <a:rPr lang="hu-HU" sz="2600" dirty="0" err="1"/>
              <a:t>Globe</a:t>
            </a:r>
            <a:r>
              <a:rPr lang="hu-HU" sz="2600" dirty="0"/>
              <a:t> Színház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hu-HU" sz="2600" dirty="0"/>
              <a:t>kívülről nyolcszög, belülről kör alakú, felül nyitott faépület → nappali előadások (zászlófelvonás)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hu-HU" sz="2600" dirty="0"/>
              <a:t>földszinten: állóhelyek (köznép), erkélyeken: ülőhelyek (arisztokraták, gazdag polgárok) → heterogén közönség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hu-HU" sz="2600" dirty="0"/>
              <a:t>színpad hármas tagolása: előszínpad, hátsó színpad, felső színpad (erkély) → szimultán jelenetek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hu-HU" sz="2600" dirty="0"/>
              <a:t>nincsenek díszletek (csak jelmezek) → informatív szövegek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hu-HU" sz="2600" dirty="0"/>
              <a:t>nincs függöny → nincsenek felvonások és szünetek, csak színek és jelenetek</a:t>
            </a:r>
            <a:endParaRPr lang="hu-HU" sz="28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620688"/>
            <a:ext cx="7776864" cy="792088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hu-HU" sz="2800" b="1" dirty="0">
                <a:latin typeface="Bookman Old Style" pitchFamily="18" charset="0"/>
              </a:rPr>
              <a:t>4) Shakespeare színháza</a:t>
            </a:r>
          </a:p>
        </p:txBody>
      </p:sp>
    </p:spTree>
    <p:extLst>
      <p:ext uri="{BB962C8B-B14F-4D97-AF65-F5344CB8AC3E}">
        <p14:creationId xmlns:p14="http://schemas.microsoft.com/office/powerpoint/2010/main" val="428330382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3568" y="836712"/>
            <a:ext cx="7776864" cy="52894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2600" dirty="0"/>
              <a:t>12-16 fős színtársulat → összevonható szerepek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2600" dirty="0"/>
              <a:t>kevés állandó szerepkör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2600" dirty="0"/>
              <a:t>a női szerepeket fiúk játsszák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2600" dirty="0"/>
              <a:t>nagy formátumú hősök, árnyalt jellemrajzok, nagy szenvedélyek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2600" dirty="0"/>
              <a:t>akció + dikció egysége (látványos, mozgalmas események; nagymonológok)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2600" dirty="0"/>
              <a:t>nincsenek merev dramaturgiai szabályok, tér és idő szabad kezelése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2600" dirty="0"/>
              <a:t>hangnemek keveredése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2600" dirty="0" err="1"/>
              <a:t>blank</a:t>
            </a:r>
            <a:r>
              <a:rPr lang="hu-HU" sz="2600" dirty="0"/>
              <a:t> verse (10-11 szótagos, rímtelen jambikus sor)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927179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1" dirty="0">
                <a:latin typeface="Bookman Old Style" panose="02050604050505020204" pitchFamily="18" charset="0"/>
              </a:rPr>
              <a:t>Romeo és Júlia</a:t>
            </a:r>
            <a:r>
              <a:rPr lang="hu-HU" sz="3600" dirty="0">
                <a:latin typeface="Bookman Old Style" panose="02050604050505020204" pitchFamily="18" charset="0"/>
              </a:rPr>
              <a:t> (1595)</a:t>
            </a:r>
            <a:endParaRPr lang="hu-HU" sz="36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Tér-idő viszonyok: Verona (és Mantova) – 5 nap </a:t>
            </a:r>
          </a:p>
          <a:p>
            <a:r>
              <a:rPr lang="hu-HU" dirty="0"/>
              <a:t>Szerkezet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Alaphelyzet: a két család viszálya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Bonyodalom: Romeo és Júlia szerelme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Kibontakozás: házasságkötés, </a:t>
            </a:r>
            <a:r>
              <a:rPr lang="hu-HU" dirty="0" err="1"/>
              <a:t>Mercutio</a:t>
            </a:r>
            <a:r>
              <a:rPr lang="hu-HU" dirty="0"/>
              <a:t> és </a:t>
            </a:r>
            <a:r>
              <a:rPr lang="hu-HU" dirty="0" err="1"/>
              <a:t>Tybalt</a:t>
            </a:r>
            <a:r>
              <a:rPr lang="hu-HU" dirty="0"/>
              <a:t> halála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Tetőpont: Romeo és Júlia halála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Végkifejlet: a két család kibékülése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5551716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2618</TotalTime>
  <Words>1149</Words>
  <Application>Microsoft Office PowerPoint</Application>
  <PresentationFormat>Diavetítés a képernyőre (4:3 oldalarány)</PresentationFormat>
  <Paragraphs>147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30" baseType="lpstr">
      <vt:lpstr>Arial</vt:lpstr>
      <vt:lpstr>Book Antiqua</vt:lpstr>
      <vt:lpstr>Bookman Old Style</vt:lpstr>
      <vt:lpstr>Calibri</vt:lpstr>
      <vt:lpstr>Garamond</vt:lpstr>
      <vt:lpstr>Times New Roman</vt:lpstr>
      <vt:lpstr>Wingdings</vt:lpstr>
      <vt:lpstr>Wingdings 2</vt:lpstr>
      <vt:lpstr>Organikus</vt:lpstr>
      <vt:lpstr>William Shakespeare</vt:lpstr>
      <vt:lpstr>1) Az angol reneszánsz</vt:lpstr>
      <vt:lpstr>2) Shakespeare élete</vt:lpstr>
      <vt:lpstr>3) Shakespeare munkássága</vt:lpstr>
      <vt:lpstr>Szonettek</vt:lpstr>
      <vt:lpstr>CXXX. szonett (ford. Varró Dániel)</vt:lpstr>
      <vt:lpstr>4) Shakespeare színháza</vt:lpstr>
      <vt:lpstr>PowerPoint-bemutató</vt:lpstr>
      <vt:lpstr>Romeo és Júlia (1595)</vt:lpstr>
      <vt:lpstr>PowerPoint-bemutató</vt:lpstr>
      <vt:lpstr>PowerPoint-bemutató</vt:lpstr>
      <vt:lpstr>Hamlet, dán királyfi (1601)</vt:lpstr>
      <vt:lpstr>Kronborg-kastély, Helsingør</vt:lpstr>
      <vt:lpstr>PowerPoint-bemutató</vt:lpstr>
      <vt:lpstr>Expozíció – Alaphelyzet (I. felvonás)</vt:lpstr>
      <vt:lpstr>Kibontakozás (II/1. – IV/4.)</vt:lpstr>
      <vt:lpstr>Végkifejlet (IV/5. – V. felvonás)</vt:lpstr>
      <vt:lpstr>Hamlet jelleme</vt:lpstr>
      <vt:lpstr>Értelmezések</vt:lpstr>
      <vt:lpstr>Utóélet</vt:lpstr>
      <vt:lpstr>Shakespeare-szállóigék</vt:lpstr>
    </vt:vector>
  </TitlesOfParts>
  <Company>Bástya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 nyelvi stíluseszközök</dc:title>
  <dc:creator>Barteky</dc:creator>
  <cp:lastModifiedBy>Dani</cp:lastModifiedBy>
  <cp:revision>219</cp:revision>
  <dcterms:created xsi:type="dcterms:W3CDTF">2013-10-09T19:13:33Z</dcterms:created>
  <dcterms:modified xsi:type="dcterms:W3CDTF">2024-10-13T19:35:37Z</dcterms:modified>
</cp:coreProperties>
</file>