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EB119D-4D53-4ADE-8AED-799799BCBE34}" type="datetimeFigureOut">
              <a:rPr lang="hu-HU" smtClean="0"/>
              <a:t>2021.01.28.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2953FDE-99A2-405E-B796-478FC54AABDD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A romantika</a:t>
            </a:r>
            <a:endParaRPr lang="hu-HU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/>
          </a:bodyPr>
          <a:lstStyle/>
          <a:p>
            <a:r>
              <a:rPr lang="hu-HU" dirty="0" smtClean="0"/>
              <a:t>a 19. század első felében uralkodó stílusirányzat</a:t>
            </a:r>
          </a:p>
          <a:p>
            <a:r>
              <a:rPr lang="hu-HU" dirty="0" smtClean="0"/>
              <a:t>minden művészeti ágban, de főleg az irodalom, a zene és a festészet területén</a:t>
            </a:r>
          </a:p>
          <a:p>
            <a:r>
              <a:rPr lang="hu-HU" dirty="0" smtClean="0"/>
              <a:t>az utolsó korstílus</a:t>
            </a:r>
          </a:p>
          <a:p>
            <a:r>
              <a:rPr lang="hu-HU" dirty="0" smtClean="0"/>
              <a:t>nem egységes irányzat, inkább nemzeti romantikák</a:t>
            </a:r>
          </a:p>
          <a:p>
            <a:r>
              <a:rPr lang="hu-HU" dirty="0" smtClean="0"/>
              <a:t>elnevezés története (Schlegel)</a:t>
            </a:r>
          </a:p>
          <a:p>
            <a:r>
              <a:rPr lang="hu-HU" dirty="0" smtClean="0"/>
              <a:t>történelmi-társadalmi környezet: polgári átalakulás, liberalizmus → reformmozgalmak, forradalmak, függetlenségi küzdelmek  </a:t>
            </a:r>
            <a:endParaRPr lang="hu-HU" dirty="0"/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hu-HU" sz="3200" b="1" dirty="0" smtClean="0"/>
              <a:t>A romantika megjelenése, meghatározása </a:t>
            </a:r>
            <a:endParaRPr lang="hu-H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hu-HU" sz="2800" dirty="0"/>
              <a:t>m</a:t>
            </a:r>
            <a:r>
              <a:rPr lang="hu-HU" sz="2800" dirty="0" smtClean="0"/>
              <a:t>űvészet szabadsága</a:t>
            </a:r>
          </a:p>
          <a:p>
            <a:r>
              <a:rPr lang="hu-HU" sz="2800" dirty="0" smtClean="0"/>
              <a:t>egyéniségkultusz</a:t>
            </a:r>
          </a:p>
          <a:p>
            <a:r>
              <a:rPr lang="hu-HU" sz="2800" dirty="0" smtClean="0"/>
              <a:t>személyesség</a:t>
            </a:r>
          </a:p>
          <a:p>
            <a:r>
              <a:rPr lang="hu-HU" sz="2800" dirty="0" smtClean="0"/>
              <a:t>korlátok elleni lázadás</a:t>
            </a:r>
          </a:p>
          <a:p>
            <a:r>
              <a:rPr lang="hu-HU" sz="2800" dirty="0" smtClean="0"/>
              <a:t>fejlődés- és szabadságelv</a:t>
            </a:r>
          </a:p>
          <a:p>
            <a:r>
              <a:rPr lang="hu-HU" sz="2800" dirty="0" smtClean="0"/>
              <a:t>társadalmi felelősségérzet</a:t>
            </a:r>
          </a:p>
          <a:p>
            <a:r>
              <a:rPr lang="hu-HU" sz="2800" dirty="0"/>
              <a:t>nemzeti értékek a középpontban</a:t>
            </a:r>
          </a:p>
          <a:p>
            <a:r>
              <a:rPr lang="hu-HU" sz="2800" dirty="0"/>
              <a:t>historizmus (pl.: történelmi regény, népek őstörténete)</a:t>
            </a:r>
          </a:p>
          <a:p>
            <a:r>
              <a:rPr lang="hu-HU" sz="2800" dirty="0"/>
              <a:t>középkor iránti </a:t>
            </a:r>
            <a:r>
              <a:rPr lang="hu-HU" sz="2800" dirty="0" smtClean="0"/>
              <a:t>lelkesedés</a:t>
            </a:r>
            <a:endParaRPr lang="hu-HU" sz="28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/>
          </a:bodyPr>
          <a:lstStyle/>
          <a:p>
            <a:pPr algn="l"/>
            <a:r>
              <a:rPr lang="hu-HU" sz="3200" b="1" dirty="0" smtClean="0"/>
              <a:t>A romantika főbb jellemzői</a:t>
            </a:r>
            <a:endParaRPr lang="hu-H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r>
              <a:rPr lang="hu-HU" sz="2800" dirty="0"/>
              <a:t>természetkultusz</a:t>
            </a:r>
          </a:p>
          <a:p>
            <a:r>
              <a:rPr lang="hu-HU" sz="2800" dirty="0"/>
              <a:t>elvágyódás, végtelenség utáni vágy</a:t>
            </a:r>
          </a:p>
          <a:p>
            <a:r>
              <a:rPr lang="hu-HU" sz="2800" dirty="0"/>
              <a:t>misztika, rejtélyesség, </a:t>
            </a:r>
            <a:r>
              <a:rPr lang="hu-HU" sz="2800" dirty="0" smtClean="0"/>
              <a:t>egzotikum, álom és fantázia</a:t>
            </a:r>
          </a:p>
          <a:p>
            <a:r>
              <a:rPr lang="hu-HU" sz="2800" dirty="0" smtClean="0"/>
              <a:t>két </a:t>
            </a:r>
            <a:r>
              <a:rPr lang="hu-HU" sz="2800" dirty="0"/>
              <a:t>szélső pólus: kitörő lelkesedés, forradalmi optimizmus ↔ világfájdalom; eszmény ↔ valóság</a:t>
            </a:r>
          </a:p>
          <a:p>
            <a:r>
              <a:rPr lang="hu-HU" sz="2800" dirty="0" smtClean="0"/>
              <a:t>eredetiség</a:t>
            </a:r>
            <a:endParaRPr lang="hu-HU" sz="2800" dirty="0"/>
          </a:p>
          <a:p>
            <a:r>
              <a:rPr lang="hu-HU" sz="2800" dirty="0" smtClean="0"/>
              <a:t>szabálytalanság, töredékesség</a:t>
            </a:r>
          </a:p>
          <a:p>
            <a:r>
              <a:rPr lang="hu-HU" sz="2800" dirty="0" smtClean="0"/>
              <a:t>művészeti ágak, műnemek, műfajok keveredése (pl.: verses regény, drámai költemény)</a:t>
            </a:r>
          </a:p>
          <a:p>
            <a:r>
              <a:rPr lang="hu-HU" sz="2800" dirty="0" smtClean="0"/>
              <a:t>saját költői nyelv, költői képek (allegória </a:t>
            </a:r>
            <a:r>
              <a:rPr lang="hu-HU" sz="2800" dirty="0" smtClean="0">
                <a:latin typeface="Bookman Old Style"/>
              </a:rPr>
              <a:t>→</a:t>
            </a:r>
            <a:r>
              <a:rPr lang="hu-HU" sz="2800" dirty="0" smtClean="0"/>
              <a:t> szimbólum)</a:t>
            </a:r>
          </a:p>
          <a:p>
            <a:r>
              <a:rPr lang="hu-HU" sz="2800" dirty="0" smtClean="0"/>
              <a:t>hangnemek: pátosz, irónia</a:t>
            </a:r>
            <a:endParaRPr lang="hu-H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/>
          <a:lstStyle/>
          <a:p>
            <a:r>
              <a:rPr lang="hu-HU" dirty="0" smtClean="0"/>
              <a:t>angolszász: Blake, Burns, Wordsworth, Coleridge, Byron, Shelley, Keats; Scott, Brontë nővérek; Poe</a:t>
            </a:r>
          </a:p>
          <a:p>
            <a:r>
              <a:rPr lang="hu-HU" dirty="0" smtClean="0"/>
              <a:t>német: Hölderlin, Novalis, Heine; Hoffmann</a:t>
            </a:r>
          </a:p>
          <a:p>
            <a:r>
              <a:rPr lang="hu-HU" dirty="0" smtClean="0"/>
              <a:t>francia: Lamartine; Hugo</a:t>
            </a:r>
          </a:p>
          <a:p>
            <a:r>
              <a:rPr lang="hu-HU" dirty="0" smtClean="0"/>
              <a:t>orosz: Puskin, Lermontov</a:t>
            </a:r>
          </a:p>
          <a:p>
            <a:r>
              <a:rPr lang="hu-HU" dirty="0" smtClean="0"/>
              <a:t>lengyel: Mickiewicz</a:t>
            </a:r>
          </a:p>
          <a:p>
            <a:r>
              <a:rPr lang="hu-HU" dirty="0" smtClean="0"/>
              <a:t>magyar: Kisfaludy, Kölcsey, Vörösmarty, Petőfi, Arany; Jókai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200" b="1" dirty="0" smtClean="0"/>
              <a:t>A romantika alkotói</a:t>
            </a:r>
            <a:endParaRPr lang="hu-H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80400" cy="4323184"/>
          </a:xfrm>
        </p:spPr>
        <p:txBody>
          <a:bodyPr>
            <a:normAutofit/>
          </a:bodyPr>
          <a:lstStyle/>
          <a:p>
            <a:pPr lvl="0"/>
            <a:r>
              <a:rPr lang="hu-HU" dirty="0"/>
              <a:t>a romantika köznapi </a:t>
            </a:r>
            <a:r>
              <a:rPr lang="hu-HU" dirty="0" smtClean="0"/>
              <a:t>jelentése, fogalmának használhatósága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„</a:t>
            </a:r>
            <a:r>
              <a:rPr lang="hu-HU" dirty="0"/>
              <a:t>A romantikus kifejezés ma már oly sok mindent jelent, hogy önmagában nem jelent semmit</a:t>
            </a:r>
            <a:r>
              <a:rPr lang="hu-HU" dirty="0" smtClean="0"/>
              <a:t>.” (</a:t>
            </a:r>
            <a:r>
              <a:rPr lang="hu-HU" dirty="0" err="1" smtClean="0"/>
              <a:t>Lovejoy</a:t>
            </a:r>
            <a:r>
              <a:rPr lang="hu-HU" dirty="0" smtClean="0"/>
              <a:t>)</a:t>
            </a:r>
            <a:endParaRPr lang="hu-HU" dirty="0"/>
          </a:p>
          <a:p>
            <a:pPr lvl="0"/>
            <a:r>
              <a:rPr lang="hu-HU" dirty="0" smtClean="0"/>
              <a:t>öröksége</a:t>
            </a:r>
            <a:r>
              <a:rPr lang="hu-HU" dirty="0"/>
              <a:t>: </a:t>
            </a:r>
            <a:r>
              <a:rPr lang="hu-HU" dirty="0" smtClean="0"/>
              <a:t>irodalomtörténet ~ </a:t>
            </a:r>
            <a:r>
              <a:rPr lang="hu-HU" dirty="0"/>
              <a:t>meseírás, irodalmi kánon</a:t>
            </a:r>
          </a:p>
          <a:p>
            <a:pPr lvl="0"/>
            <a:r>
              <a:rPr lang="hu-HU" dirty="0"/>
              <a:t>állandó áramlat a művészetben?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Paul </a:t>
            </a:r>
            <a:r>
              <a:rPr lang="hu-HU" dirty="0"/>
              <a:t>de Man: mindnyájan a romantika horizontján belül mozgunk…</a:t>
            </a:r>
          </a:p>
          <a:p>
            <a:endParaRPr lang="hu-HU" dirty="0" smtClean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„Örök romantika”</a:t>
            </a:r>
            <a:endParaRPr lang="hu-H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143</TotalTime>
  <Words>273</Words>
  <Application>Microsoft Office PowerPoint</Application>
  <PresentationFormat>Diavetítés a képernyőre (4:3 oldalarány)</PresentationFormat>
  <Paragraphs>40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Bookman Old Style</vt:lpstr>
      <vt:lpstr>Constantia</vt:lpstr>
      <vt:lpstr>Wingdings</vt:lpstr>
      <vt:lpstr>Wingdings 2</vt:lpstr>
      <vt:lpstr>Paper</vt:lpstr>
      <vt:lpstr>A romantika</vt:lpstr>
      <vt:lpstr>A romantika megjelenése, meghatározása </vt:lpstr>
      <vt:lpstr>A romantika főbb jellemzői</vt:lpstr>
      <vt:lpstr>PowerPoint-bemutató</vt:lpstr>
      <vt:lpstr>A romantika alkotói</vt:lpstr>
      <vt:lpstr>„Örök romantika”</vt:lpstr>
    </vt:vector>
  </TitlesOfParts>
  <Company>Szki.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romantika</dc:title>
  <dc:creator>bartekd</dc:creator>
  <cp:lastModifiedBy>Bartek Dániel</cp:lastModifiedBy>
  <cp:revision>12</cp:revision>
  <dcterms:created xsi:type="dcterms:W3CDTF">2013-09-09T09:33:31Z</dcterms:created>
  <dcterms:modified xsi:type="dcterms:W3CDTF">2021-01-28T21:04:36Z</dcterms:modified>
</cp:coreProperties>
</file>