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52"/>
  </p:notesMasterIdLst>
  <p:sldIdLst>
    <p:sldId id="325" r:id="rId2"/>
    <p:sldId id="264" r:id="rId3"/>
    <p:sldId id="265" r:id="rId4"/>
    <p:sldId id="267" r:id="rId5"/>
    <p:sldId id="270" r:id="rId6"/>
    <p:sldId id="278" r:id="rId7"/>
    <p:sldId id="280" r:id="rId8"/>
    <p:sldId id="269" r:id="rId9"/>
    <p:sldId id="275" r:id="rId10"/>
    <p:sldId id="273" r:id="rId11"/>
    <p:sldId id="277" r:id="rId12"/>
    <p:sldId id="279" r:id="rId13"/>
    <p:sldId id="268" r:id="rId14"/>
    <p:sldId id="271" r:id="rId15"/>
    <p:sldId id="272" r:id="rId16"/>
    <p:sldId id="281" r:id="rId17"/>
    <p:sldId id="282" r:id="rId18"/>
    <p:sldId id="332" r:id="rId19"/>
    <p:sldId id="285" r:id="rId20"/>
    <p:sldId id="286" r:id="rId21"/>
    <p:sldId id="288" r:id="rId22"/>
    <p:sldId id="298" r:id="rId23"/>
    <p:sldId id="299" r:id="rId24"/>
    <p:sldId id="300" r:id="rId25"/>
    <p:sldId id="301" r:id="rId26"/>
    <p:sldId id="303" r:id="rId27"/>
    <p:sldId id="290" r:id="rId28"/>
    <p:sldId id="292" r:id="rId29"/>
    <p:sldId id="293" r:id="rId30"/>
    <p:sldId id="322" r:id="rId31"/>
    <p:sldId id="323" r:id="rId32"/>
    <p:sldId id="324" r:id="rId33"/>
    <p:sldId id="296" r:id="rId34"/>
    <p:sldId id="326" r:id="rId35"/>
    <p:sldId id="327" r:id="rId36"/>
    <p:sldId id="329" r:id="rId37"/>
    <p:sldId id="305" r:id="rId38"/>
    <p:sldId id="306" r:id="rId39"/>
    <p:sldId id="308" r:id="rId40"/>
    <p:sldId id="309" r:id="rId41"/>
    <p:sldId id="330" r:id="rId42"/>
    <p:sldId id="310" r:id="rId43"/>
    <p:sldId id="312" r:id="rId44"/>
    <p:sldId id="313" r:id="rId45"/>
    <p:sldId id="315" r:id="rId46"/>
    <p:sldId id="316" r:id="rId47"/>
    <p:sldId id="317" r:id="rId48"/>
    <p:sldId id="321" r:id="rId49"/>
    <p:sldId id="318" r:id="rId50"/>
    <p:sldId id="331" r:id="rId5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ek Dániel" initials="BD" lastIdx="0" clrIdx="0">
    <p:extLst>
      <p:ext uri="{19B8F6BF-5375-455C-9EA6-DF929625EA0E}">
        <p15:presenceInfo xmlns:p15="http://schemas.microsoft.com/office/powerpoint/2012/main" userId="Bartek Dá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9" d="100"/>
          <a:sy n="99" d="100"/>
        </p:scale>
        <p:origin x="97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E9141-8E69-4C29-9930-F8A276C6551E}" type="datetimeFigureOut">
              <a:rPr lang="hu-HU" smtClean="0"/>
              <a:t>2024.05.31.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2FC7-D875-4D62-B86B-34BF98B7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35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2FC7-D875-4D62-B86B-34BF98B74DB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1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2FC7-D875-4D62-B86B-34BF98B74DBD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90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36F4-546D-4E53-B50D-BA0379DAAD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93174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14B9-03F4-4932-B60A-9DEA196683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759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97D7-1CE5-4CCE-B521-2283E18291D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3109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hu-HU" sz="72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hu-H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6CB6-1F23-49B5-99BB-B561B03A67E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1692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688A-B335-46DD-B470-2C1645D6650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769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hu-H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53BC-AFF2-4919-86F7-B0F97E1E0B7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078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2052-093A-487C-8393-04425BF25CC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459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D294-5877-461B-B85F-DA947E32F14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719284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0B1F-EC26-4DE2-9BAF-4BC2EB792AC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33981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37C6-E61E-4DB5-BA1D-C7228C0606E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695178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9981-B6E4-4C40-B917-80E5E3DFD1A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07984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1146-8347-4EF8-A38D-A81205A9CB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275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EA40-1D05-4B47-B61F-DBE55D5534C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05539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0A1D-4BD8-46E2-8109-9E2DE8929F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9362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CF02-862A-46C8-ADA5-D994F222FF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692787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C746-A4CF-4C01-943E-C1170F2BB5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003989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03C4-C447-44C7-B1FF-38927CD593A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5306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B98CE86-1DC3-48E4-AD7C-3A57CAA085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29" r:id="rId7"/>
    <p:sldLayoutId id="2147484039" r:id="rId8"/>
    <p:sldLayoutId id="2147484030" r:id="rId9"/>
    <p:sldLayoutId id="2147484031" r:id="rId10"/>
    <p:sldLayoutId id="2147484040" r:id="rId11"/>
    <p:sldLayoutId id="2147484041" r:id="rId12"/>
    <p:sldLayoutId id="2147484032" r:id="rId13"/>
    <p:sldLayoutId id="2147484042" r:id="rId14"/>
    <p:sldLayoutId id="2147484043" r:id="rId15"/>
    <p:sldLayoutId id="2147484044" r:id="rId16"/>
    <p:sldLayoutId id="2147484045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kepmas.hu/kozepkor-a-nagyito-alatt-nyomozas-jan-van-eyck-vilagaba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pPr eaLnBrk="1" hangingPunct="1"/>
            <a:r>
              <a:rPr lang="hu-HU" altLang="hu-HU" b="1" dirty="0" smtClean="0">
                <a:ln>
                  <a:noFill/>
                </a:ln>
                <a:latin typeface="Bookman Old Style" panose="02050604050505020204" pitchFamily="18" charset="0"/>
              </a:rPr>
              <a:t>A reneszánsz</a:t>
            </a:r>
          </a:p>
        </p:txBody>
      </p:sp>
    </p:spTree>
    <p:extLst>
      <p:ext uri="{BB962C8B-B14F-4D97-AF65-F5344CB8AC3E}">
        <p14:creationId xmlns:p14="http://schemas.microsoft.com/office/powerpoint/2010/main" val="155909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jakpet.eoldal.hu/img/original/1/jan-van-eyck--arnolfini-hazasp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46100"/>
            <a:ext cx="3311525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Placeholder 5"/>
          <p:cNvSpPr>
            <a:spLocks noGrp="1"/>
          </p:cNvSpPr>
          <p:nvPr>
            <p:ph type="body" sz="half" idx="2"/>
          </p:nvPr>
        </p:nvSpPr>
        <p:spPr>
          <a:xfrm>
            <a:off x="539750" y="5373688"/>
            <a:ext cx="8093075" cy="7191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hu-HU" alt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Jan van Eyck: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hu-HU" altLang="hu-H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Arnolfini</a:t>
            </a:r>
            <a:r>
              <a:rPr lang="hu-HU" altLang="hu-H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házaspár – </a:t>
            </a:r>
            <a:r>
              <a:rPr lang="hu-HU" altLang="hu-H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Rolin</a:t>
            </a:r>
            <a:r>
              <a:rPr lang="hu-HU" altLang="hu-H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kancellár Madonnája</a:t>
            </a:r>
          </a:p>
        </p:txBody>
      </p:sp>
      <p:pic>
        <p:nvPicPr>
          <p:cNvPr id="24580" name="Picture 5" descr="Jan van Eyck a misztérium és virtuozitás festője • Da Vinci Stúdi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6100"/>
            <a:ext cx="42037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églalap 2"/>
          <p:cNvSpPr>
            <a:spLocks noChangeArrowheads="1"/>
          </p:cNvSpPr>
          <p:nvPr/>
        </p:nvSpPr>
        <p:spPr bwMode="auto">
          <a:xfrm>
            <a:off x="577850" y="6480175"/>
            <a:ext cx="802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hu-HU" altLang="hu-HU" b="1">
                <a:hlinkClick r:id="rId4"/>
              </a:rPr>
              <a:t>https://kepmas.hu/kozepkor-a-nagyito-alatt-nyomozas-jan-van-eyck-vilagaban</a:t>
            </a:r>
            <a:endParaRPr lang="hu-HU" altLang="hu-HU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s://upload.wikimedia.org/wikipedia/commons/thumb/9/9d/Pieter_Bruegel_the_Elder_-_The_Fall_of_the_Rebel_Angels_-_Google_Art_Project.jpg/1280px-Pieter_Bruegel_the_Elder_-_The_Fall_of_the_Rebel_Angels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549275"/>
            <a:ext cx="68834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Placeholder 5"/>
          <p:cNvSpPr txBox="1">
            <a:spLocks/>
          </p:cNvSpPr>
          <p:nvPr/>
        </p:nvSpPr>
        <p:spPr bwMode="auto">
          <a:xfrm>
            <a:off x="1208088" y="5732463"/>
            <a:ext cx="6883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b="1" dirty="0" err="1">
                <a:latin typeface="Bookman Old Style" panose="02050604050505020204" pitchFamily="18" charset="0"/>
              </a:rPr>
              <a:t>Bruegel</a:t>
            </a:r>
            <a:r>
              <a:rPr lang="hu-HU" altLang="hu-HU" b="1" dirty="0">
                <a:latin typeface="Bookman Old Style" panose="02050604050505020204" pitchFamily="18" charset="0"/>
              </a:rPr>
              <a:t>: </a:t>
            </a:r>
            <a:r>
              <a:rPr lang="hu-HU" altLang="hu-HU" b="1" i="1" dirty="0">
                <a:latin typeface="Bookman Old Style" panose="02050604050505020204" pitchFamily="18" charset="0"/>
              </a:rPr>
              <a:t>A lázadó angyalok bukása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zent Kereszt Plébá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49275"/>
            <a:ext cx="65055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Placeholder 5"/>
          <p:cNvSpPr txBox="1">
            <a:spLocks/>
          </p:cNvSpPr>
          <p:nvPr/>
        </p:nvSpPr>
        <p:spPr bwMode="auto">
          <a:xfrm>
            <a:off x="1208088" y="5732463"/>
            <a:ext cx="6883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b="1" dirty="0" err="1">
                <a:latin typeface="Bookman Old Style" panose="02050604050505020204" pitchFamily="18" charset="0"/>
              </a:rPr>
              <a:t>Gozzoli</a:t>
            </a:r>
            <a:r>
              <a:rPr lang="hu-HU" altLang="hu-HU" b="1" dirty="0">
                <a:latin typeface="Bookman Old Style" panose="02050604050505020204" pitchFamily="18" charset="0"/>
              </a:rPr>
              <a:t>: </a:t>
            </a:r>
            <a:r>
              <a:rPr lang="hu-HU" altLang="hu-HU" b="1" i="1" dirty="0">
                <a:latin typeface="Bookman Old Style" panose="02050604050505020204" pitchFamily="18" charset="0"/>
              </a:rPr>
              <a:t>Háromkirályok vonulása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ytimg.com/vi/ssZ-my35uT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80613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Placeholder 9"/>
          <p:cNvSpPr>
            <a:spLocks noGrp="1"/>
          </p:cNvSpPr>
          <p:nvPr>
            <p:ph type="body" sz="half" idx="2"/>
          </p:nvPr>
        </p:nvSpPr>
        <p:spPr>
          <a:xfrm>
            <a:off x="539750" y="5445125"/>
            <a:ext cx="8061325" cy="720725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latin typeface="Bookman Old Style" panose="02050604050505020204" pitchFamily="18" charset="0"/>
              </a:rPr>
              <a:t>Donatello – Michelangelo – </a:t>
            </a:r>
            <a:r>
              <a:rPr lang="hu-HU" altLang="hu-HU" sz="2400" b="1" dirty="0" err="1" smtClean="0">
                <a:latin typeface="Bookman Old Style" panose="02050604050505020204" pitchFamily="18" charset="0"/>
              </a:rPr>
              <a:t>Bernini</a:t>
            </a:r>
            <a:r>
              <a:rPr lang="hu-HU" altLang="hu-HU" sz="2400" b="1" dirty="0" smtClean="0">
                <a:latin typeface="Bookman Old Style" panose="02050604050505020204" pitchFamily="18" charset="0"/>
              </a:rPr>
              <a:t>: </a:t>
            </a:r>
            <a:r>
              <a:rPr lang="hu-HU" altLang="hu-HU" sz="2400" b="1" i="1" dirty="0" smtClean="0">
                <a:latin typeface="Bookman Old Style" panose="02050604050505020204" pitchFamily="18" charset="0"/>
              </a:rPr>
              <a:t>Dávid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7813" y="5732463"/>
            <a:ext cx="6048375" cy="877887"/>
          </a:xfrm>
        </p:spPr>
        <p:txBody>
          <a:bodyPr/>
          <a:lstStyle/>
          <a:p>
            <a:pPr eaLnBrk="1" hangingPunct="1"/>
            <a:r>
              <a:rPr lang="hu-HU" altLang="hu-HU" sz="2400" b="1" dirty="0" err="1" smtClean="0">
                <a:latin typeface="Bookman Old Style" panose="02050604050505020204" pitchFamily="18" charset="0"/>
              </a:rPr>
              <a:t>Filippo</a:t>
            </a:r>
            <a:r>
              <a:rPr lang="hu-HU" altLang="hu-HU" sz="2400" b="1" dirty="0" smtClean="0">
                <a:latin typeface="Bookman Old Style" panose="02050604050505020204" pitchFamily="18" charset="0"/>
              </a:rPr>
              <a:t> </a:t>
            </a:r>
            <a:r>
              <a:rPr lang="hu-HU" altLang="hu-HU" sz="2400" b="1" dirty="0" err="1" smtClean="0">
                <a:latin typeface="Bookman Old Style" panose="02050604050505020204" pitchFamily="18" charset="0"/>
              </a:rPr>
              <a:t>Brunelleschi</a:t>
            </a:r>
            <a:r>
              <a:rPr lang="hu-HU" altLang="hu-HU" sz="2400" b="1" dirty="0" smtClean="0">
                <a:latin typeface="Bookman Old Style" panose="02050604050505020204" pitchFamily="18" charset="0"/>
              </a:rPr>
              <a:t>: </a:t>
            </a:r>
            <a:r>
              <a:rPr lang="hu-HU" altLang="hu-HU" sz="2400" b="1" i="1" dirty="0" smtClean="0">
                <a:latin typeface="Bookman Old Style" panose="02050604050505020204" pitchFamily="18" charset="0"/>
              </a:rPr>
              <a:t>Firenzei dóm</a:t>
            </a:r>
          </a:p>
        </p:txBody>
      </p:sp>
      <p:pic>
        <p:nvPicPr>
          <p:cNvPr id="29699" name="Picture 2" descr="https://upload.wikimedia.org/wikipedia/commons/thumb/f/f8/Firenze.Duomo05.JPG/800px-Firenze.Duomo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549275"/>
            <a:ext cx="381635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2.staticflickr.com/4/3007/2459886297_989c196a9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9275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89588"/>
            <a:ext cx="5486400" cy="7191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hu-HU" alt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Lorenzo </a:t>
            </a:r>
            <a:r>
              <a:rPr lang="hu-HU" altLang="hu-H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Ghiberti</a:t>
            </a:r>
            <a:r>
              <a:rPr lang="hu-HU" alt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hu-HU" altLang="hu-H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Porta del </a:t>
            </a:r>
            <a:r>
              <a:rPr lang="hu-HU" altLang="hu-H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Paradiso</a:t>
            </a:r>
            <a:endParaRPr lang="hu-HU" altLang="hu-HU" sz="2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hu-HU" altLang="hu-H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(Szent János-keresztelőkápolna)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itáliai reneszánsz irodalom</a:t>
            </a:r>
            <a:endParaRPr lang="hu-HU" b="1" dirty="0"/>
          </a:p>
        </p:txBody>
      </p:sp>
      <p:pic>
        <p:nvPicPr>
          <p:cNvPr id="49154" name="Picture 2" descr="Liber sine nomine - Cím nélküli könyv - 715 éve született F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3060600" cy="30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enciklopedia.fazekas.hu/gallery/vilag/large/boccacci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39403"/>
            <a:ext cx="24003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5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7775575" cy="5545138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buNone/>
              <a:defRPr/>
            </a:pPr>
            <a:r>
              <a:rPr lang="hu-HU" alt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Francesco Petrarca (1304–1374) élete…</a:t>
            </a:r>
          </a:p>
          <a:p>
            <a:r>
              <a:rPr lang="hu-HU" dirty="0" smtClean="0"/>
              <a:t>bujdosó </a:t>
            </a:r>
            <a:r>
              <a:rPr lang="hu-HU" dirty="0"/>
              <a:t>firenzei </a:t>
            </a:r>
            <a:r>
              <a:rPr lang="hu-HU" dirty="0" err="1"/>
              <a:t>guelf</a:t>
            </a:r>
            <a:r>
              <a:rPr lang="hu-HU" dirty="0"/>
              <a:t> családban születik</a:t>
            </a:r>
          </a:p>
          <a:p>
            <a:r>
              <a:rPr lang="hu-HU" dirty="0" smtClean="0"/>
              <a:t>megfordul </a:t>
            </a:r>
            <a:r>
              <a:rPr lang="hu-HU" dirty="0"/>
              <a:t>Pisában, </a:t>
            </a:r>
            <a:r>
              <a:rPr lang="hu-HU" dirty="0" err="1"/>
              <a:t>Avignonban</a:t>
            </a:r>
            <a:endParaRPr lang="hu-HU" dirty="0"/>
          </a:p>
          <a:p>
            <a:r>
              <a:rPr lang="hu-HU" dirty="0" smtClean="0"/>
              <a:t>jogot </a:t>
            </a:r>
            <a:r>
              <a:rPr lang="hu-HU" dirty="0"/>
              <a:t>hallgat az egyetemen (pl. Bolognában)</a:t>
            </a:r>
          </a:p>
          <a:p>
            <a:r>
              <a:rPr lang="hu-HU" dirty="0" smtClean="0"/>
              <a:t>(</a:t>
            </a:r>
            <a:r>
              <a:rPr lang="hu-HU" dirty="0"/>
              <a:t>örökség híján) pap lesz</a:t>
            </a:r>
          </a:p>
          <a:p>
            <a:r>
              <a:rPr lang="hu-HU" dirty="0" smtClean="0"/>
              <a:t>követi </a:t>
            </a:r>
            <a:r>
              <a:rPr lang="hu-HU" dirty="0"/>
              <a:t>megbízásokat kap, sokat utazik</a:t>
            </a:r>
          </a:p>
          <a:p>
            <a:r>
              <a:rPr lang="hu-HU" dirty="0" smtClean="0"/>
              <a:t>(</a:t>
            </a:r>
            <a:r>
              <a:rPr lang="hu-HU" dirty="0"/>
              <a:t>1327) az avignoni Szent Klára-templomban pillantja meg élete szerelmét, </a:t>
            </a:r>
            <a:r>
              <a:rPr lang="hu-HU" i="1" dirty="0"/>
              <a:t>Laurá</a:t>
            </a:r>
            <a:r>
              <a:rPr lang="hu-HU" dirty="0"/>
              <a:t>t</a:t>
            </a:r>
          </a:p>
          <a:p>
            <a:r>
              <a:rPr lang="hu-HU" dirty="0" err="1" smtClean="0"/>
              <a:t>Vaucluse-ben</a:t>
            </a:r>
            <a:r>
              <a:rPr lang="hu-HU" dirty="0" smtClean="0"/>
              <a:t> </a:t>
            </a:r>
            <a:r>
              <a:rPr lang="hu-HU" dirty="0"/>
              <a:t>telepedik le</a:t>
            </a:r>
          </a:p>
          <a:p>
            <a:r>
              <a:rPr lang="hu-HU" dirty="0" smtClean="0"/>
              <a:t>megmássza </a:t>
            </a:r>
            <a:r>
              <a:rPr lang="hu-HU" dirty="0"/>
              <a:t>a Mont </a:t>
            </a:r>
            <a:r>
              <a:rPr lang="hu-HU" dirty="0" err="1"/>
              <a:t>Ventoux</a:t>
            </a:r>
            <a:r>
              <a:rPr lang="hu-HU" dirty="0"/>
              <a:t>-t → meghatározó lelki élmény → az emberi lélek csodálatára összpontosítja figyelmét</a:t>
            </a:r>
          </a:p>
          <a:p>
            <a:r>
              <a:rPr lang="hu-HU" dirty="0" smtClean="0"/>
              <a:t>(</a:t>
            </a:r>
            <a:r>
              <a:rPr lang="hu-HU" dirty="0"/>
              <a:t>1340) Párizs és Róma is költővé koszorúzná, Petrarca Róma mellett dönt → visszatér Itáliába (Róma, Milánó, Velence, Padova)</a:t>
            </a:r>
          </a:p>
        </p:txBody>
      </p:sp>
    </p:spTree>
    <p:extLst>
      <p:ext uri="{BB962C8B-B14F-4D97-AF65-F5344CB8AC3E}">
        <p14:creationId xmlns:p14="http://schemas.microsoft.com/office/powerpoint/2010/main" val="76180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7775575" cy="5545138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buNone/>
              <a:defRPr/>
            </a:pPr>
            <a:r>
              <a:rPr lang="hu-HU" altLang="hu-H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…és munkássága</a:t>
            </a:r>
          </a:p>
          <a:p>
            <a:endParaRPr lang="hu-HU" dirty="0" smtClean="0"/>
          </a:p>
          <a:p>
            <a:r>
              <a:rPr lang="hu-HU" sz="2800" dirty="0" smtClean="0"/>
              <a:t>tudományos </a:t>
            </a:r>
            <a:r>
              <a:rPr lang="hu-HU" sz="2800" dirty="0"/>
              <a:t>kutatások (pl.: </a:t>
            </a:r>
            <a:r>
              <a:rPr lang="hu-HU" sz="2800" dirty="0" smtClean="0"/>
              <a:t>Cicero)</a:t>
            </a:r>
            <a:endParaRPr lang="hu-HU" sz="2800" dirty="0"/>
          </a:p>
          <a:p>
            <a:r>
              <a:rPr lang="hu-HU" sz="2800" dirty="0" smtClean="0"/>
              <a:t>történelmi </a:t>
            </a:r>
            <a:r>
              <a:rPr lang="hu-HU" sz="2800" dirty="0"/>
              <a:t>tanulmányok (pl.: </a:t>
            </a:r>
            <a:r>
              <a:rPr lang="hu-HU" sz="2800" i="1" dirty="0"/>
              <a:t>Jeles férfiakról</a:t>
            </a:r>
            <a:r>
              <a:rPr lang="hu-HU" sz="2800" dirty="0"/>
              <a:t>)</a:t>
            </a:r>
          </a:p>
          <a:p>
            <a:r>
              <a:rPr lang="hu-HU" sz="2800" dirty="0" smtClean="0"/>
              <a:t>levelezés</a:t>
            </a:r>
            <a:endParaRPr lang="hu-HU" sz="2800" dirty="0"/>
          </a:p>
          <a:p>
            <a:r>
              <a:rPr lang="hu-HU" sz="2800" i="1" dirty="0" err="1" smtClean="0"/>
              <a:t>Africa</a:t>
            </a:r>
            <a:r>
              <a:rPr lang="hu-HU" sz="2800" dirty="0" smtClean="0"/>
              <a:t> </a:t>
            </a:r>
            <a:r>
              <a:rPr lang="hu-HU" sz="2800" dirty="0"/>
              <a:t>c. eposz</a:t>
            </a:r>
          </a:p>
          <a:p>
            <a:pPr marL="0" indent="0">
              <a:buNone/>
            </a:pPr>
            <a:r>
              <a:rPr lang="hu-HU" sz="2800" dirty="0"/>
              <a:t> </a:t>
            </a:r>
          </a:p>
          <a:p>
            <a:pPr marL="0" indent="0">
              <a:buNone/>
            </a:pPr>
            <a:r>
              <a:rPr lang="hu-HU" sz="2800" b="1" i="1" u="sng" dirty="0"/>
              <a:t>Daloskönyv</a:t>
            </a:r>
            <a:r>
              <a:rPr lang="hu-HU" sz="2800" i="1" u="sng" dirty="0"/>
              <a:t> (</a:t>
            </a:r>
            <a:r>
              <a:rPr lang="hu-HU" sz="2800" i="1" u="sng" dirty="0" err="1"/>
              <a:t>Canzoniere</a:t>
            </a:r>
            <a:r>
              <a:rPr lang="hu-HU" sz="2800" i="1" u="sng" dirty="0"/>
              <a:t>)</a:t>
            </a:r>
            <a:endParaRPr lang="hu-HU" sz="2800" dirty="0"/>
          </a:p>
          <a:p>
            <a:r>
              <a:rPr lang="hu-HU" sz="2800" dirty="0" smtClean="0"/>
              <a:t>366 </a:t>
            </a:r>
            <a:r>
              <a:rPr lang="hu-HU" sz="2800" dirty="0"/>
              <a:t>költeményből áll (többnyire szonettek + </a:t>
            </a:r>
            <a:r>
              <a:rPr lang="hu-HU" sz="2800" dirty="0" err="1"/>
              <a:t>canzonék</a:t>
            </a:r>
            <a:r>
              <a:rPr lang="hu-HU" sz="2800" dirty="0"/>
              <a:t>, </a:t>
            </a:r>
            <a:r>
              <a:rPr lang="hu-HU" sz="2800" dirty="0" err="1"/>
              <a:t>ballaták</a:t>
            </a:r>
            <a:r>
              <a:rPr lang="hu-HU" sz="2800" dirty="0"/>
              <a:t>)</a:t>
            </a:r>
          </a:p>
          <a:p>
            <a:r>
              <a:rPr lang="hu-HU" sz="2800" dirty="0" smtClean="0"/>
              <a:t>a</a:t>
            </a:r>
            <a:r>
              <a:rPr lang="hu-HU" sz="2800" dirty="0"/>
              <a:t>) Laura életében; b) Laura halála után született versek</a:t>
            </a:r>
          </a:p>
          <a:p>
            <a:r>
              <a:rPr lang="hu-HU" sz="2800" smtClean="0"/>
              <a:t>beteljesületlen, </a:t>
            </a:r>
            <a:r>
              <a:rPr lang="hu-HU" sz="2800" dirty="0"/>
              <a:t>reménytelen, eszményi szerelem jelképe (→ </a:t>
            </a:r>
            <a:r>
              <a:rPr lang="hu-HU" sz="2800" dirty="0" err="1"/>
              <a:t>petrarkizmus</a:t>
            </a:r>
            <a:r>
              <a:rPr lang="hu-HU" sz="2800" dirty="0"/>
              <a:t>)</a:t>
            </a:r>
          </a:p>
          <a:p>
            <a:r>
              <a:rPr lang="hu-HU" sz="2800" dirty="0" smtClean="0"/>
              <a:t>szerelmi </a:t>
            </a:r>
            <a:r>
              <a:rPr lang="hu-HU" sz="2800" dirty="0"/>
              <a:t>szenvedély, fájdalom ↔ megtisztulás, megváltás vágya</a:t>
            </a:r>
          </a:p>
          <a:p>
            <a:r>
              <a:rPr lang="hu-HU" sz="2800" dirty="0" smtClean="0"/>
              <a:t>személyesség</a:t>
            </a:r>
            <a:r>
              <a:rPr lang="hu-HU" sz="2800" dirty="0"/>
              <a:t>, </a:t>
            </a:r>
            <a:r>
              <a:rPr lang="hu-HU" sz="2800" dirty="0" smtClean="0"/>
              <a:t>lélekelemzés</a:t>
            </a:r>
            <a:endParaRPr lang="hu-HU" sz="2800" dirty="0"/>
          </a:p>
        </p:txBody>
      </p:sp>
      <p:pic>
        <p:nvPicPr>
          <p:cNvPr id="1026" name="Picture 2" descr="petrar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187121" cy="24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68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7775575" cy="554513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None/>
              <a:defRPr/>
            </a:pPr>
            <a:r>
              <a:rPr lang="hu-HU" alt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Szonett</a:t>
            </a:r>
          </a:p>
          <a:p>
            <a:r>
              <a:rPr lang="hu-HU" dirty="0" smtClean="0"/>
              <a:t>II</a:t>
            </a:r>
            <a:r>
              <a:rPr lang="hu-HU" dirty="0"/>
              <a:t>. Frigyes szicíliai </a:t>
            </a:r>
            <a:r>
              <a:rPr lang="hu-HU" dirty="0" smtClean="0"/>
              <a:t>udvarában (13. sz.) született műforma</a:t>
            </a:r>
          </a:p>
          <a:p>
            <a:r>
              <a:rPr lang="hu-HU" dirty="0" smtClean="0"/>
              <a:t>14 sorból áll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a) </a:t>
            </a:r>
            <a:r>
              <a:rPr lang="hu-HU" b="1" dirty="0" err="1" smtClean="0"/>
              <a:t>petrarcai</a:t>
            </a:r>
            <a:r>
              <a:rPr lang="hu-HU" b="1" dirty="0" smtClean="0"/>
              <a:t> szonett</a:t>
            </a:r>
          </a:p>
          <a:p>
            <a:r>
              <a:rPr lang="hu-HU" dirty="0" smtClean="0"/>
              <a:t>4 strófa </a:t>
            </a:r>
            <a:r>
              <a:rPr lang="hu-HU" dirty="0"/>
              <a:t>(</a:t>
            </a:r>
            <a:r>
              <a:rPr lang="hu-HU" dirty="0" smtClean="0"/>
              <a:t>4-4-3-3</a:t>
            </a:r>
            <a:r>
              <a:rPr lang="hu-HU" dirty="0"/>
              <a:t>)</a:t>
            </a:r>
            <a:endParaRPr lang="hu-HU" dirty="0" smtClean="0"/>
          </a:p>
          <a:p>
            <a:r>
              <a:rPr lang="hu-HU" dirty="0" smtClean="0"/>
              <a:t>rímképlete</a:t>
            </a:r>
            <a:r>
              <a:rPr lang="hu-HU" dirty="0"/>
              <a:t>: abba </a:t>
            </a:r>
            <a:r>
              <a:rPr lang="hu-HU" dirty="0" err="1" smtClean="0"/>
              <a:t>abba</a:t>
            </a:r>
            <a:r>
              <a:rPr lang="hu-HU" dirty="0" smtClean="0"/>
              <a:t> </a:t>
            </a:r>
            <a:r>
              <a:rPr lang="hu-HU" dirty="0" err="1" smtClean="0"/>
              <a:t>cdc</a:t>
            </a:r>
            <a:r>
              <a:rPr lang="hu-HU" dirty="0" smtClean="0"/>
              <a:t> </a:t>
            </a:r>
            <a:r>
              <a:rPr lang="hu-HU" dirty="0" err="1" smtClean="0"/>
              <a:t>dcd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abab</a:t>
            </a:r>
            <a:r>
              <a:rPr lang="hu-HU" dirty="0"/>
              <a:t> </a:t>
            </a:r>
            <a:r>
              <a:rPr lang="hu-HU" dirty="0" err="1"/>
              <a:t>abab</a:t>
            </a:r>
            <a:r>
              <a:rPr lang="hu-HU" dirty="0"/>
              <a:t> cde cde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b) </a:t>
            </a:r>
            <a:r>
              <a:rPr lang="hu-HU" b="1" dirty="0" smtClean="0"/>
              <a:t>shakespeare-i szonett</a:t>
            </a:r>
          </a:p>
          <a:p>
            <a:r>
              <a:rPr lang="hu-HU" dirty="0" smtClean="0"/>
              <a:t>strófatagolás nélkül</a:t>
            </a:r>
          </a:p>
          <a:p>
            <a:r>
              <a:rPr lang="hu-HU" dirty="0" smtClean="0"/>
              <a:t>rímképlete: </a:t>
            </a:r>
            <a:r>
              <a:rPr lang="hu-HU" dirty="0" err="1" smtClean="0"/>
              <a:t>abab</a:t>
            </a:r>
            <a:r>
              <a:rPr lang="hu-HU" dirty="0" smtClean="0"/>
              <a:t> </a:t>
            </a:r>
            <a:r>
              <a:rPr lang="hu-HU" dirty="0" err="1"/>
              <a:t>cdcd</a:t>
            </a:r>
            <a:r>
              <a:rPr lang="hu-HU" dirty="0"/>
              <a:t> </a:t>
            </a:r>
            <a:r>
              <a:rPr lang="hu-HU" dirty="0" err="1"/>
              <a:t>efef</a:t>
            </a:r>
            <a:r>
              <a:rPr lang="hu-HU" dirty="0"/>
              <a:t> </a:t>
            </a:r>
            <a:r>
              <a:rPr lang="hu-HU" dirty="0" err="1" smtClean="0"/>
              <a:t>gg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3900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7775575" cy="5545138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14–16. sz., Itáliában megjelenő korstílus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közvetlen előzmények:</a:t>
            </a:r>
          </a:p>
          <a:p>
            <a:pPr lvl="1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gazdasági-társadalmi fejlődés (kereskedelem, városiasodás)</a:t>
            </a:r>
          </a:p>
          <a:p>
            <a:pPr lvl="1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szembefordulás a „barbár” és „sötét” középkorral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visszafordulás az antikvitás értékeihez → a </a:t>
            </a:r>
            <a:r>
              <a:rPr lang="hu-HU" alt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görög-római kultúra újjászületése</a:t>
            </a: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hu-HU" altLang="hu-H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rinascimento</a:t>
            </a: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hu-HU" altLang="hu-H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renaissance</a:t>
            </a: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hu-HU" alt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klasszikus </a:t>
            </a:r>
            <a:r>
              <a:rPr lang="hu-HU" alt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antik műveltségen alapuló tudós magatartás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földi élet felértékelődése, természet szépsége, ember és természet harmóniája → cél: a természet utánzása, az </a:t>
            </a:r>
            <a:r>
              <a:rPr lang="hu-HU" alt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egyéniség </a:t>
            </a: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sokoldalú kibontakoztatása (polihisztor eszménye) → emberközpontú szemléletmód </a:t>
            </a:r>
          </a:p>
          <a:p>
            <a:pPr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új eszmeáramlat: </a:t>
            </a:r>
            <a:r>
              <a:rPr lang="hu-HU" alt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humanizmus</a:t>
            </a:r>
            <a:endParaRPr lang="hu-HU" altLang="hu-H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7775575" cy="55451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hu-HU" altLang="hu-H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Giovanni Boccaccio </a:t>
            </a:r>
            <a:r>
              <a:rPr lang="hu-HU" altLang="hu-HU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hu-HU" altLang="hu-H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1313–1375) élete…</a:t>
            </a:r>
          </a:p>
          <a:p>
            <a:r>
              <a:rPr lang="hu-HU" dirty="0" smtClean="0"/>
              <a:t>Párizsban vagy Firenzében született</a:t>
            </a:r>
          </a:p>
          <a:p>
            <a:r>
              <a:rPr lang="hu-HU" dirty="0" smtClean="0"/>
              <a:t>egy </a:t>
            </a:r>
            <a:r>
              <a:rPr lang="hu-HU" dirty="0"/>
              <a:t>firenzei bankház utazó ügynökének és egy vagyontalan francia özvegynek a törvénytelen gyermeke</a:t>
            </a:r>
          </a:p>
          <a:p>
            <a:r>
              <a:rPr lang="hu-HU" dirty="0" smtClean="0"/>
              <a:t>Nápolyban </a:t>
            </a:r>
            <a:r>
              <a:rPr lang="hu-HU" dirty="0"/>
              <a:t>tanul, közben egy gazdag kereskedő feleségének szeretője, akit műveiben </a:t>
            </a:r>
            <a:r>
              <a:rPr lang="hu-HU" dirty="0" err="1"/>
              <a:t>Fiammettának</a:t>
            </a:r>
            <a:r>
              <a:rPr lang="hu-HU" dirty="0"/>
              <a:t> nevez</a:t>
            </a:r>
          </a:p>
          <a:p>
            <a:r>
              <a:rPr lang="hu-HU" dirty="0" smtClean="0"/>
              <a:t>szegénységben </a:t>
            </a:r>
            <a:r>
              <a:rPr lang="hu-HU" dirty="0"/>
              <a:t>hal meg, </a:t>
            </a:r>
            <a:r>
              <a:rPr lang="hu-HU" dirty="0" err="1"/>
              <a:t>Certaldóban</a:t>
            </a:r>
            <a:r>
              <a:rPr lang="hu-HU" dirty="0"/>
              <a:t> temetik </a:t>
            </a:r>
            <a:r>
              <a:rPr lang="hu-HU" dirty="0" smtClean="0"/>
              <a:t>el</a:t>
            </a:r>
          </a:p>
          <a:p>
            <a:pPr marL="0" indent="0" eaLnBrk="1" fontAlgn="auto" hangingPunct="1">
              <a:buNone/>
              <a:defRPr/>
            </a:pPr>
            <a:r>
              <a:rPr lang="hu-HU" altLang="hu-H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…és </a:t>
            </a:r>
            <a:r>
              <a:rPr lang="hu-HU" altLang="hu-HU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munkássága</a:t>
            </a:r>
          </a:p>
          <a:p>
            <a:r>
              <a:rPr lang="hu-HU" dirty="0" smtClean="0"/>
              <a:t>tudományos művek (pl.: Dante-életrajz)</a:t>
            </a:r>
          </a:p>
          <a:p>
            <a:r>
              <a:rPr lang="hu-HU" dirty="0" smtClean="0"/>
              <a:t>fő műve a </a:t>
            </a:r>
            <a:r>
              <a:rPr lang="hu-HU" i="1" dirty="0" smtClean="0"/>
              <a:t>Dekameron</a:t>
            </a:r>
          </a:p>
          <a:p>
            <a:r>
              <a:rPr lang="hu-HU" dirty="0" smtClean="0"/>
              <a:t>levelezése Petrarcával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6395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7775575" cy="5545138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buNone/>
              <a:defRPr/>
            </a:pPr>
            <a:r>
              <a:rPr lang="hu-HU" altLang="hu-HU" sz="3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Dekameron</a:t>
            </a:r>
            <a:r>
              <a:rPr lang="hu-HU" altLang="hu-H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altLang="hu-HU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(1348–1353) – az „emberi színjáték”</a:t>
            </a:r>
            <a:endParaRPr lang="hu-HU" altLang="hu-HU" sz="3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3000" dirty="0" smtClean="0"/>
              <a:t>100 </a:t>
            </a:r>
            <a:r>
              <a:rPr lang="hu-HU" sz="3000" dirty="0"/>
              <a:t>novellából álló gyűjtemény, </a:t>
            </a:r>
            <a:r>
              <a:rPr lang="hu-HU" sz="3000" dirty="0" smtClean="0"/>
              <a:t>novellafüzér 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sz="3000" dirty="0" smtClean="0">
                <a:cs typeface="Times New Roman" panose="02020603050405020304" pitchFamily="18" charset="0"/>
              </a:rPr>
              <a:t>műfajteremtő!</a:t>
            </a:r>
            <a:endParaRPr lang="hu-HU" sz="3000" dirty="0"/>
          </a:p>
          <a:p>
            <a:r>
              <a:rPr lang="hu-HU" sz="3000" dirty="0" smtClean="0"/>
              <a:t>műfaji előzmények: mese, anekdota, példázat, </a:t>
            </a:r>
            <a:r>
              <a:rPr lang="hu-HU" sz="3000" dirty="0" err="1" smtClean="0"/>
              <a:t>fabliau</a:t>
            </a:r>
            <a:r>
              <a:rPr lang="hu-HU" sz="3000" dirty="0" smtClean="0"/>
              <a:t> (rövid, szatirikus, verses elbeszélés)</a:t>
            </a:r>
          </a:p>
          <a:p>
            <a:r>
              <a:rPr lang="hu-HU" sz="3000" b="1" dirty="0" smtClean="0"/>
              <a:t>novella </a:t>
            </a:r>
            <a:r>
              <a:rPr lang="hu-HU" sz="3000" dirty="0" smtClean="0"/>
              <a:t>= ’újdonság’, érdekes, különös hír, történet → szűkre szabott térben és időben játszódó, kevés szereplőt megmozgató rövid történet, mely gyakran sorsdöntő fordulatra épül, és csattanóval zárul</a:t>
            </a:r>
          </a:p>
          <a:p>
            <a:r>
              <a:rPr lang="hu-HU" sz="3000" dirty="0" smtClean="0"/>
              <a:t>kerettörténet</a:t>
            </a:r>
            <a:r>
              <a:rPr lang="hu-HU" sz="3000" dirty="0"/>
              <a:t>: a pestisjárvány idején 10 fiatal elhagyja Firenzét, 10 napig naponta 10 történetet mesélnek egymás </a:t>
            </a:r>
            <a:r>
              <a:rPr lang="hu-HU" sz="3000" dirty="0" smtClean="0"/>
              <a:t>szórakoztatására (cím jelentése: ’tíz nap’)</a:t>
            </a:r>
          </a:p>
          <a:p>
            <a:r>
              <a:rPr lang="hu-HU" sz="3000" dirty="0" smtClean="0"/>
              <a:t>egymástól </a:t>
            </a:r>
            <a:r>
              <a:rPr lang="hu-HU" sz="3000" dirty="0"/>
              <a:t>különálló novellák, csak a kerettörténet köti össze őket</a:t>
            </a:r>
          </a:p>
          <a:p>
            <a:r>
              <a:rPr lang="hu-HU" sz="3000" dirty="0" smtClean="0"/>
              <a:t>nincs címük, </a:t>
            </a:r>
            <a:r>
              <a:rPr lang="hu-HU" sz="3000" dirty="0"/>
              <a:t>csak rövid „összegzések” → nem maga a cselekmény a fontos</a:t>
            </a:r>
          </a:p>
          <a:p>
            <a:r>
              <a:rPr lang="hu-HU" sz="3000" dirty="0" smtClean="0"/>
              <a:t>természetes</a:t>
            </a:r>
            <a:r>
              <a:rPr lang="hu-HU" sz="3000" dirty="0"/>
              <a:t>, valószerű </a:t>
            </a:r>
            <a:r>
              <a:rPr lang="hu-HU" sz="3000" dirty="0" smtClean="0"/>
              <a:t>történetek, melyek szereplői különböző társadalmi rétegek képviselői (uralkodók</a:t>
            </a:r>
            <a:r>
              <a:rPr lang="hu-HU" sz="3000" dirty="0"/>
              <a:t>, </a:t>
            </a:r>
            <a:r>
              <a:rPr lang="hu-HU" sz="3000" dirty="0" smtClean="0"/>
              <a:t>lovagok, </a:t>
            </a:r>
            <a:r>
              <a:rPr lang="hu-HU" sz="3000" dirty="0"/>
              <a:t>papok és </a:t>
            </a:r>
            <a:r>
              <a:rPr lang="hu-HU" sz="3000" dirty="0" smtClean="0"/>
              <a:t>szerzetesek, polgárok</a:t>
            </a:r>
            <a:r>
              <a:rPr lang="hu-HU" sz="3000" dirty="0"/>
              <a:t>, parasztok stb</a:t>
            </a:r>
            <a:r>
              <a:rPr lang="hu-HU" sz="3000" dirty="0" smtClean="0"/>
              <a:t>.) </a:t>
            </a:r>
            <a:r>
              <a:rPr lang="hu-HU" sz="3000" dirty="0" smtClean="0">
                <a:cs typeface="Times New Roman" panose="02020603050405020304" pitchFamily="18" charset="0"/>
              </a:rPr>
              <a:t>→ bűn és erény, komikum és tragikum kettőssége  </a:t>
            </a:r>
            <a:endParaRPr lang="hu-HU" sz="3000" dirty="0"/>
          </a:p>
          <a:p>
            <a:r>
              <a:rPr lang="hu-HU" sz="3000" dirty="0" smtClean="0"/>
              <a:t>hangnemük humoros, ironikus, szatirikus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sz="3000" dirty="0" smtClean="0"/>
              <a:t> elsődleges célja: szórakoztatás</a:t>
            </a:r>
          </a:p>
          <a:p>
            <a:r>
              <a:rPr lang="hu-HU" sz="3000" dirty="0" smtClean="0"/>
              <a:t>reneszánsz, humanista, polgári világkép (földi boldogság, szerelem, okosság)</a:t>
            </a:r>
          </a:p>
        </p:txBody>
      </p:sp>
    </p:spTree>
    <p:extLst>
      <p:ext uri="{BB962C8B-B14F-4D97-AF65-F5344CB8AC3E}">
        <p14:creationId xmlns:p14="http://schemas.microsoft.com/office/powerpoint/2010/main" val="1658978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z="3600" b="1" dirty="0">
                <a:latin typeface="Bookman Old Style" panose="02050604050505020204" pitchFamily="18" charset="0"/>
              </a:rPr>
              <a:t>A magyar reneszánsz</a:t>
            </a:r>
            <a:endParaRPr lang="hu-HU" altLang="hu-HU" sz="3600" b="1" dirty="0" smtClean="0">
              <a:latin typeface="Bookman Old Style" panose="02050604050505020204" pitchFamily="18" charset="0"/>
            </a:endParaRPr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i="1" dirty="0" smtClean="0">
                <a:latin typeface="Bookman Old Style" panose="02050604050505020204" pitchFamily="18" charset="0"/>
              </a:rPr>
              <a:t>Humanizmus és reformáció Magyarországon</a:t>
            </a:r>
            <a:endParaRPr lang="hu-HU" sz="28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88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92696"/>
            <a:ext cx="7776864" cy="543346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600" b="1" dirty="0"/>
              <a:t>Hunyadi </a:t>
            </a:r>
            <a:r>
              <a:rPr lang="hu-HU" altLang="hu-HU" sz="2600" b="1" dirty="0" smtClean="0"/>
              <a:t>Mátyás udvara</a:t>
            </a:r>
            <a:endParaRPr lang="hu-HU" altLang="hu-HU" sz="2600" dirty="0" smtClean="0"/>
          </a:p>
          <a:p>
            <a:pPr eaLnBrk="1" hangingPunct="1"/>
            <a:r>
              <a:rPr lang="hu-HU" altLang="hu-HU" dirty="0" smtClean="0"/>
              <a:t>Itália után elsőként jelenik meg a reneszánsz </a:t>
            </a:r>
          </a:p>
          <a:p>
            <a:pPr eaLnBrk="1" hangingPunct="1"/>
            <a:r>
              <a:rPr lang="hu-HU" altLang="hu-HU" dirty="0" smtClean="0"/>
              <a:t>Vitéz János és Aragóniai Beatrix hatása</a:t>
            </a:r>
          </a:p>
          <a:p>
            <a:pPr eaLnBrk="1" hangingPunct="1"/>
            <a:r>
              <a:rPr lang="hu-HU" altLang="hu-HU" dirty="0" smtClean="0"/>
              <a:t>Antonio Bonfini, Galeotto </a:t>
            </a:r>
            <a:r>
              <a:rPr lang="hu-HU" altLang="hu-HU" dirty="0" err="1" smtClean="0"/>
              <a:t>Marzio</a:t>
            </a:r>
            <a:endParaRPr lang="hu-HU" altLang="hu-HU" dirty="0" smtClean="0"/>
          </a:p>
          <a:p>
            <a:pPr eaLnBrk="1" hangingPunct="1"/>
            <a:r>
              <a:rPr lang="hu-HU" altLang="hu-HU" dirty="0" err="1" smtClean="0"/>
              <a:t>Bibliotheca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Corviniana</a:t>
            </a:r>
            <a:endParaRPr lang="hu-HU" altLang="hu-HU" dirty="0" smtClean="0"/>
          </a:p>
          <a:p>
            <a:pPr eaLnBrk="1" hangingPunct="1"/>
            <a:r>
              <a:rPr lang="hu-HU" altLang="hu-HU" dirty="0" err="1" smtClean="0"/>
              <a:t>peregrinatio</a:t>
            </a:r>
            <a:r>
              <a:rPr lang="hu-HU" altLang="hu-HU" dirty="0" smtClean="0"/>
              <a:t> (Bologna, Padova, Krakkó, Bécs) </a:t>
            </a:r>
          </a:p>
          <a:p>
            <a:pPr eaLnBrk="1" hangingPunct="1"/>
            <a:r>
              <a:rPr lang="hu-HU" altLang="hu-HU" dirty="0" smtClean="0"/>
              <a:t>budai és visegrádi építkezések</a:t>
            </a:r>
          </a:p>
          <a:p>
            <a:pPr eaLnBrk="1" hangingPunct="1"/>
            <a:endParaRPr lang="hu-HU" altLang="hu-HU" sz="2800" dirty="0" smtClean="0"/>
          </a:p>
        </p:txBody>
      </p:sp>
      <p:pic>
        <p:nvPicPr>
          <p:cNvPr id="5122" name="Picture 2" descr="https://corvina.hu/wp-content/uploads/2017/09/hub1_codlat281_dekorkep_negyzet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bliotheca Corviniana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56" y="4365104"/>
            <a:ext cx="175270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orvina.hu/wp-content/uploads/2018/10/inc1143b_dekorkep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9" y="43651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corvina.hu/wp-content/uploads/2018/09/hu_ek_codlat5_dekorke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6" y="43651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95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múzsák kútj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54351"/>
            <a:ext cx="3689871" cy="46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Képtalálat a következőre: „herkules kú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384376" cy="45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883952" y="5229200"/>
            <a:ext cx="2695575" cy="5540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i="1" dirty="0" smtClean="0">
                <a:latin typeface="Bookman Old Style" panose="02050604050505020204" pitchFamily="18" charset="0"/>
              </a:rPr>
              <a:t>Herkules-kút</a:t>
            </a:r>
          </a:p>
        </p:txBody>
      </p:sp>
      <p:sp>
        <p:nvSpPr>
          <p:cNvPr id="4101" name="Subtitle 2"/>
          <p:cNvSpPr txBox="1">
            <a:spLocks/>
          </p:cNvSpPr>
          <p:nvPr/>
        </p:nvSpPr>
        <p:spPr bwMode="auto">
          <a:xfrm>
            <a:off x="5220072" y="980728"/>
            <a:ext cx="26955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altLang="hu-HU" sz="2400" b="1" i="1" dirty="0">
                <a:latin typeface="Bookman Old Style" panose="02050604050505020204" pitchFamily="18" charset="0"/>
              </a:rPr>
              <a:t>Múzsák kútja</a:t>
            </a:r>
          </a:p>
        </p:txBody>
      </p:sp>
    </p:spTree>
    <p:extLst>
      <p:ext uri="{BB962C8B-B14F-4D97-AF65-F5344CB8AC3E}">
        <p14:creationId xmlns:p14="http://schemas.microsoft.com/office/powerpoint/2010/main" val="155629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7776864" cy="524296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600" b="1" dirty="0" smtClean="0"/>
              <a:t>Török </a:t>
            </a:r>
            <a:r>
              <a:rPr lang="hu-HU" altLang="hu-HU" sz="2600" b="1" dirty="0"/>
              <a:t>idők</a:t>
            </a:r>
            <a:endParaRPr lang="hu-HU" altLang="hu-HU" sz="2600" dirty="0" smtClean="0"/>
          </a:p>
          <a:p>
            <a:pPr eaLnBrk="1" hangingPunct="1"/>
            <a:r>
              <a:rPr lang="hu-HU" altLang="hu-HU" dirty="0" smtClean="0"/>
              <a:t>északi humanizmus hatása (pl.: Wittenberg)</a:t>
            </a:r>
          </a:p>
          <a:p>
            <a:pPr eaLnBrk="1" hangingPunct="1"/>
            <a:r>
              <a:rPr lang="hu-HU" altLang="hu-HU" dirty="0" smtClean="0"/>
              <a:t>reformáció gyors térnyerése</a:t>
            </a:r>
          </a:p>
          <a:p>
            <a:pPr eaLnBrk="1" hangingPunct="1"/>
            <a:r>
              <a:rPr lang="hu-HU" altLang="hu-HU" dirty="0" smtClean="0"/>
              <a:t>bibliafordítások (Sylvester János, Károli Gáspár)</a:t>
            </a:r>
          </a:p>
          <a:p>
            <a:pPr eaLnBrk="1" hangingPunct="1"/>
            <a:r>
              <a:rPr lang="hu-HU" altLang="hu-HU" dirty="0" smtClean="0"/>
              <a:t>nemzeti nyelvű irodalom</a:t>
            </a:r>
          </a:p>
          <a:p>
            <a:pPr eaLnBrk="1" hangingPunct="1"/>
            <a:r>
              <a:rPr lang="hu-HU" altLang="hu-HU" dirty="0" smtClean="0"/>
              <a:t>iskolák, nyomdák</a:t>
            </a:r>
          </a:p>
          <a:p>
            <a:pPr eaLnBrk="1" hangingPunct="1"/>
            <a:r>
              <a:rPr lang="hu-HU" altLang="hu-HU" dirty="0" smtClean="0"/>
              <a:t>új kulturális központok: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Debrecen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Sárospatak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Brassó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Kolozsvár</a:t>
            </a:r>
          </a:p>
          <a:p>
            <a:pPr eaLnBrk="1" hangingPunct="1"/>
            <a:endParaRPr lang="hu-HU" altLang="hu-HU" sz="2800" dirty="0" smtClean="0"/>
          </a:p>
        </p:txBody>
      </p:sp>
      <p:pic>
        <p:nvPicPr>
          <p:cNvPr id="4" name="Picture 2" descr="sylvester_janos-ujtestamentum_1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92012"/>
            <a:ext cx="2171186" cy="28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Károlyi-biblia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20" y="2892012"/>
            <a:ext cx="2022616" cy="291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31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692150"/>
            <a:ext cx="7776864" cy="54340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u-HU" b="1" dirty="0" smtClean="0"/>
              <a:t>Műfajok</a:t>
            </a:r>
            <a:endParaRPr lang="hu-HU" dirty="0" smtClean="0"/>
          </a:p>
          <a:p>
            <a:pPr lvl="1" eaLnBrk="1" hangingPunct="1">
              <a:defRPr/>
            </a:pPr>
            <a:r>
              <a:rPr lang="hu-HU" sz="2400" dirty="0" smtClean="0">
                <a:ea typeface="+mn-ea"/>
                <a:cs typeface="+mn-cs"/>
              </a:rPr>
              <a:t>prédikáció</a:t>
            </a:r>
          </a:p>
          <a:p>
            <a:pPr lvl="1" eaLnBrk="1" hangingPunct="1">
              <a:defRPr/>
            </a:pPr>
            <a:r>
              <a:rPr lang="hu-HU" sz="2400" dirty="0" smtClean="0">
                <a:ea typeface="+mn-ea"/>
                <a:cs typeface="+mn-cs"/>
              </a:rPr>
              <a:t>hitvita (vitadráma)</a:t>
            </a:r>
          </a:p>
          <a:p>
            <a:pPr lvl="1" eaLnBrk="1" hangingPunct="1">
              <a:defRPr/>
            </a:pPr>
            <a:r>
              <a:rPr lang="hu-HU" sz="2400" dirty="0" smtClean="0">
                <a:ea typeface="+mn-ea"/>
                <a:cs typeface="+mn-cs"/>
              </a:rPr>
              <a:t>liturgikus ének, zsoltár (Szenci Molnár Albert)</a:t>
            </a:r>
          </a:p>
          <a:p>
            <a:pPr lvl="1" eaLnBrk="1" hangingPunct="1">
              <a:defRPr/>
            </a:pPr>
            <a:r>
              <a:rPr lang="hu-HU" sz="2400" dirty="0" smtClean="0">
                <a:ea typeface="+mn-ea"/>
                <a:cs typeface="+mn-cs"/>
              </a:rPr>
              <a:t>fabula (Pesti Gábor, Heltai Gáspár)</a:t>
            </a:r>
          </a:p>
          <a:p>
            <a:pPr lvl="1" eaLnBrk="1" hangingPunct="1">
              <a:defRPr/>
            </a:pPr>
            <a:r>
              <a:rPr lang="hu-HU" sz="2400" dirty="0" smtClean="0">
                <a:ea typeface="+mn-ea"/>
                <a:cs typeface="+mn-cs"/>
              </a:rPr>
              <a:t>krónika</a:t>
            </a:r>
          </a:p>
          <a:p>
            <a:pPr lvl="1" eaLnBrk="1" hangingPunct="1">
              <a:defRPr/>
            </a:pPr>
            <a:r>
              <a:rPr lang="hu-HU" sz="2400" dirty="0" smtClean="0">
                <a:ea typeface="+mn-ea"/>
                <a:cs typeface="+mn-cs"/>
              </a:rPr>
              <a:t>históriás ének (Tinódi Lantos Sebestyén)</a:t>
            </a:r>
          </a:p>
          <a:p>
            <a:pPr lvl="1" eaLnBrk="1" hangingPunct="1">
              <a:defRPr/>
            </a:pPr>
            <a:r>
              <a:rPr lang="hu-HU" sz="2400" dirty="0" smtClean="0">
                <a:ea typeface="+mn-ea"/>
                <a:cs typeface="+mn-cs"/>
              </a:rPr>
              <a:t>széphistória (pl.: Gergei Albert: </a:t>
            </a:r>
            <a:r>
              <a:rPr lang="hu-HU" sz="2400" i="1" dirty="0" smtClean="0">
                <a:ea typeface="+mn-ea"/>
                <a:cs typeface="+mn-cs"/>
              </a:rPr>
              <a:t>História egy Árgirus nevű királyfiról és egy tündér szűz-leányról</a:t>
            </a:r>
            <a:r>
              <a:rPr lang="hu-HU" sz="2400" dirty="0" smtClean="0"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882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dirty="0" smtClean="0">
                <a:latin typeface="Bookman Old Style" panose="02050604050505020204" pitchFamily="18" charset="0"/>
              </a:rPr>
              <a:t>Janus Pannonius</a:t>
            </a:r>
          </a:p>
        </p:txBody>
      </p:sp>
      <p:pic>
        <p:nvPicPr>
          <p:cNvPr id="2052" name="Picture 5" descr="Képtalálat a következőre: „janus pannonius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82" y="2707330"/>
            <a:ext cx="2411647" cy="30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Képtalálat a következőre: „janus pannoniu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3" y="2707330"/>
            <a:ext cx="2195062" cy="356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Képtalálat a következőre: „janus pannonius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7330"/>
            <a:ext cx="2664296" cy="35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93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20689"/>
            <a:ext cx="7776864" cy="568863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600" b="1" dirty="0" smtClean="0"/>
              <a:t>Élete (1434–1472)…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feltehetően a délvidéki </a:t>
            </a:r>
            <a:r>
              <a:rPr lang="hu-HU" altLang="hu-HU" dirty="0" err="1" smtClean="0"/>
              <a:t>Csezmicén</a:t>
            </a:r>
            <a:r>
              <a:rPr lang="hu-HU" altLang="hu-HU" dirty="0" smtClean="0"/>
              <a:t> született (</a:t>
            </a:r>
            <a:r>
              <a:rPr lang="hu-HU" altLang="hu-HU" dirty="0" err="1" smtClean="0"/>
              <a:t>Csezmiczei</a:t>
            </a:r>
            <a:r>
              <a:rPr lang="hu-HU" altLang="hu-HU" dirty="0" smtClean="0"/>
              <a:t> János → Janus Pannonius)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nagybátyja, Vitéz János nagyváradi püspök Itáliában taníttatja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Ferrara: </a:t>
            </a:r>
            <a:r>
              <a:rPr lang="hu-HU" altLang="hu-HU" sz="2400" dirty="0" err="1" smtClean="0"/>
              <a:t>Guarino</a:t>
            </a:r>
            <a:r>
              <a:rPr lang="hu-HU" altLang="hu-HU" sz="2400" dirty="0" smtClean="0"/>
              <a:t> da Verona iskolája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Padova: egyházjog, doktori cím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(1458) hazatér → pécsi püspök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(1465) követként a pápánál jár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kegyvesztett lesz Mátyásnál + súlyosbodó tüdőbetegség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Vitéz János-féle összeesküvés → Itáliába akar menekülni, de Medvevárban (Zágráb mellett) meghal</a:t>
            </a:r>
          </a:p>
        </p:txBody>
      </p:sp>
    </p:spTree>
    <p:extLst>
      <p:ext uri="{BB962C8B-B14F-4D97-AF65-F5344CB8AC3E}">
        <p14:creationId xmlns:p14="http://schemas.microsoft.com/office/powerpoint/2010/main" val="2648989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92696"/>
            <a:ext cx="7776864" cy="543346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600" b="1" dirty="0" smtClean="0"/>
              <a:t>…és munkássága</a:t>
            </a:r>
          </a:p>
          <a:p>
            <a:pPr eaLnBrk="1" hangingPunct="1"/>
            <a:r>
              <a:rPr lang="hu-HU" altLang="hu-HU" dirty="0" smtClean="0"/>
              <a:t>európai hírű költő (lásd: </a:t>
            </a:r>
            <a:r>
              <a:rPr lang="hu-HU" altLang="hu-HU" i="1" dirty="0" smtClean="0"/>
              <a:t>Pannónia dicsérete</a:t>
            </a:r>
            <a:r>
              <a:rPr lang="hu-HU" altLang="hu-HU" dirty="0" smtClean="0"/>
              <a:t>)</a:t>
            </a:r>
          </a:p>
          <a:p>
            <a:pPr eaLnBrk="1" hangingPunct="1"/>
            <a:r>
              <a:rPr lang="hu-HU" altLang="hu-HU" dirty="0" smtClean="0"/>
              <a:t>latin nyelvű költészet</a:t>
            </a:r>
          </a:p>
          <a:p>
            <a:pPr eaLnBrk="1" hangingPunct="1"/>
            <a:r>
              <a:rPr lang="hu-HU" altLang="hu-HU" dirty="0" err="1" smtClean="0"/>
              <a:t>poeta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doctus</a:t>
            </a:r>
            <a:r>
              <a:rPr lang="hu-HU" altLang="hu-HU" dirty="0" smtClean="0"/>
              <a:t> (tudós költő) + személyesség, eredetiség</a:t>
            </a:r>
          </a:p>
          <a:p>
            <a:pPr eaLnBrk="1" hangingPunct="1"/>
            <a:r>
              <a:rPr lang="hu-HU" altLang="hu-HU" dirty="0" smtClean="0"/>
              <a:t>pályaszakaszok és műfajok: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hu-HU" altLang="hu-HU" sz="2200" dirty="0" smtClean="0"/>
              <a:t>itáliai: római epigrammák (szatirikus, erotikus), </a:t>
            </a:r>
            <a:r>
              <a:rPr lang="hu-HU" altLang="hu-HU" sz="2200" dirty="0" err="1" smtClean="0"/>
              <a:t>panegirikuszok</a:t>
            </a:r>
            <a:r>
              <a:rPr lang="hu-HU" altLang="hu-HU" sz="2200" dirty="0" smtClean="0"/>
              <a:t> (dicsőítő költemények)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hu-HU" altLang="hu-HU" sz="2200" dirty="0" smtClean="0"/>
              <a:t>magyarországi: epigrammák, elégiák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endParaRPr lang="hu-HU" altLang="hu-HU" dirty="0" smtClean="0"/>
          </a:p>
        </p:txBody>
      </p:sp>
      <p:pic>
        <p:nvPicPr>
          <p:cNvPr id="4" name="Picture 2" descr="Képtalálat a következőre: „janus pannonius arc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68008"/>
            <a:ext cx="3672408" cy="15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79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684213" y="765175"/>
            <a:ext cx="7848600" cy="5360988"/>
          </a:xfrm>
        </p:spPr>
        <p:txBody>
          <a:bodyPr/>
          <a:lstStyle/>
          <a:p>
            <a:pPr eaLnBrk="1" hangingPunct="1"/>
            <a:r>
              <a:rPr lang="hu-HU" altLang="hu-HU" smtClean="0"/>
              <a:t>antik + keresztény hagyományok → európai kultúra szintézise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smtClean="0"/>
              <a:t>újplatonizmus: platóni filozófia és keresztény tanok  összeegyeztetése (pl.: </a:t>
            </a:r>
            <a:r>
              <a:rPr lang="hu-HU" altLang="hu-HU" i="1" smtClean="0"/>
              <a:t>Marsiglio Ficino</a:t>
            </a:r>
            <a:r>
              <a:rPr lang="hu-HU" altLang="hu-HU" smtClean="0"/>
              <a:t>)</a:t>
            </a:r>
          </a:p>
          <a:p>
            <a:pPr eaLnBrk="1" hangingPunct="1"/>
            <a:r>
              <a:rPr lang="hu-HU" altLang="hu-HU" smtClean="0"/>
              <a:t>társadalomfilozófia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smtClean="0"/>
              <a:t>machiavellizmus (Machiavelli: </a:t>
            </a:r>
            <a:r>
              <a:rPr lang="hu-HU" altLang="hu-HU" i="1" smtClean="0"/>
              <a:t>A fejedelem</a:t>
            </a:r>
            <a:r>
              <a:rPr lang="hu-HU" altLang="hu-HU" smtClean="0"/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smtClean="0"/>
              <a:t>utópiák (Morus Tamás, Campanella)</a:t>
            </a:r>
          </a:p>
          <a:p>
            <a:pPr eaLnBrk="1" hangingPunct="1"/>
            <a:r>
              <a:rPr lang="hu-HU" altLang="hu-HU" smtClean="0"/>
              <a:t>hit és tudomány szétválása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smtClean="0"/>
              <a:t>természettudományos gondolkodás (Kopernikusz, Galilei, Kepler)</a:t>
            </a:r>
          </a:p>
          <a:p>
            <a:pPr eaLnBrk="1" hangingPunct="1"/>
            <a:r>
              <a:rPr lang="hu-HU" altLang="hu-HU" smtClean="0"/>
              <a:t>(15. sz.) könyvnyomtatás (Gutenberg)</a:t>
            </a:r>
          </a:p>
          <a:p>
            <a:pPr eaLnBrk="1" hangingPunct="1"/>
            <a:r>
              <a:rPr lang="hu-HU" altLang="hu-HU" smtClean="0"/>
              <a:t>(16. sz.) reformáció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hu-HU" alt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776864" cy="5505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600" b="1" i="1" dirty="0"/>
              <a:t>Búcsú Váradtól</a:t>
            </a:r>
            <a:r>
              <a:rPr lang="hu-HU" altLang="hu-HU" sz="2600" dirty="0"/>
              <a:t> </a:t>
            </a:r>
            <a:r>
              <a:rPr lang="hu-HU" altLang="hu-HU" sz="2600"/>
              <a:t>(</a:t>
            </a:r>
            <a:r>
              <a:rPr lang="hu-HU" altLang="hu-HU" sz="2600" smtClean="0"/>
              <a:t>1451/1458)</a:t>
            </a:r>
            <a:endParaRPr lang="hu-HU" altLang="hu-HU" sz="2600" dirty="0" smtClean="0"/>
          </a:p>
          <a:p>
            <a:pPr eaLnBrk="1" hangingPunct="1"/>
            <a:r>
              <a:rPr lang="hu-HU" altLang="hu-HU" dirty="0" smtClean="0"/>
              <a:t>alapja valódi élmény (egy téli utazás Váradról Budára) </a:t>
            </a:r>
          </a:p>
          <a:p>
            <a:pPr eaLnBrk="1" hangingPunct="1"/>
            <a:r>
              <a:rPr lang="hu-HU" altLang="hu-HU" dirty="0" smtClean="0"/>
              <a:t>az első magyar földön született humanista remekmű + első magyar tájleíró vers</a:t>
            </a:r>
            <a:endParaRPr lang="hu-HU" altLang="hu-HU" dirty="0"/>
          </a:p>
          <a:p>
            <a:pPr eaLnBrk="1" hangingPunct="1"/>
            <a:r>
              <a:rPr lang="hu-HU" altLang="hu-HU" dirty="0" smtClean="0"/>
              <a:t>búcsúvers 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hu-HU" dirty="0" smtClean="0"/>
              <a:t>a búcsúzás mint összetett, ambivalens érzés</a:t>
            </a:r>
          </a:p>
          <a:p>
            <a:pPr eaLnBrk="1" hangingPunct="1"/>
            <a:r>
              <a:rPr lang="hu-HU" altLang="hu-HU" dirty="0" smtClean="0"/>
              <a:t>szerkezeti felépítés</a:t>
            </a:r>
          </a:p>
          <a:p>
            <a:pPr eaLnBrk="1" hangingPunct="1"/>
            <a:r>
              <a:rPr lang="hu-HU" altLang="hu-HU" dirty="0"/>
              <a:t>tér- és időviszonyok, </a:t>
            </a:r>
            <a:r>
              <a:rPr lang="hu-HU" altLang="hu-HU" dirty="0" smtClean="0"/>
              <a:t>motívumok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altLang="hu-HU" dirty="0" smtClean="0"/>
              <a:t> ellenpontozás</a:t>
            </a:r>
          </a:p>
          <a:p>
            <a:pPr eaLnBrk="1" hangingPunct="1"/>
            <a:r>
              <a:rPr lang="hu-HU" altLang="hu-HU" dirty="0" smtClean="0"/>
              <a:t>refrén szerepe</a:t>
            </a:r>
          </a:p>
          <a:p>
            <a:pPr eaLnBrk="1" hangingPunct="1"/>
            <a:r>
              <a:rPr lang="hu-HU" altLang="hu-HU" dirty="0" smtClean="0"/>
              <a:t>természeti</a:t>
            </a:r>
            <a:r>
              <a:rPr lang="hu-HU" altLang="hu-HU" dirty="0"/>
              <a:t>, kulturális, </a:t>
            </a:r>
            <a:r>
              <a:rPr lang="hu-HU" altLang="hu-HU" dirty="0" smtClean="0"/>
              <a:t>történelmi (szakrális) </a:t>
            </a:r>
            <a:r>
              <a:rPr lang="hu-HU" altLang="hu-HU" dirty="0"/>
              <a:t>értékek </a:t>
            </a:r>
          </a:p>
          <a:p>
            <a:pPr eaLnBrk="1" hangingPunct="1"/>
            <a:r>
              <a:rPr lang="hu-HU" altLang="hu-HU" dirty="0" smtClean="0"/>
              <a:t>humanista szemlélet (mitológiai utalások) </a:t>
            </a:r>
            <a:endParaRPr lang="hu-HU" altLang="hu-HU" dirty="0"/>
          </a:p>
          <a:p>
            <a:pPr eaLnBrk="1" hangingPunct="1"/>
            <a:r>
              <a:rPr lang="hu-HU" altLang="hu-HU" dirty="0" smtClean="0"/>
              <a:t>zárlat: fohász Szent Lászlóhoz</a:t>
            </a:r>
          </a:p>
          <a:p>
            <a:pPr eaLnBrk="1" hangingPunct="1"/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59467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20688"/>
            <a:ext cx="7776864" cy="5505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600" b="1" i="1" dirty="0"/>
              <a:t>Egy dunántúli mandulafáról</a:t>
            </a:r>
            <a:r>
              <a:rPr lang="hu-HU" altLang="hu-HU" sz="2600" b="1" dirty="0"/>
              <a:t> </a:t>
            </a:r>
            <a:r>
              <a:rPr lang="hu-HU" altLang="hu-HU" sz="2600" dirty="0"/>
              <a:t>(1466)</a:t>
            </a:r>
            <a:endParaRPr lang="hu-HU" altLang="hu-HU" sz="2600" dirty="0" smtClean="0"/>
          </a:p>
          <a:p>
            <a:pPr eaLnBrk="1" hangingPunct="1"/>
            <a:r>
              <a:rPr lang="hu-HU" altLang="hu-HU" dirty="0" smtClean="0"/>
              <a:t>epigrammaformába sűrített </a:t>
            </a:r>
            <a:r>
              <a:rPr lang="hu-HU" altLang="hu-HU" dirty="0"/>
              <a:t>elégia (versforma: disztichon)</a:t>
            </a:r>
            <a:endParaRPr lang="hu-HU" altLang="hu-HU" dirty="0" smtClean="0"/>
          </a:p>
          <a:p>
            <a:pPr eaLnBrk="1" hangingPunct="1"/>
            <a:r>
              <a:rPr lang="hu-HU" altLang="hu-HU" dirty="0" smtClean="0"/>
              <a:t>szokatlan természeti jelenség leírása + személyes reflexió</a:t>
            </a:r>
          </a:p>
          <a:p>
            <a:pPr eaLnBrk="1" hangingPunct="1"/>
            <a:r>
              <a:rPr lang="hu-HU" altLang="hu-HU" dirty="0" smtClean="0"/>
              <a:t>ellenpontozás: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sz="2200" dirty="0" smtClean="0"/>
              <a:t>déli, mediterrán világ ↔ északi, pannon föld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sz="2200" dirty="0" smtClean="0"/>
              <a:t>virágzás (élet)	</a:t>
            </a:r>
            <a:r>
              <a:rPr lang="hu-HU" altLang="hu-HU" sz="2200" dirty="0"/>
              <a:t>	 </a:t>
            </a:r>
            <a:r>
              <a:rPr lang="hu-HU" altLang="hu-HU" sz="2200" dirty="0" smtClean="0"/>
              <a:t>    ↔ tél (halál) </a:t>
            </a:r>
          </a:p>
          <a:p>
            <a:pPr eaLnBrk="1" hangingPunct="1"/>
            <a:r>
              <a:rPr lang="hu-HU" altLang="hu-HU" dirty="0" smtClean="0"/>
              <a:t>famotívum mint jelkép: a tél idején virágba boruló mandulafa képe  ~ saját sorsa, elszigeteltsége, veszélyeztetettsége</a:t>
            </a:r>
          </a:p>
          <a:p>
            <a:r>
              <a:rPr lang="hu-HU" dirty="0" smtClean="0"/>
              <a:t>hangnemváltás:</a:t>
            </a:r>
            <a:r>
              <a:rPr lang="hu-HU" altLang="hu-HU" dirty="0" smtClean="0"/>
              <a:t> csodálat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altLang="hu-HU" dirty="0"/>
              <a:t> </a:t>
            </a:r>
            <a:r>
              <a:rPr lang="hu-HU" altLang="hu-HU" dirty="0" smtClean="0"/>
              <a:t>együttérzés</a:t>
            </a:r>
          </a:p>
          <a:p>
            <a:pPr marL="0" indent="0">
              <a:buNone/>
            </a:pPr>
            <a:r>
              <a:rPr lang="hu-HU" dirty="0" smtClean="0"/>
              <a:t>				    fennkölt</a:t>
            </a:r>
            <a:r>
              <a:rPr lang="hu-HU" dirty="0"/>
              <a:t>, idilli → elégikus </a:t>
            </a:r>
          </a:p>
          <a:p>
            <a:r>
              <a:rPr lang="hu-HU" dirty="0" smtClean="0"/>
              <a:t>antik </a:t>
            </a:r>
            <a:r>
              <a:rPr lang="hu-HU" dirty="0"/>
              <a:t>mitológiai utalások (</a:t>
            </a:r>
            <a:r>
              <a:rPr lang="hu-HU" dirty="0" err="1"/>
              <a:t>Phyllis</a:t>
            </a:r>
            <a:r>
              <a:rPr lang="hu-HU" dirty="0"/>
              <a:t> és </a:t>
            </a:r>
            <a:r>
              <a:rPr lang="hu-HU" dirty="0" err="1"/>
              <a:t>Démophoón</a:t>
            </a:r>
            <a:r>
              <a:rPr lang="hu-HU" dirty="0"/>
              <a:t> </a:t>
            </a:r>
            <a:r>
              <a:rPr lang="hu-HU" dirty="0" smtClean="0"/>
              <a:t>története)</a:t>
            </a: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842696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20688"/>
            <a:ext cx="7776864" cy="5505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600" b="1" i="1" dirty="0"/>
              <a:t>Saját </a:t>
            </a:r>
            <a:r>
              <a:rPr lang="hu-HU" altLang="hu-HU" sz="2600" b="1" i="1" dirty="0" err="1" smtClean="0"/>
              <a:t>lelkéhez</a:t>
            </a:r>
            <a:endParaRPr lang="hu-HU" altLang="hu-HU" sz="2600" dirty="0"/>
          </a:p>
          <a:p>
            <a:pPr marL="457200" lvl="0" indent="-457200">
              <a:buFont typeface="+mj-lt"/>
              <a:buAutoNum type="arabicParenR"/>
            </a:pPr>
            <a:r>
              <a:rPr lang="hu-HU" i="1" dirty="0" smtClean="0"/>
              <a:t>Határozza </a:t>
            </a:r>
            <a:r>
              <a:rPr lang="hu-HU" i="1" dirty="0"/>
              <a:t>meg a költemény műfaját és versformáját!</a:t>
            </a:r>
            <a:endParaRPr lang="hu-HU" dirty="0"/>
          </a:p>
          <a:p>
            <a:pPr marL="457200" lvl="0" indent="-457200">
              <a:buFont typeface="+mj-lt"/>
              <a:buAutoNum type="arabicParenR"/>
            </a:pPr>
            <a:r>
              <a:rPr lang="hu-HU" i="1" dirty="0"/>
              <a:t>Jellemezze a cím alapján a vers beszédhelyzetét!</a:t>
            </a:r>
            <a:endParaRPr lang="hu-HU" dirty="0"/>
          </a:p>
          <a:p>
            <a:pPr marL="457200" lvl="0" indent="-457200">
              <a:buFont typeface="+mj-lt"/>
              <a:buAutoNum type="arabicParenR"/>
            </a:pPr>
            <a:r>
              <a:rPr lang="hu-HU" i="1" dirty="0"/>
              <a:t>Nevezze meg a szövegben megjelenített ellentéteket!</a:t>
            </a:r>
            <a:endParaRPr lang="hu-HU" dirty="0"/>
          </a:p>
          <a:p>
            <a:pPr marL="457200" lvl="0" indent="-457200">
              <a:buFont typeface="+mj-lt"/>
              <a:buAutoNum type="arabicParenR"/>
            </a:pPr>
            <a:r>
              <a:rPr lang="hu-HU" i="1" dirty="0"/>
              <a:t>Értelmezze a költemény eszmei hátterét biztosító filozófiai tanítást!</a:t>
            </a:r>
            <a:endParaRPr lang="hu-HU" dirty="0"/>
          </a:p>
          <a:p>
            <a:pPr marL="457200" lvl="0" indent="-457200">
              <a:buFont typeface="+mj-lt"/>
              <a:buAutoNum type="arabicParenR"/>
            </a:pPr>
            <a:r>
              <a:rPr lang="hu-HU" i="1" dirty="0"/>
              <a:t>Tagolja a verset szerkezeti egységekre az idősíkok alapján!</a:t>
            </a:r>
            <a:endParaRPr lang="hu-HU" dirty="0"/>
          </a:p>
          <a:p>
            <a:pPr marL="457200" lvl="0" indent="-457200">
              <a:buFont typeface="+mj-lt"/>
              <a:buAutoNum type="arabicParenR"/>
            </a:pPr>
            <a:r>
              <a:rPr lang="hu-HU" i="1" dirty="0"/>
              <a:t>Keresse meg és értelmezze a mű antik utalásait, motívumait!</a:t>
            </a:r>
            <a:endParaRPr lang="hu-HU" dirty="0"/>
          </a:p>
          <a:p>
            <a:pPr marL="0" indent="0" eaLnBrk="1" hangingPunct="1">
              <a:buNone/>
            </a:pPr>
            <a:endParaRPr lang="hu-HU" alt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4000457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20688"/>
            <a:ext cx="7776864" cy="5505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600" b="1" i="1" dirty="0"/>
              <a:t>Saját </a:t>
            </a:r>
            <a:r>
              <a:rPr lang="hu-HU" altLang="hu-HU" sz="2600" b="1" i="1" dirty="0" err="1"/>
              <a:t>lelkéhez</a:t>
            </a:r>
            <a:r>
              <a:rPr lang="hu-HU" altLang="hu-HU" sz="2600" dirty="0"/>
              <a:t> (1466)</a:t>
            </a:r>
            <a:endParaRPr lang="hu-HU" altLang="hu-HU" sz="2600" dirty="0" smtClean="0"/>
          </a:p>
          <a:p>
            <a:pPr eaLnBrk="1" hangingPunct="1"/>
            <a:r>
              <a:rPr lang="hu-HU" altLang="hu-HU" dirty="0" smtClean="0"/>
              <a:t>elégia, személyes vallomás (versforma: disztichon)</a:t>
            </a:r>
          </a:p>
          <a:p>
            <a:pPr eaLnBrk="1" hangingPunct="1"/>
            <a:r>
              <a:rPr lang="hu-HU" altLang="hu-HU" dirty="0" smtClean="0"/>
              <a:t>cím 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altLang="hu-HU" dirty="0" smtClean="0"/>
              <a:t> önmegszólítás</a:t>
            </a:r>
          </a:p>
          <a:p>
            <a:pPr eaLnBrk="1" hangingPunct="1"/>
            <a:r>
              <a:rPr lang="hu-HU" altLang="hu-HU" dirty="0" err="1" smtClean="0"/>
              <a:t>fensőbbrendű</a:t>
            </a:r>
            <a:r>
              <a:rPr lang="hu-HU" altLang="hu-HU" dirty="0" smtClean="0"/>
              <a:t> lélek, szellemi nagyság, tehetség ↔ testi kín, a földi lét bezártsága és otthontalansága</a:t>
            </a:r>
          </a:p>
          <a:p>
            <a:pPr eaLnBrk="1" hangingPunct="1"/>
            <a:r>
              <a:rPr lang="hu-HU" altLang="hu-HU" dirty="0" smtClean="0"/>
              <a:t>újplatonista filozófia hatása: szellemi és természeti világ, örök életű lélek, lélekvándorlás</a:t>
            </a:r>
          </a:p>
          <a:p>
            <a:pPr eaLnBrk="1" hangingPunct="1"/>
            <a:r>
              <a:rPr lang="hu-HU" altLang="hu-HU" dirty="0" smtClean="0"/>
              <a:t>3 szerkezeti egység: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hu-HU" altLang="hu-HU" sz="2200" dirty="0" smtClean="0"/>
              <a:t>múlt (előzetes lét)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hu-HU" altLang="hu-HU" sz="2200" dirty="0" smtClean="0"/>
              <a:t>jelen (szellemi ↔ anyagi)</a:t>
            </a:r>
          </a:p>
          <a:p>
            <a:pPr marL="914400" lvl="1" indent="-457200" eaLnBrk="1" hangingPunct="1">
              <a:buFont typeface="+mj-lt"/>
              <a:buAutoNum type="arabicParenR"/>
            </a:pPr>
            <a:r>
              <a:rPr lang="hu-HU" altLang="hu-HU" sz="2200" dirty="0" smtClean="0"/>
              <a:t>jövő (szenvedéstől való szabadulás vágya, a lélek kozmoszba való visszatérése, az emberi létforma kudarca és elkerülése)</a:t>
            </a:r>
          </a:p>
        </p:txBody>
      </p:sp>
    </p:spTree>
    <p:extLst>
      <p:ext uri="{BB962C8B-B14F-4D97-AF65-F5344CB8AC3E}">
        <p14:creationId xmlns:p14="http://schemas.microsoft.com/office/powerpoint/2010/main" val="3109828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20688"/>
            <a:ext cx="7776864" cy="5505475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/>
              <a:t>Bornemisza </a:t>
            </a:r>
            <a:r>
              <a:rPr lang="hu-HU" sz="2800" b="1" dirty="0" smtClean="0"/>
              <a:t>Péter </a:t>
            </a:r>
            <a:r>
              <a:rPr lang="hu-HU" i="1" dirty="0" smtClean="0"/>
              <a:t>(</a:t>
            </a:r>
            <a:r>
              <a:rPr lang="hu-HU" i="1" dirty="0"/>
              <a:t>Pest, 1535– </a:t>
            </a:r>
            <a:r>
              <a:rPr lang="hu-HU" i="1" dirty="0" err="1"/>
              <a:t>Rárbok</a:t>
            </a:r>
            <a:r>
              <a:rPr lang="hu-HU" i="1" dirty="0"/>
              <a:t>, 1584)</a:t>
            </a:r>
            <a:endParaRPr lang="hu-HU" dirty="0"/>
          </a:p>
          <a:p>
            <a:pPr marL="0" indent="0">
              <a:buNone/>
            </a:pPr>
            <a:r>
              <a:rPr lang="hu-HU" sz="2600" b="1" dirty="0" smtClean="0"/>
              <a:t>Élete</a:t>
            </a:r>
            <a:endParaRPr lang="hu-HU" sz="2600" b="1" dirty="0"/>
          </a:p>
          <a:p>
            <a:r>
              <a:rPr lang="hu-HU" sz="2200" dirty="0" smtClean="0"/>
              <a:t>Pest </a:t>
            </a:r>
            <a:r>
              <a:rPr lang="hu-HU" sz="2200" dirty="0"/>
              <a:t>→ Kassa → Huszt → külföldi </a:t>
            </a:r>
            <a:r>
              <a:rPr lang="hu-HU" sz="2200" dirty="0" smtClean="0"/>
              <a:t>egyetemek </a:t>
            </a:r>
            <a:r>
              <a:rPr lang="hu-HU" sz="2200" dirty="0"/>
              <a:t>(Padova, Bécs, Wittenberg)</a:t>
            </a:r>
          </a:p>
          <a:p>
            <a:r>
              <a:rPr lang="hu-HU" sz="2200" dirty="0" smtClean="0"/>
              <a:t>hazatérve </a:t>
            </a:r>
            <a:r>
              <a:rPr lang="hu-HU" sz="2200" dirty="0"/>
              <a:t>evangélikus prédikátor, Balassi nevelője Zólyom várában</a:t>
            </a:r>
          </a:p>
          <a:p>
            <a:r>
              <a:rPr lang="hu-HU" sz="2200" dirty="0" smtClean="0"/>
              <a:t>könyvnyomdát </a:t>
            </a:r>
            <a:r>
              <a:rPr lang="hu-HU" sz="2200" dirty="0"/>
              <a:t>létesít </a:t>
            </a:r>
            <a:r>
              <a:rPr lang="hu-HU" sz="2200" dirty="0" err="1" smtClean="0"/>
              <a:t>Semptén</a:t>
            </a:r>
            <a:r>
              <a:rPr lang="hu-HU" sz="2200" dirty="0" smtClean="0"/>
              <a:t>, </a:t>
            </a:r>
            <a:r>
              <a:rPr lang="hu-HU" sz="2200" dirty="0"/>
              <a:t>de perbe fogják és elűzik</a:t>
            </a:r>
          </a:p>
          <a:p>
            <a:r>
              <a:rPr lang="hu-HU" sz="2200" dirty="0" smtClean="0"/>
              <a:t>egy Balassi-birtokon lel </a:t>
            </a:r>
            <a:r>
              <a:rPr lang="hu-HU" sz="2200" dirty="0"/>
              <a:t>menedékre Detrekő várában</a:t>
            </a:r>
          </a:p>
          <a:p>
            <a:r>
              <a:rPr lang="hu-HU" sz="2200" dirty="0" smtClean="0"/>
              <a:t>fontosabb </a:t>
            </a:r>
            <a:r>
              <a:rPr lang="hu-HU" sz="2200" dirty="0"/>
              <a:t>művei: </a:t>
            </a:r>
            <a:r>
              <a:rPr lang="hu-HU" sz="2200" i="1" dirty="0"/>
              <a:t>Tragédia magyar nyelven</a:t>
            </a:r>
            <a:r>
              <a:rPr lang="hu-HU" sz="2200" dirty="0"/>
              <a:t> (</a:t>
            </a:r>
            <a:r>
              <a:rPr lang="hu-HU" sz="2200" i="1" dirty="0"/>
              <a:t>Magyar Elektra</a:t>
            </a:r>
            <a:r>
              <a:rPr lang="hu-HU" sz="2200" dirty="0"/>
              <a:t>) c. dráma, </a:t>
            </a:r>
            <a:r>
              <a:rPr lang="hu-HU" sz="2200" i="1" dirty="0"/>
              <a:t>Ördögi kísértete</a:t>
            </a:r>
            <a:r>
              <a:rPr lang="hu-HU" sz="2200" dirty="0"/>
              <a:t>k (’kísértések’) c. erkölcstani példatár, </a:t>
            </a:r>
            <a:r>
              <a:rPr lang="hu-HU" sz="2200" i="1" dirty="0"/>
              <a:t>Énekek három rendben</a:t>
            </a:r>
            <a:r>
              <a:rPr lang="hu-HU" sz="2200" dirty="0"/>
              <a:t> c. egyházi énekgyűjtemény</a:t>
            </a:r>
          </a:p>
          <a:p>
            <a:r>
              <a:rPr lang="hu-HU" sz="2200" dirty="0" smtClean="0"/>
              <a:t>jelentősége</a:t>
            </a:r>
            <a:r>
              <a:rPr lang="hu-HU" sz="2200" dirty="0"/>
              <a:t>: magyar reformáció kiemelkedő írója, magyar nyelvű irodalom egyik megteremtője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041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751344"/>
            <a:ext cx="7776864" cy="458587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hu-H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Siralmas </a:t>
            </a:r>
            <a:r>
              <a:rPr lang="hu-H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énnéköm</a:t>
            </a:r>
            <a:r>
              <a:rPr lang="hu-H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(</a:t>
            </a:r>
            <a:r>
              <a:rPr lang="hu-H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Cantio</a:t>
            </a:r>
            <a:r>
              <a:rPr lang="hu-H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optima</a:t>
            </a:r>
            <a:r>
              <a:rPr lang="hu-H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hu-HU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dirty="0"/>
              <a:t>Nóta: </a:t>
            </a:r>
            <a:r>
              <a:rPr lang="hu-HU" i="1" dirty="0" err="1"/>
              <a:t>Mindönök</a:t>
            </a:r>
            <a:r>
              <a:rPr lang="hu-HU" i="1" dirty="0"/>
              <a:t> meghallják, és jól </a:t>
            </a:r>
            <a:r>
              <a:rPr lang="hu-HU" i="1" dirty="0" smtClean="0"/>
              <a:t>megtanulják</a:t>
            </a:r>
            <a:endParaRPr lang="hu-H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Siralmas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énnéköm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tetűled megváltom,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Áldott Magyarország, tőled eltávoznom;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Valljon s mikor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leszön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jó Budában lakásom!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Fölföldet bírják az kevély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nímötök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Szerémségöt bírják az fene törökök.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Valljon s mikor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leszön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jó Budában lakásom!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Engömet</a:t>
            </a:r>
            <a:r>
              <a:rPr 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kergetnek az kevély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némötök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Engöm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környülvettek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az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pogán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törökök.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Valljon s mikor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leszön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jó Budában lakásom!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Engöm</a:t>
            </a:r>
            <a:r>
              <a:rPr 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eluntattak az magyari urak,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Kiízték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közőlök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az egy igaz Istent.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Valljon s mikor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leszön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jó Budában lakásom!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Legyön</a:t>
            </a:r>
            <a:r>
              <a:rPr 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Isten hozzád, áldott Magyarország,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Mert nincsen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tebenned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semmi nagy uraság.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Valljon s mikor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leszön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jó Budában lakásom!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Ez 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éneköt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szörzék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jó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Husztnak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várában,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Bornemisza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Pétör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az ő víg kedvében,</a:t>
            </a:r>
            <a:b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Valljon s mikor </a:t>
            </a:r>
            <a:r>
              <a:rPr lang="hu-H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leszön</a:t>
            </a: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jó Budában lakásom</a:t>
            </a:r>
            <a:r>
              <a:rPr lang="hu-H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endParaRPr lang="hu-H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hu-H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(1557?)</a:t>
            </a:r>
            <a:endParaRPr lang="hu-H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932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20688"/>
            <a:ext cx="7776864" cy="5505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600" b="1" i="1" dirty="0" smtClean="0"/>
              <a:t>Siralmas </a:t>
            </a:r>
            <a:r>
              <a:rPr lang="hu-HU" altLang="hu-HU" sz="2600" b="1" i="1" dirty="0" err="1" smtClean="0"/>
              <a:t>énnéköm</a:t>
            </a:r>
            <a:r>
              <a:rPr lang="hu-HU" altLang="hu-HU" sz="2600" b="1" i="1" dirty="0" smtClean="0"/>
              <a:t>…</a:t>
            </a:r>
            <a:r>
              <a:rPr lang="hu-HU" altLang="hu-HU" sz="2600" dirty="0" smtClean="0"/>
              <a:t> (</a:t>
            </a:r>
            <a:r>
              <a:rPr lang="hu-HU" sz="2600" i="1" dirty="0" err="1"/>
              <a:t>Cantio</a:t>
            </a:r>
            <a:r>
              <a:rPr lang="hu-HU" sz="2600" i="1" dirty="0"/>
              <a:t> </a:t>
            </a:r>
            <a:r>
              <a:rPr lang="hu-HU" sz="2600" i="1" dirty="0" err="1" smtClean="0"/>
              <a:t>optima</a:t>
            </a:r>
            <a:r>
              <a:rPr lang="hu-HU" sz="2600" dirty="0" smtClean="0"/>
              <a:t>, </a:t>
            </a:r>
            <a:r>
              <a:rPr lang="hu-HU" altLang="hu-HU" sz="2600" dirty="0" smtClean="0"/>
              <a:t>1557)</a:t>
            </a:r>
          </a:p>
          <a:p>
            <a:r>
              <a:rPr lang="hu-HU" dirty="0" smtClean="0"/>
              <a:t>a </a:t>
            </a:r>
            <a:r>
              <a:rPr lang="hu-HU" dirty="0"/>
              <a:t>magyar nyelvű világi </a:t>
            </a:r>
            <a:r>
              <a:rPr lang="hu-HU" dirty="0" smtClean="0"/>
              <a:t>líra </a:t>
            </a:r>
            <a:r>
              <a:rPr lang="hu-HU" dirty="0"/>
              <a:t>első ismert </a:t>
            </a:r>
            <a:r>
              <a:rPr lang="hu-HU" dirty="0" smtClean="0"/>
              <a:t>darabja</a:t>
            </a:r>
          </a:p>
          <a:p>
            <a:r>
              <a:rPr lang="hu-HU" dirty="0" smtClean="0"/>
              <a:t>műfaj, verstípus</a:t>
            </a:r>
            <a:r>
              <a:rPr lang="hu-HU" dirty="0"/>
              <a:t>: búcsúvers, panaszdal, hazafias </a:t>
            </a:r>
            <a:r>
              <a:rPr lang="hu-HU" dirty="0" smtClean="0"/>
              <a:t>vers, énekvers</a:t>
            </a:r>
            <a:endParaRPr lang="hu-HU" dirty="0"/>
          </a:p>
          <a:p>
            <a:r>
              <a:rPr lang="hu-HU" dirty="0" smtClean="0"/>
              <a:t>személyes</a:t>
            </a:r>
            <a:r>
              <a:rPr lang="hu-HU" dirty="0"/>
              <a:t>, </a:t>
            </a:r>
            <a:r>
              <a:rPr lang="hu-HU" dirty="0" smtClean="0"/>
              <a:t>közvetlen, elégikus hangvétel + az ország </a:t>
            </a:r>
            <a:r>
              <a:rPr lang="hu-HU" dirty="0"/>
              <a:t>korabeli politikai és társadalmi </a:t>
            </a:r>
            <a:r>
              <a:rPr lang="hu-HU" dirty="0" smtClean="0"/>
              <a:t>viszonyainak bírálata</a:t>
            </a:r>
            <a:endParaRPr lang="hu-HU" dirty="0"/>
          </a:p>
          <a:p>
            <a:r>
              <a:rPr lang="hu-HU" dirty="0" smtClean="0"/>
              <a:t>jelzőhasználat </a:t>
            </a:r>
            <a:r>
              <a:rPr lang="hu-HU" dirty="0"/>
              <a:t>→ értékszembesítés</a:t>
            </a:r>
          </a:p>
          <a:p>
            <a:r>
              <a:rPr lang="hu-HU" dirty="0" smtClean="0"/>
              <a:t>versszervező </a:t>
            </a:r>
            <a:r>
              <a:rPr lang="hu-HU" dirty="0"/>
              <a:t>motívumok: </a:t>
            </a:r>
            <a:r>
              <a:rPr lang="hu-HU" dirty="0" smtClean="0"/>
              <a:t>országos / egyéni sors tragikuma, külső </a:t>
            </a:r>
            <a:r>
              <a:rPr lang="hu-HU" dirty="0"/>
              <a:t>elnyomás </a:t>
            </a:r>
            <a:r>
              <a:rPr lang="hu-HU" dirty="0" smtClean="0"/>
              <a:t>/ </a:t>
            </a:r>
            <a:r>
              <a:rPr lang="hu-HU" dirty="0"/>
              <a:t>belső meghasonlás, fizikai </a:t>
            </a:r>
            <a:r>
              <a:rPr lang="hu-HU" dirty="0" smtClean="0"/>
              <a:t>/ </a:t>
            </a:r>
            <a:r>
              <a:rPr lang="hu-HU" dirty="0"/>
              <a:t>lelki </a:t>
            </a:r>
            <a:r>
              <a:rPr lang="hu-HU" dirty="0" smtClean="0"/>
              <a:t>fenyegetés</a:t>
            </a:r>
            <a:endParaRPr lang="hu-HU" dirty="0"/>
          </a:p>
          <a:p>
            <a:r>
              <a:rPr lang="hu-HU" dirty="0" smtClean="0"/>
              <a:t>refrén: Buda ~ </a:t>
            </a:r>
            <a:r>
              <a:rPr lang="hu-HU" dirty="0"/>
              <a:t>béke, biztonság, otthon, </a:t>
            </a:r>
            <a:r>
              <a:rPr lang="hu-HU" dirty="0" smtClean="0"/>
              <a:t>ország egysége</a:t>
            </a:r>
            <a:endParaRPr lang="hu-HU" dirty="0"/>
          </a:p>
          <a:p>
            <a:r>
              <a:rPr lang="hu-HU" dirty="0" smtClean="0"/>
              <a:t>nyelvi </a:t>
            </a:r>
            <a:r>
              <a:rPr lang="hu-HU" dirty="0"/>
              <a:t>tömörség, sűrítés, </a:t>
            </a:r>
            <a:r>
              <a:rPr lang="hu-HU" dirty="0" smtClean="0"/>
              <a:t>nyelvjárási sajátosságok</a:t>
            </a:r>
            <a:endParaRPr lang="hu-HU" dirty="0"/>
          </a:p>
          <a:p>
            <a:r>
              <a:rPr lang="hu-HU" dirty="0" smtClean="0"/>
              <a:t>forma</a:t>
            </a:r>
            <a:r>
              <a:rPr lang="hu-HU" dirty="0"/>
              <a:t>: 3 soros strófák, </a:t>
            </a:r>
            <a:r>
              <a:rPr lang="hu-HU" dirty="0" smtClean="0"/>
              <a:t>ütemhangsúlyos </a:t>
            </a:r>
            <a:r>
              <a:rPr lang="hu-HU" dirty="0"/>
              <a:t>verselés, páros </a:t>
            </a:r>
            <a:r>
              <a:rPr lang="hu-HU" dirty="0" smtClean="0"/>
              <a:t>rímek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7977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>
                <a:latin typeface="Bookman Old Style" panose="02050604050505020204" pitchFamily="18" charset="0"/>
              </a:rPr>
              <a:t>Balassi Bálint</a:t>
            </a:r>
          </a:p>
        </p:txBody>
      </p:sp>
      <p:pic>
        <p:nvPicPr>
          <p:cNvPr id="2052" name="Picture 8" descr="Képtalálat a következőre: „balassi bálin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4887"/>
            <a:ext cx="239342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A vulgáris Balassi - amit nem tanultunk az iskolában - Rejtjele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2351235" cy="35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15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20688"/>
            <a:ext cx="7776864" cy="58325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600" b="1" dirty="0" smtClean="0"/>
              <a:t>Élete (1554–1594)…</a:t>
            </a:r>
          </a:p>
          <a:p>
            <a:r>
              <a:rPr lang="hu-HU" altLang="hu-HU" sz="2200" dirty="0" smtClean="0"/>
              <a:t>protestáns főúri család (nevelője Bornemisza Péter + </a:t>
            </a:r>
            <a:r>
              <a:rPr lang="hu-HU" altLang="hu-HU" sz="2200" dirty="0"/>
              <a:t>külföldi </a:t>
            </a:r>
            <a:r>
              <a:rPr lang="hu-HU" altLang="hu-HU" sz="2200" dirty="0" smtClean="0"/>
              <a:t>tanulmányok)</a:t>
            </a:r>
            <a:endParaRPr lang="hu-HU" altLang="hu-HU" sz="2200" dirty="0"/>
          </a:p>
          <a:p>
            <a:r>
              <a:rPr lang="hu-HU" altLang="hu-HU" sz="2200" dirty="0" smtClean="0"/>
              <a:t>menekülés Lengyelországba </a:t>
            </a:r>
          </a:p>
          <a:p>
            <a:r>
              <a:rPr lang="hu-HU" altLang="hu-HU" sz="2200" dirty="0" smtClean="0"/>
              <a:t>részvétel a Báthory István erdélyi fejdelem elleni hadjáratban → „fogsága” a fejedelmi udvarban</a:t>
            </a:r>
          </a:p>
          <a:p>
            <a:r>
              <a:rPr lang="hu-HU" altLang="hu-HU" sz="2200" dirty="0" smtClean="0"/>
              <a:t>hazatérése és </a:t>
            </a:r>
            <a:r>
              <a:rPr lang="hu-HU" altLang="hu-HU" sz="2200" dirty="0"/>
              <a:t>állandó </a:t>
            </a:r>
            <a:r>
              <a:rPr lang="hu-HU" altLang="hu-HU" sz="2200" dirty="0" smtClean="0"/>
              <a:t>pereskedések apja halála után</a:t>
            </a:r>
          </a:p>
          <a:p>
            <a:r>
              <a:rPr lang="hu-HU" altLang="hu-HU" sz="2200" dirty="0" smtClean="0"/>
              <a:t>kapcsolata Ungnád Kristófné Losonczy Annával</a:t>
            </a:r>
          </a:p>
          <a:p>
            <a:r>
              <a:rPr lang="hu-HU" altLang="hu-HU" sz="2200" dirty="0" smtClean="0"/>
              <a:t>érdekházasság </a:t>
            </a:r>
            <a:r>
              <a:rPr lang="hu-HU" altLang="hu-HU" sz="2200" dirty="0"/>
              <a:t>unokahúgával, Dobó Krisztinával → vérfertőzés és felségsértés miatt érvénytelenítik</a:t>
            </a:r>
          </a:p>
          <a:p>
            <a:r>
              <a:rPr lang="hu-HU" altLang="hu-HU" sz="2200" dirty="0"/>
              <a:t>katonai szolgálat </a:t>
            </a:r>
            <a:r>
              <a:rPr lang="hu-HU" altLang="hu-HU" sz="2200" dirty="0" smtClean="0"/>
              <a:t>(Eger, Érsekújvár), majd ismét Lengyelországban (Wesselényi Ferenc vendége </a:t>
            </a:r>
            <a:r>
              <a:rPr lang="hu-HU" altLang="hu-HU" sz="2200" dirty="0" err="1" smtClean="0"/>
              <a:t>Dembnóban</a:t>
            </a:r>
            <a:r>
              <a:rPr lang="hu-HU" altLang="hu-HU" sz="2200" dirty="0" smtClean="0"/>
              <a:t>)</a:t>
            </a:r>
          </a:p>
          <a:p>
            <a:r>
              <a:rPr lang="hu-HU" altLang="hu-HU" sz="2200" dirty="0" smtClean="0"/>
              <a:t>halála Esztergom ostrománál</a:t>
            </a:r>
            <a:endParaRPr lang="hu-HU" altLang="hu-HU" sz="2200" dirty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40319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692696"/>
            <a:ext cx="7776864" cy="5433467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600" b="1" dirty="0" smtClean="0"/>
              <a:t>…és munkássága</a:t>
            </a:r>
          </a:p>
          <a:p>
            <a:r>
              <a:rPr lang="hu-HU" altLang="hu-HU" dirty="0" smtClean="0"/>
              <a:t>az első nagy magyar (nyelven író) költő</a:t>
            </a:r>
          </a:p>
          <a:p>
            <a:r>
              <a:rPr lang="hu-HU" altLang="hu-HU" b="1" dirty="0" smtClean="0"/>
              <a:t>Balassa-kódex</a:t>
            </a:r>
            <a:r>
              <a:rPr lang="hu-HU" altLang="hu-HU" dirty="0" smtClean="0"/>
              <a:t> → </a:t>
            </a:r>
            <a:r>
              <a:rPr lang="hu-HU" altLang="hu-HU" b="1" dirty="0" smtClean="0"/>
              <a:t>kötetkompozíció</a:t>
            </a:r>
            <a:r>
              <a:rPr lang="hu-HU" altLang="hu-HU" dirty="0" smtClean="0"/>
              <a:t> terve (1+3x33 vers</a:t>
            </a:r>
            <a:r>
              <a:rPr lang="hu-HU" altLang="hu-HU" dirty="0"/>
              <a:t>), tematikus </a:t>
            </a:r>
            <a:r>
              <a:rPr lang="hu-HU" altLang="hu-HU" dirty="0" smtClean="0"/>
              <a:t>versciklusok, lírai (lelki) önéletrajz</a:t>
            </a:r>
          </a:p>
          <a:p>
            <a:r>
              <a:rPr lang="hu-HU" altLang="hu-HU" dirty="0" smtClean="0"/>
              <a:t>tematikus csoportosítás:</a:t>
            </a:r>
          </a:p>
          <a:p>
            <a:pPr>
              <a:buFontTx/>
              <a:buAutoNum type="alphaLcParenR"/>
            </a:pPr>
            <a:r>
              <a:rPr lang="hu-HU" altLang="hu-HU" b="1" dirty="0" smtClean="0"/>
              <a:t> szerelmi énekek</a:t>
            </a:r>
          </a:p>
          <a:p>
            <a:pPr>
              <a:buFontTx/>
              <a:buAutoNum type="alphaLcParenR"/>
            </a:pPr>
            <a:r>
              <a:rPr lang="hu-HU" altLang="hu-HU" b="1" dirty="0" smtClean="0"/>
              <a:t> istenes versek</a:t>
            </a:r>
          </a:p>
          <a:p>
            <a:pPr>
              <a:buFontTx/>
              <a:buAutoNum type="alphaLcParenR"/>
            </a:pPr>
            <a:r>
              <a:rPr lang="hu-HU" altLang="hu-HU" b="1" dirty="0" smtClean="0"/>
              <a:t> vitézi énekek</a:t>
            </a:r>
          </a:p>
          <a:p>
            <a:r>
              <a:rPr lang="hu-HU" altLang="hu-HU" dirty="0" smtClean="0"/>
              <a:t>részben fordítások, átköltések</a:t>
            </a:r>
          </a:p>
          <a:p>
            <a:r>
              <a:rPr lang="hu-HU" altLang="hu-HU" b="1" dirty="0" smtClean="0"/>
              <a:t>énekvers</a:t>
            </a:r>
            <a:r>
              <a:rPr lang="hu-HU" altLang="hu-HU" dirty="0" smtClean="0"/>
              <a:t>ek (nótajelzés) </a:t>
            </a:r>
            <a:r>
              <a:rPr lang="hu-HU" altLang="hu-HU" dirty="0" smtClean="0">
                <a:cs typeface="Times New Roman" panose="02020603050405020304" pitchFamily="18" charset="0"/>
              </a:rPr>
              <a:t>→ </a:t>
            </a:r>
            <a:r>
              <a:rPr lang="hu-HU" altLang="hu-HU" b="1" dirty="0" smtClean="0">
                <a:cs typeface="Times New Roman" panose="02020603050405020304" pitchFamily="18" charset="0"/>
              </a:rPr>
              <a:t>szövegvers</a:t>
            </a:r>
            <a:r>
              <a:rPr lang="hu-HU" altLang="hu-HU" dirty="0" smtClean="0">
                <a:cs typeface="Times New Roman" panose="02020603050405020304" pitchFamily="18" charset="0"/>
              </a:rPr>
              <a:t> megjelenése</a:t>
            </a:r>
            <a:endParaRPr lang="hu-HU" altLang="hu-HU" dirty="0" smtClean="0"/>
          </a:p>
          <a:p>
            <a:r>
              <a:rPr lang="hu-HU" altLang="hu-HU" dirty="0" smtClean="0"/>
              <a:t>ütemhangsúlyos verselés, </a:t>
            </a:r>
            <a:r>
              <a:rPr lang="hu-HU" altLang="hu-HU" b="1" dirty="0" smtClean="0"/>
              <a:t>Balassi-strófa</a:t>
            </a:r>
          </a:p>
          <a:p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047432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3200" b="1" dirty="0" smtClean="0">
                <a:ln>
                  <a:noFill/>
                </a:ln>
              </a:rPr>
              <a:t>Reneszánsz művészetek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hu-HU" altLang="hu-HU" sz="2400" dirty="0" smtClean="0"/>
              <a:t>festészet: </a:t>
            </a:r>
            <a:r>
              <a:rPr lang="hu-HU" altLang="hu-HU" sz="2400" i="1" dirty="0" smtClean="0"/>
              <a:t>Botticelli, Leonardo da Vinci, Michelangelo, Raffaello, Tiziano; Van Eyck testvérek, Dürer, Holbein, Bosch, </a:t>
            </a:r>
            <a:r>
              <a:rPr lang="hu-HU" altLang="hu-HU" sz="2400" i="1" dirty="0" err="1" smtClean="0"/>
              <a:t>Bruegel</a:t>
            </a:r>
            <a:endParaRPr lang="hu-HU" altLang="hu-HU" sz="2400" i="1" dirty="0" smtClean="0"/>
          </a:p>
          <a:p>
            <a:pPr lvl="1" eaLnBrk="1" hangingPunct="1"/>
            <a:r>
              <a:rPr lang="hu-HU" altLang="hu-HU" sz="2400" dirty="0" smtClean="0"/>
              <a:t>szobrászat: </a:t>
            </a:r>
            <a:r>
              <a:rPr lang="hu-HU" altLang="hu-HU" sz="2400" i="1" dirty="0" smtClean="0"/>
              <a:t>Donatello, Michelangelo</a:t>
            </a:r>
          </a:p>
          <a:p>
            <a:pPr lvl="1" eaLnBrk="1" hangingPunct="1"/>
            <a:r>
              <a:rPr lang="hu-HU" altLang="hu-HU" sz="2400" dirty="0" smtClean="0"/>
              <a:t>építészet: </a:t>
            </a:r>
            <a:r>
              <a:rPr lang="hu-HU" altLang="hu-HU" sz="2400" i="1" dirty="0" err="1" smtClean="0"/>
              <a:t>Brunelleschi</a:t>
            </a:r>
            <a:endParaRPr lang="hu-HU" altLang="hu-HU" sz="2400" i="1" dirty="0" smtClean="0"/>
          </a:p>
          <a:p>
            <a:pPr lvl="1" eaLnBrk="1" hangingPunct="1"/>
            <a:r>
              <a:rPr lang="hu-HU" altLang="hu-HU" sz="2400" dirty="0" smtClean="0"/>
              <a:t>zene: </a:t>
            </a:r>
            <a:r>
              <a:rPr lang="hu-HU" altLang="hu-HU" sz="2400" i="1" dirty="0" smtClean="0"/>
              <a:t>Lassus, Palestrina</a:t>
            </a:r>
          </a:p>
          <a:p>
            <a:pPr lvl="1" eaLnBrk="1" hangingPunct="1"/>
            <a:endParaRPr lang="hu-HU" altLang="hu-H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7776864" cy="54726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600" b="1" dirty="0" smtClean="0"/>
              <a:t>a) Szerelmi költészet</a:t>
            </a:r>
          </a:p>
          <a:p>
            <a:pPr marL="0" indent="0">
              <a:buNone/>
              <a:defRPr/>
            </a:pPr>
            <a:r>
              <a:rPr lang="hu-HU" i="1" dirty="0" smtClean="0"/>
              <a:t>„De </a:t>
            </a:r>
            <a:r>
              <a:rPr lang="hu-HU" i="1" dirty="0"/>
              <a:t>nem mindent </a:t>
            </a:r>
            <a:r>
              <a:rPr lang="hu-HU" i="1" dirty="0" err="1"/>
              <a:t>hövít</a:t>
            </a:r>
            <a:r>
              <a:rPr lang="hu-HU" i="1" dirty="0"/>
              <a:t> úgy az szerelem tüze </a:t>
            </a:r>
            <a:r>
              <a:rPr lang="hu-HU" i="1" dirty="0" err="1"/>
              <a:t>talám</a:t>
            </a:r>
            <a:r>
              <a:rPr lang="hu-HU" i="1" dirty="0"/>
              <a:t> mint </a:t>
            </a:r>
            <a:r>
              <a:rPr lang="hu-HU" i="1" dirty="0" err="1"/>
              <a:t>őtet</a:t>
            </a:r>
            <a:r>
              <a:rPr lang="hu-HU" i="1" dirty="0" smtClean="0"/>
              <a:t>.”</a:t>
            </a:r>
          </a:p>
          <a:p>
            <a:pPr>
              <a:defRPr/>
            </a:pPr>
            <a:r>
              <a:rPr lang="hu-HU" dirty="0" smtClean="0"/>
              <a:t>udvarló költemények,  humanista „bókversek</a:t>
            </a:r>
            <a:r>
              <a:rPr lang="hu-HU" dirty="0"/>
              <a:t>”, </a:t>
            </a:r>
            <a:r>
              <a:rPr lang="hu-HU" dirty="0" smtClean="0"/>
              <a:t>virágénekek, </a:t>
            </a:r>
            <a:r>
              <a:rPr lang="hu-HU" dirty="0" err="1" smtClean="0"/>
              <a:t>petrarkizmus</a:t>
            </a:r>
            <a:r>
              <a:rPr lang="hu-HU" dirty="0" smtClean="0"/>
              <a:t> → </a:t>
            </a:r>
            <a:r>
              <a:rPr lang="hu-HU" dirty="0"/>
              <a:t>a középkori trubadúrköltészet és a reneszánsz szerelmi költészet szintézise</a:t>
            </a:r>
          </a:p>
          <a:p>
            <a:pPr>
              <a:defRPr/>
            </a:pPr>
            <a:r>
              <a:rPr lang="hu-HU" dirty="0" smtClean="0"/>
              <a:t>gyakran szabad </a:t>
            </a:r>
            <a:r>
              <a:rPr lang="hu-HU" dirty="0"/>
              <a:t>fordítások, átdolgozások</a:t>
            </a:r>
          </a:p>
          <a:p>
            <a:pPr marL="0" indent="0">
              <a:buFontTx/>
              <a:buNone/>
              <a:defRPr/>
            </a:pPr>
            <a:endParaRPr lang="hu-HU" sz="2000" dirty="0" smtClean="0"/>
          </a:p>
          <a:p>
            <a:pPr marL="0" indent="0">
              <a:buFontTx/>
              <a:buNone/>
              <a:defRPr/>
            </a:pPr>
            <a:r>
              <a:rPr lang="hu-HU" sz="2600" b="1" dirty="0" smtClean="0"/>
              <a:t>♥ Júlia-versek</a:t>
            </a:r>
            <a:endParaRPr lang="hu-HU" sz="2600" dirty="0"/>
          </a:p>
          <a:p>
            <a:pPr>
              <a:defRPr/>
            </a:pPr>
            <a:r>
              <a:rPr lang="hu-HU" dirty="0" smtClean="0"/>
              <a:t>főként 1588-ban születnek</a:t>
            </a:r>
          </a:p>
          <a:p>
            <a:pPr>
              <a:defRPr/>
            </a:pPr>
            <a:r>
              <a:rPr lang="hu-HU" dirty="0" smtClean="0"/>
              <a:t>első </a:t>
            </a:r>
            <a:r>
              <a:rPr lang="hu-HU" dirty="0"/>
              <a:t>tudatosan szerkesztett </a:t>
            </a:r>
            <a:r>
              <a:rPr lang="hu-HU" dirty="0" smtClean="0"/>
              <a:t>versciklus (Balassi-kódex, 34–58.)</a:t>
            </a:r>
          </a:p>
          <a:p>
            <a:pPr>
              <a:defRPr/>
            </a:pPr>
            <a:r>
              <a:rPr lang="hu-HU" dirty="0" smtClean="0"/>
              <a:t>mitologikus utalások, eszményítés</a:t>
            </a:r>
            <a:endParaRPr lang="hu-HU" dirty="0"/>
          </a:p>
          <a:p>
            <a:pPr>
              <a:defRPr/>
            </a:pPr>
            <a:endParaRPr lang="hu-HU" sz="2800" dirty="0" smtClean="0"/>
          </a:p>
          <a:p>
            <a:pPr>
              <a:defRPr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32543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683568" y="764704"/>
            <a:ext cx="7776864" cy="5170959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600" b="1" i="1" dirty="0"/>
              <a:t>Hogy Júliára </a:t>
            </a:r>
            <a:r>
              <a:rPr lang="hu-HU" altLang="hu-HU" sz="2600" b="1" i="1" dirty="0" err="1"/>
              <a:t>talála</a:t>
            </a:r>
            <a:r>
              <a:rPr lang="hu-HU" altLang="hu-HU" sz="2600" b="1" i="1" dirty="0"/>
              <a:t>, így </a:t>
            </a:r>
            <a:r>
              <a:rPr lang="hu-HU" altLang="hu-HU" sz="2600" b="1" i="1" dirty="0" err="1"/>
              <a:t>köszöne</a:t>
            </a:r>
            <a:r>
              <a:rPr lang="hu-HU" altLang="hu-HU" sz="2600" b="1" i="1" dirty="0"/>
              <a:t> neki</a:t>
            </a:r>
            <a:endParaRPr lang="hu-HU" altLang="hu-HU" sz="2600" dirty="0"/>
          </a:p>
          <a:p>
            <a:pPr marL="457200" indent="-457200">
              <a:buFont typeface="+mj-lt"/>
              <a:buAutoNum type="arabicParenR"/>
            </a:pPr>
            <a:r>
              <a:rPr lang="hu-HU" altLang="hu-HU" i="1" dirty="0" smtClean="0"/>
              <a:t>Jellemezze a vers alapján a beszélő és megszólított kapcsolatát?</a:t>
            </a:r>
          </a:p>
          <a:p>
            <a:pPr marL="457200" indent="-457200">
              <a:buFont typeface="+mj-lt"/>
              <a:buAutoNum type="arabicParenR"/>
            </a:pPr>
            <a:r>
              <a:rPr lang="hu-HU" altLang="hu-HU" i="1" dirty="0" smtClean="0"/>
              <a:t>Milyen nyelvi eszközök érzékeltetik a kettejük közti viszonyt?	      (pl. alaktani és mondattani szinten)</a:t>
            </a:r>
          </a:p>
          <a:p>
            <a:pPr marL="457200" indent="-457200">
              <a:buFont typeface="+mj-lt"/>
              <a:buAutoNum type="arabicParenR"/>
            </a:pPr>
            <a:r>
              <a:rPr lang="hu-HU" altLang="hu-HU" i="1" dirty="0" smtClean="0"/>
              <a:t>Gyűjtse ki a versből és csoportosítsa a metaforikus megszólításokat!</a:t>
            </a:r>
          </a:p>
          <a:p>
            <a:pPr marL="0" indent="0">
              <a:buNone/>
            </a:pPr>
            <a:endParaRPr lang="hu-HU" altLang="hu-HU" sz="2600" b="1" i="1" dirty="0" smtClean="0"/>
          </a:p>
          <a:p>
            <a:pPr marL="0" indent="0">
              <a:buNone/>
            </a:pPr>
            <a:r>
              <a:rPr lang="hu-HU" altLang="hu-HU" sz="2600" b="1" i="1" dirty="0" smtClean="0"/>
              <a:t>Darvaknak </a:t>
            </a:r>
            <a:r>
              <a:rPr lang="hu-HU" altLang="hu-HU" sz="2600" b="1" i="1" dirty="0"/>
              <a:t>szól</a:t>
            </a:r>
            <a:endParaRPr lang="hu-HU" altLang="hu-HU" sz="2600" i="1" dirty="0" smtClean="0"/>
          </a:p>
          <a:p>
            <a:pPr marL="457200" indent="-457200">
              <a:buFont typeface="+mj-lt"/>
              <a:buAutoNum type="arabicParenR"/>
            </a:pPr>
            <a:r>
              <a:rPr lang="hu-HU" altLang="hu-HU" i="1" dirty="0" smtClean="0"/>
              <a:t>Milyen élethelyzetben születik a vers?</a:t>
            </a:r>
          </a:p>
          <a:p>
            <a:pPr marL="457200" indent="-457200">
              <a:buFont typeface="+mj-lt"/>
              <a:buAutoNum type="arabicParenR"/>
            </a:pPr>
            <a:r>
              <a:rPr lang="hu-HU" altLang="hu-HU" i="1" dirty="0" smtClean="0"/>
              <a:t>Hogyan és miért változnak az egyes strófákban az igealakok? </a:t>
            </a:r>
          </a:p>
          <a:p>
            <a:pPr marL="457200" indent="-457200">
              <a:buFont typeface="+mj-lt"/>
              <a:buAutoNum type="arabicParenR"/>
            </a:pPr>
            <a:r>
              <a:rPr lang="hu-HU" altLang="hu-HU" i="1" dirty="0" smtClean="0"/>
              <a:t>Gyűjtse ki a versből és csoportosítsa a költői képeket!</a:t>
            </a:r>
          </a:p>
        </p:txBody>
      </p:sp>
    </p:spTree>
    <p:extLst>
      <p:ext uri="{BB962C8B-B14F-4D97-AF65-F5344CB8AC3E}">
        <p14:creationId xmlns:p14="http://schemas.microsoft.com/office/powerpoint/2010/main" val="3254620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7776864" cy="5433467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600" b="1" i="1" dirty="0"/>
              <a:t>Hogy Júliára </a:t>
            </a:r>
            <a:r>
              <a:rPr lang="hu-HU" altLang="hu-HU" sz="2600" b="1" i="1" dirty="0" err="1"/>
              <a:t>talála</a:t>
            </a:r>
            <a:r>
              <a:rPr lang="hu-HU" altLang="hu-HU" sz="2600" b="1" i="1" dirty="0"/>
              <a:t>, így </a:t>
            </a:r>
            <a:r>
              <a:rPr lang="hu-HU" altLang="hu-HU" sz="2600" b="1" i="1" dirty="0" err="1"/>
              <a:t>köszöne</a:t>
            </a:r>
            <a:r>
              <a:rPr lang="hu-HU" altLang="hu-HU" sz="2600" b="1" i="1" dirty="0"/>
              <a:t> neki</a:t>
            </a:r>
            <a:endParaRPr lang="hu-HU" altLang="hu-HU" sz="2600" dirty="0" smtClean="0"/>
          </a:p>
          <a:p>
            <a:r>
              <a:rPr lang="hu-HU" altLang="hu-HU" dirty="0" smtClean="0"/>
              <a:t>vershelyzet: 1. és 6. vsz. (beszélő: </a:t>
            </a:r>
            <a:r>
              <a:rPr lang="hu-HU" altLang="hu-HU" dirty="0" err="1" smtClean="0"/>
              <a:t>Credulus</a:t>
            </a:r>
            <a:r>
              <a:rPr lang="hu-HU" altLang="hu-HU" dirty="0" smtClean="0"/>
              <a:t>, megszólított: Júlia)</a:t>
            </a:r>
          </a:p>
          <a:p>
            <a:r>
              <a:rPr lang="hu-HU" altLang="hu-HU" dirty="0" smtClean="0"/>
              <a:t>(1-5. vsz.) Júlia üdvözlése, elragadtatott vallomás ~ </a:t>
            </a:r>
            <a:r>
              <a:rPr lang="hu-HU" altLang="hu-HU" i="1" dirty="0" smtClean="0"/>
              <a:t>himnuszok</a:t>
            </a:r>
          </a:p>
          <a:p>
            <a:r>
              <a:rPr lang="hu-HU" altLang="hu-HU" dirty="0" smtClean="0"/>
              <a:t>köszöntésformulák, megszólítások és felkiáltások</a:t>
            </a:r>
          </a:p>
          <a:p>
            <a:r>
              <a:rPr lang="hu-HU" altLang="hu-HU" dirty="0" smtClean="0"/>
              <a:t>metaforák halmozása, fokozás (érzelmi élet, virág- és fényszimbolika) ~ </a:t>
            </a:r>
            <a:r>
              <a:rPr lang="hu-HU" altLang="hu-HU" i="1" dirty="0" smtClean="0"/>
              <a:t>virágénekek</a:t>
            </a:r>
          </a:p>
          <a:p>
            <a:r>
              <a:rPr lang="hu-HU" altLang="hu-HU" dirty="0" smtClean="0"/>
              <a:t>(6. vsz.) zárlat: epikus keret, helyzetkép: lovagi hódolat (elbeszélő múlt) ~ </a:t>
            </a:r>
            <a:r>
              <a:rPr lang="hu-HU" altLang="hu-HU" i="1" dirty="0" smtClean="0"/>
              <a:t>trubadúrlíra</a:t>
            </a:r>
            <a:endParaRPr lang="hu-HU" altLang="hu-HU" dirty="0" smtClean="0"/>
          </a:p>
          <a:p>
            <a:r>
              <a:rPr lang="hu-HU" altLang="hu-HU" dirty="0" smtClean="0"/>
              <a:t>kötött ritmus- és rímképlet: felező nyolcas, bokorrímek</a:t>
            </a: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152831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692150"/>
            <a:ext cx="7776864" cy="54340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600" b="1" dirty="0" smtClean="0"/>
              <a:t>♥ Célia-versek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dirty="0" smtClean="0"/>
              <a:t>1590-1591 telén íródnak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dirty="0" smtClean="0"/>
              <a:t>a viszonzott szerelem boldogsága („égi nő”)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dirty="0" smtClean="0"/>
              <a:t>egyszerűbb, letisztultabb, rövidebb művek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dirty="0" smtClean="0"/>
              <a:t>formai műgond, Balassi-strófa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dirty="0" smtClean="0"/>
              <a:t>szövegversek (nincs nótajelzés)</a:t>
            </a:r>
          </a:p>
          <a:p>
            <a:pPr marL="0" indent="0">
              <a:buFontTx/>
              <a:buNone/>
              <a:defRPr/>
            </a:pPr>
            <a:endParaRPr lang="hu-HU" b="1" i="1" dirty="0"/>
          </a:p>
          <a:p>
            <a:pPr marL="0" indent="0">
              <a:buFontTx/>
              <a:buNone/>
              <a:defRPr/>
            </a:pPr>
            <a:r>
              <a:rPr lang="hu-HU" sz="2600" b="1" i="1" dirty="0" smtClean="0"/>
              <a:t>Kiben az kesergő Céliárul ír</a:t>
            </a:r>
            <a:endParaRPr lang="hu-HU" sz="2600" dirty="0" smtClean="0"/>
          </a:p>
          <a:p>
            <a:pPr>
              <a:defRPr/>
            </a:pPr>
            <a:r>
              <a:rPr lang="hu-HU" dirty="0" smtClean="0"/>
              <a:t>letisztult</a:t>
            </a:r>
            <a:r>
              <a:rPr lang="hu-HU" dirty="0"/>
              <a:t>, szimmetrikus kompozíció: </a:t>
            </a:r>
            <a:r>
              <a:rPr lang="hu-HU" dirty="0" smtClean="0"/>
              <a:t>(1. vsz.) Célia bánata – (</a:t>
            </a:r>
            <a:r>
              <a:rPr lang="hu-HU" dirty="0"/>
              <a:t>2. vsz.) </a:t>
            </a:r>
            <a:r>
              <a:rPr lang="hu-HU" dirty="0" smtClean="0"/>
              <a:t>Célia szépsége – (3. vsz.) Célia bánata </a:t>
            </a:r>
          </a:p>
          <a:p>
            <a:pPr>
              <a:defRPr/>
            </a:pPr>
            <a:r>
              <a:rPr lang="hu-HU" dirty="0" smtClean="0"/>
              <a:t>természeti hasonlatok (1-1-3)</a:t>
            </a:r>
          </a:p>
          <a:p>
            <a:pPr>
              <a:defRPr/>
            </a:pPr>
            <a:endParaRPr lang="hu-HU" sz="2800" dirty="0"/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5081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artalom helye 2"/>
          <p:cNvSpPr>
            <a:spLocks noGrp="1"/>
          </p:cNvSpPr>
          <p:nvPr>
            <p:ph idx="4294967295"/>
          </p:nvPr>
        </p:nvSpPr>
        <p:spPr>
          <a:xfrm>
            <a:off x="683568" y="764704"/>
            <a:ext cx="7776864" cy="5361459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600" b="1" i="1" dirty="0"/>
              <a:t>Kiben az </a:t>
            </a:r>
            <a:r>
              <a:rPr lang="hu-HU" altLang="hu-HU" sz="2600" b="1" i="1" dirty="0" err="1"/>
              <a:t>Celia</a:t>
            </a:r>
            <a:r>
              <a:rPr lang="hu-HU" altLang="hu-HU" sz="2600" b="1" i="1" dirty="0"/>
              <a:t> szerelméért való gyötrelméről szól</a:t>
            </a:r>
            <a:endParaRPr lang="hu-HU" altLang="hu-HU" sz="2600" dirty="0" smtClean="0"/>
          </a:p>
          <a:p>
            <a:r>
              <a:rPr lang="hu-HU" altLang="hu-HU" dirty="0" smtClean="0"/>
              <a:t>epikus elemek hiánya</a:t>
            </a:r>
          </a:p>
          <a:p>
            <a:r>
              <a:rPr lang="hu-HU" altLang="hu-HU" dirty="0" smtClean="0"/>
              <a:t>költői képek halmozása a lelki folyamatok érzékeltetésére</a:t>
            </a:r>
          </a:p>
          <a:p>
            <a:r>
              <a:rPr lang="hu-HU" altLang="hu-HU" dirty="0" smtClean="0"/>
              <a:t>3 vsz. – 3 mondat – 3 költői kép (malom ~ én, harang ~ lélek, kristálykő ~ szív)</a:t>
            </a:r>
          </a:p>
          <a:p>
            <a:r>
              <a:rPr lang="hu-HU" altLang="hu-HU" dirty="0" smtClean="0"/>
              <a:t>fogalmi és képi síkok váltakozása, nyelvi sűrítettség</a:t>
            </a:r>
          </a:p>
          <a:p>
            <a:r>
              <a:rPr lang="hu-HU" altLang="hu-HU" dirty="0" smtClean="0"/>
              <a:t>önelemzés: kívülről szemléli gyötrődését (E/3. sz.)</a:t>
            </a:r>
          </a:p>
          <a:p>
            <a:r>
              <a:rPr lang="hu-HU" altLang="hu-HU" dirty="0" smtClean="0"/>
              <a:t>passzivitás, kiszolgáltatottság, érzelmi túlfűtöttség </a:t>
            </a:r>
          </a:p>
          <a:p>
            <a:endParaRPr lang="hu-HU" altLang="hu-HU" sz="2800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902955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764704"/>
            <a:ext cx="7776864" cy="517095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altLang="hu-HU" sz="2600" b="1" dirty="0" smtClean="0"/>
              <a:t>b) </a:t>
            </a:r>
            <a:r>
              <a:rPr lang="hu-HU" altLang="hu-HU" sz="2600" b="1" dirty="0"/>
              <a:t>Vitézi énekek</a:t>
            </a:r>
            <a:endParaRPr lang="hu-HU" sz="2600" dirty="0" smtClean="0"/>
          </a:p>
          <a:p>
            <a:pPr>
              <a:defRPr/>
            </a:pPr>
            <a:r>
              <a:rPr lang="hu-HU" dirty="0" smtClean="0"/>
              <a:t>végvárak szerepe → vitézi (~lovagi) értékrend felértékelődése</a:t>
            </a:r>
          </a:p>
          <a:p>
            <a:pPr>
              <a:defRPr/>
            </a:pPr>
            <a:r>
              <a:rPr lang="hu-HU" dirty="0" smtClean="0"/>
              <a:t>sajátosan magyar téma: a hazáért és a kereszténységért vívott önfeláldozó harc</a:t>
            </a:r>
          </a:p>
          <a:p>
            <a:pPr>
              <a:defRPr/>
            </a:pPr>
            <a:r>
              <a:rPr lang="hu-HU" dirty="0" smtClean="0"/>
              <a:t>viszonylag kevés mű tartozik ide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400" i="1" dirty="0" smtClean="0"/>
              <a:t>Borivóknak való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400" i="1" dirty="0" smtClean="0"/>
              <a:t>Egy katonaének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400" i="1" dirty="0" smtClean="0"/>
              <a:t>Ó én édes hazám, te jó Magyarország...</a:t>
            </a:r>
          </a:p>
          <a:p>
            <a:pPr marL="0" indent="0">
              <a:buFontTx/>
              <a:buNone/>
              <a:defRPr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51539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776864" cy="5544616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600" b="1" i="1" dirty="0"/>
              <a:t>Egy katonaének </a:t>
            </a:r>
            <a:r>
              <a:rPr lang="hu-HU" altLang="hu-HU" sz="2600" i="1" dirty="0"/>
              <a:t>(A végek dicséretére)</a:t>
            </a:r>
            <a:endParaRPr lang="hu-HU" altLang="hu-HU" sz="2600" dirty="0" smtClean="0"/>
          </a:p>
          <a:p>
            <a:r>
              <a:rPr lang="hu-HU" altLang="hu-HU" dirty="0" smtClean="0"/>
              <a:t>ódai, keretes szerkezet → </a:t>
            </a:r>
            <a:r>
              <a:rPr lang="hu-HU" altLang="hu-HU" b="1" dirty="0" smtClean="0"/>
              <a:t>szimmetrikus, hárompillérű kompozíció </a:t>
            </a:r>
            <a:r>
              <a:rPr lang="hu-HU" altLang="hu-HU" dirty="0" smtClean="0"/>
              <a:t>(„híd” szerkezet):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(1. vsz.): megszólítás, költői kérdés → természeti környezet és vitézi életforma szépsége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(2–8. vsz.) „bizonyítás”: vitézi élet bemutatása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altLang="hu-HU" sz="2000" dirty="0" smtClean="0"/>
              <a:t>(2–4. vsz.) életképek: a mozgalmas mindennapok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altLang="hu-HU" sz="2000" dirty="0" smtClean="0"/>
              <a:t>(5. vsz.) szerkezeti középpont: a vitézi értékrend összegzése (hírnév, emberség, vitézség, tisztesség ~ lovagi erények)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altLang="hu-HU" sz="2000" dirty="0" smtClean="0"/>
              <a:t>(6–8. vsz.) életképek: a vitézi élet nehézségei, veszélyei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(9. vsz.) megszólítás, áldásmondás  </a:t>
            </a:r>
          </a:p>
          <a:p>
            <a:r>
              <a:rPr lang="hu-HU" altLang="hu-HU" dirty="0" smtClean="0"/>
              <a:t>ellenpontozás, de időrendként is értelmezhető</a:t>
            </a:r>
          </a:p>
          <a:p>
            <a:r>
              <a:rPr lang="hu-HU" altLang="hu-HU" dirty="0" smtClean="0"/>
              <a:t>Balassi-strófa </a:t>
            </a:r>
          </a:p>
        </p:txBody>
      </p:sp>
    </p:spTree>
    <p:extLst>
      <p:ext uri="{BB962C8B-B14F-4D97-AF65-F5344CB8AC3E}">
        <p14:creationId xmlns:p14="http://schemas.microsoft.com/office/powerpoint/2010/main" val="2893349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683568" y="2996952"/>
            <a:ext cx="7776865" cy="3240360"/>
          </a:xfrm>
        </p:spPr>
        <p:txBody>
          <a:bodyPr numCol="2"/>
          <a:lstStyle/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haza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végvári vitézek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lovak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szerszámok, fegyverek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felnevelt vitézek</a:t>
            </a:r>
          </a:p>
          <a:p>
            <a:pPr marL="914400" lvl="1" indent="-457200">
              <a:buFont typeface="+mj-lt"/>
              <a:buAutoNum type="arabicPeriod"/>
            </a:pPr>
            <a:endParaRPr lang="hu-HU" dirty="0"/>
          </a:p>
          <a:p>
            <a:pPr marL="914400" lvl="1" indent="-457200">
              <a:buFont typeface="+mj-lt"/>
              <a:buAutoNum type="arabicPeriod"/>
            </a:pP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természet, hazai tájak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barátok, rokonok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szerelmek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Júlia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altLang="hu-HU" dirty="0" smtClean="0"/>
              <a:t>versek elégetése ~ költészet megtagadása</a:t>
            </a:r>
          </a:p>
          <a:p>
            <a:endParaRPr lang="hu-HU" altLang="hu-HU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3568" y="784275"/>
            <a:ext cx="7776865" cy="19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altLang="hu-HU" sz="2600" b="1" i="1" dirty="0"/>
              <a:t>Ó én édes hazám, te jó Magyarország...</a:t>
            </a:r>
            <a:endParaRPr lang="hu-HU" altLang="hu-HU" sz="2600" dirty="0"/>
          </a:p>
          <a:p>
            <a:pPr marL="457200" indent="-457200"/>
            <a:r>
              <a:rPr lang="hu-HU" altLang="hu-HU" dirty="0"/>
              <a:t>elégia, búcsúvers</a:t>
            </a:r>
          </a:p>
          <a:p>
            <a:pPr marL="457200" indent="-457200"/>
            <a:r>
              <a:rPr lang="hu-HU" altLang="hu-HU" dirty="0"/>
              <a:t>Lengyelországba készülve elbúcsúzik </a:t>
            </a:r>
            <a:r>
              <a:rPr lang="hu-HU" altLang="hu-HU" dirty="0" err="1"/>
              <a:t>mindattól</a:t>
            </a:r>
            <a:r>
              <a:rPr lang="hu-HU" altLang="hu-HU" dirty="0"/>
              <a:t>, ami számára kedves volt 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hu-HU" dirty="0" smtClean="0"/>
              <a:t>emlékek felsorolása:</a:t>
            </a:r>
            <a:endParaRPr lang="hu-HU" altLang="hu-HU" dirty="0"/>
          </a:p>
          <a:p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736740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776864" cy="5314975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600" b="1" dirty="0" smtClean="0"/>
              <a:t>c) </a:t>
            </a:r>
            <a:r>
              <a:rPr lang="hu-HU" altLang="hu-HU" sz="2600" b="1" dirty="0"/>
              <a:t>Istenes versek</a:t>
            </a:r>
            <a:endParaRPr lang="hu-HU" altLang="hu-HU" sz="2600" dirty="0"/>
          </a:p>
          <a:p>
            <a:r>
              <a:rPr lang="hu-HU" altLang="hu-HU" dirty="0"/>
              <a:t>zsoltárparafrázisok</a:t>
            </a:r>
          </a:p>
          <a:p>
            <a:r>
              <a:rPr lang="hu-HU" altLang="hu-HU" dirty="0"/>
              <a:t>személyes, </a:t>
            </a:r>
            <a:r>
              <a:rPr lang="hu-HU" altLang="hu-HU" dirty="0" smtClean="0"/>
              <a:t>közvetlen istenkapcsolat</a:t>
            </a:r>
            <a:endParaRPr lang="hu-HU" altLang="hu-HU" dirty="0"/>
          </a:p>
          <a:p>
            <a:pPr marL="0" indent="0">
              <a:buNone/>
            </a:pPr>
            <a:r>
              <a:rPr lang="hu-HU" altLang="hu-HU" sz="2600" b="1" i="1" dirty="0" smtClean="0"/>
              <a:t>Adj </a:t>
            </a:r>
            <a:r>
              <a:rPr lang="hu-HU" altLang="hu-HU" sz="2600" b="1" i="1" dirty="0"/>
              <a:t>már csendességet</a:t>
            </a:r>
            <a:endParaRPr lang="hu-HU" altLang="hu-HU" sz="2600" dirty="0" smtClean="0"/>
          </a:p>
          <a:p>
            <a:r>
              <a:rPr lang="hu-HU" altLang="hu-HU" sz="2200" dirty="0" smtClean="0"/>
              <a:t>lengyel földön született 1591 táján</a:t>
            </a:r>
          </a:p>
          <a:p>
            <a:r>
              <a:rPr lang="hu-HU" altLang="hu-HU" sz="2200" dirty="0" smtClean="0"/>
              <a:t>személyesség, Istennel folytatott bensőséges párbeszéd</a:t>
            </a:r>
          </a:p>
          <a:p>
            <a:r>
              <a:rPr lang="hu-HU" altLang="hu-HU" sz="2200" dirty="0" smtClean="0"/>
              <a:t>érzelmi hullámzás: könyörgés, panasz, kétségek, remény (különböző mondatfajták váltakozása; ellentétek) </a:t>
            </a:r>
          </a:p>
          <a:p>
            <a:r>
              <a:rPr lang="hu-HU" altLang="hu-HU" sz="2200" dirty="0" smtClean="0"/>
              <a:t>szimmetrikus szerkezet (A-B-A):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 (1-2. vsz.) könyörgés (lelki béke, bűnbocsánat)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 (3-6. vsz.) érvelés, indoklás (belső vita)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altLang="hu-HU" dirty="0" smtClean="0"/>
              <a:t> (7-8. vsz.) könyörgés (megtisztulás, megváltás, </a:t>
            </a:r>
            <a:r>
              <a:rPr lang="hu-HU" altLang="hu-HU" dirty="0" err="1" smtClean="0"/>
              <a:t>ascensio</a:t>
            </a:r>
            <a:r>
              <a:rPr lang="hu-HU" altLang="hu-HU" dirty="0" smtClean="0"/>
              <a:t>)</a:t>
            </a:r>
            <a:endParaRPr lang="hu-HU" altLang="hu-HU" b="1" i="1" dirty="0" smtClean="0"/>
          </a:p>
          <a:p>
            <a:endParaRPr lang="hu-HU" altLang="hu-HU" sz="2800" dirty="0" smtClean="0"/>
          </a:p>
          <a:p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332228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7776864" cy="5242967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600" b="1" dirty="0"/>
              <a:t>A Balassi-líra változásai</a:t>
            </a:r>
          </a:p>
          <a:p>
            <a:r>
              <a:rPr lang="hu-HU" altLang="hu-HU" dirty="0" err="1" smtClean="0"/>
              <a:t>petrarkista</a:t>
            </a:r>
            <a:r>
              <a:rPr lang="hu-HU" altLang="hu-HU" dirty="0" smtClean="0"/>
              <a:t> szerelmi költészet sablonjai → újlatin költészet hatása (</a:t>
            </a:r>
            <a:r>
              <a:rPr lang="hu-HU" altLang="hu-HU" dirty="0" err="1" smtClean="0"/>
              <a:t>Marullus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Angerianus</a:t>
            </a:r>
            <a:r>
              <a:rPr lang="hu-HU" altLang="hu-HU" dirty="0" smtClean="0"/>
              <a:t>, Johannes </a:t>
            </a:r>
            <a:r>
              <a:rPr lang="hu-HU" altLang="hu-HU" dirty="0" err="1" smtClean="0"/>
              <a:t>Secundus</a:t>
            </a:r>
            <a:r>
              <a:rPr lang="hu-HU" altLang="hu-HU" dirty="0" smtClean="0"/>
              <a:t>)</a:t>
            </a:r>
          </a:p>
          <a:p>
            <a:r>
              <a:rPr lang="hu-HU" altLang="hu-HU" dirty="0" smtClean="0"/>
              <a:t>énekvers → szövegvers</a:t>
            </a:r>
          </a:p>
          <a:p>
            <a:r>
              <a:rPr lang="hu-HU" altLang="hu-HU" dirty="0" smtClean="0"/>
              <a:t>valóságos élethelyzetek, epikus történések megörökítése → költői fikció és képrendszer növekvő szerepe</a:t>
            </a:r>
          </a:p>
          <a:p>
            <a:r>
              <a:rPr lang="hu-HU" altLang="hu-HU" dirty="0" smtClean="0"/>
              <a:t>szimmetrikus kompozíció, belső harmónia → aszimmetrikus szerkezetek, feszültségteremtés</a:t>
            </a:r>
          </a:p>
          <a:p>
            <a:r>
              <a:rPr lang="hu-HU" altLang="hu-HU" dirty="0" smtClean="0"/>
              <a:t>mintakövetés → eredetiség, személyes hang</a:t>
            </a:r>
          </a:p>
          <a:p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310406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5"/>
          <p:cNvSpPr>
            <a:spLocks noGrp="1"/>
          </p:cNvSpPr>
          <p:nvPr>
            <p:ph type="body" sz="half" idx="2"/>
          </p:nvPr>
        </p:nvSpPr>
        <p:spPr>
          <a:xfrm>
            <a:off x="1176338" y="3255963"/>
            <a:ext cx="3632200" cy="1828800"/>
          </a:xfrm>
        </p:spPr>
        <p:txBody>
          <a:bodyPr/>
          <a:lstStyle/>
          <a:p>
            <a:pPr eaLnBrk="1" hangingPunct="1"/>
            <a:r>
              <a:rPr lang="hu-HU" altLang="hu-HU" sz="2400" b="1" smtClean="0">
                <a:latin typeface="Bookman Old Style" panose="02050604050505020204" pitchFamily="18" charset="0"/>
              </a:rPr>
              <a:t>Botticelli: </a:t>
            </a:r>
            <a:r>
              <a:rPr lang="hu-HU" altLang="hu-HU" sz="2400" b="1" i="1" smtClean="0">
                <a:latin typeface="Bookman Old Style" panose="02050604050505020204" pitchFamily="18" charset="0"/>
              </a:rPr>
              <a:t>Vénusz születése</a:t>
            </a:r>
          </a:p>
        </p:txBody>
      </p:sp>
      <p:pic>
        <p:nvPicPr>
          <p:cNvPr id="19459" name="Picture 2" descr="http://m.blog.hu/az/azemlekezetallandosaga/image/06ve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533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Placeholder 5"/>
          <p:cNvSpPr txBox="1">
            <a:spLocks/>
          </p:cNvSpPr>
          <p:nvPr/>
        </p:nvSpPr>
        <p:spPr bwMode="auto">
          <a:xfrm>
            <a:off x="1258888" y="5732463"/>
            <a:ext cx="66262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b="1" dirty="0" err="1">
                <a:latin typeface="Bookman Old Style" panose="02050604050505020204" pitchFamily="18" charset="0"/>
              </a:rPr>
              <a:t>Sandro</a:t>
            </a:r>
            <a:r>
              <a:rPr lang="hu-HU" altLang="hu-HU" b="1" dirty="0">
                <a:latin typeface="Bookman Old Style" panose="02050604050505020204" pitchFamily="18" charset="0"/>
              </a:rPr>
              <a:t> Botticelli: </a:t>
            </a:r>
            <a:r>
              <a:rPr lang="hu-HU" altLang="hu-HU" b="1" i="1" dirty="0">
                <a:latin typeface="Bookman Old Style" panose="02050604050505020204" pitchFamily="18" charset="0"/>
              </a:rPr>
              <a:t>Vénusz születése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83568" y="62068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 neoplatonizmus az a szellemi irányzat, amely az ókori filozófus, Platón műveinek hatására jött létre. Egyik központi része a szerelemtan, mely szerint a szerelem nem más, mint az isteni szépség és tökéletesség iránti vágyódás. A szerelmes ugyanis az isteni szépség és tökéletesség visszfényét látja meg a szeretett lényben, és valójában ez után törekszik. Az istenség felé vezető út utolsó állomása az </a:t>
            </a:r>
            <a:r>
              <a:rPr lang="hu-H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ascensio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, az istenséghez való 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emelkedés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és a vele való azonosulás.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83568" y="400506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 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betű szerinti olvasat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 egy szerelmesről szól, aki csalódik szerelmében, és megpróbál valahogy felejteni és vigasztalódni.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Allegorikus értelemben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 az igazi szerelemről szól a verseskönyv, melyet soha nem lehet elfelejteni, és amely 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uralkodik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az ember akaratán.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Az 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erkölcsi értelmezés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 szerint 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Júlia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hamis istenség, az iránta érzett szerelem bálványimádás, a szerelmes erkölcsi elzüllése elkerülhetetlen.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A 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misztikus magyarázat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 szerint az üdvözülés (az istenséggé emelt 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Júlia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elérése) az Isten (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Júlia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) kegyelme nélkül lehetetlen.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899592" y="2996952"/>
            <a:ext cx="734481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83568" y="306896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i="1" dirty="0">
                <a:solidFill>
                  <a:srgbClr val="000000"/>
                </a:solidFill>
                <a:latin typeface="+mn-lt"/>
              </a:rPr>
              <a:t>„Christus </a:t>
            </a:r>
            <a:r>
              <a:rPr lang="hu-HU" sz="2400" i="1" dirty="0" err="1">
                <a:solidFill>
                  <a:srgbClr val="000000"/>
                </a:solidFill>
                <a:latin typeface="+mn-lt"/>
              </a:rPr>
              <a:t>mortuus</a:t>
            </a:r>
            <a:r>
              <a:rPr lang="hu-HU" sz="2400" i="1" dirty="0">
                <a:solidFill>
                  <a:srgbClr val="000000"/>
                </a:solidFill>
                <a:latin typeface="+mn-lt"/>
              </a:rPr>
              <a:t> est pro me, et ego </a:t>
            </a:r>
            <a:r>
              <a:rPr lang="hu-HU" sz="2400" i="1" dirty="0" err="1">
                <a:solidFill>
                  <a:srgbClr val="000000"/>
                </a:solidFill>
                <a:latin typeface="+mn-lt"/>
              </a:rPr>
              <a:t>diffidam</a:t>
            </a:r>
            <a:r>
              <a:rPr lang="hu-HU" sz="2400" i="1" dirty="0">
                <a:solidFill>
                  <a:srgbClr val="000000"/>
                </a:solidFill>
                <a:latin typeface="+mn-lt"/>
              </a:rPr>
              <a:t>? </a:t>
            </a:r>
            <a:r>
              <a:rPr lang="hu-HU" sz="2400" i="1" dirty="0" err="1">
                <a:solidFill>
                  <a:srgbClr val="000000"/>
                </a:solidFill>
                <a:latin typeface="+mn-lt"/>
              </a:rPr>
              <a:t>Tuus</a:t>
            </a:r>
            <a:r>
              <a:rPr lang="hu-HU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latin typeface="+mn-lt"/>
              </a:rPr>
              <a:t>miles</a:t>
            </a:r>
            <a:r>
              <a:rPr lang="hu-HU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latin typeface="+mn-lt"/>
              </a:rPr>
              <a:t>fui</a:t>
            </a:r>
            <a:r>
              <a:rPr lang="hu-HU" sz="2400" i="1" dirty="0">
                <a:solidFill>
                  <a:srgbClr val="000000"/>
                </a:solidFill>
                <a:latin typeface="+mn-lt"/>
              </a:rPr>
              <a:t>, Domine, </a:t>
            </a:r>
            <a:r>
              <a:rPr lang="hu-HU" sz="2400" i="1" dirty="0" err="1">
                <a:solidFill>
                  <a:srgbClr val="000000"/>
                </a:solidFill>
                <a:latin typeface="+mn-lt"/>
              </a:rPr>
              <a:t>tua</a:t>
            </a:r>
            <a:r>
              <a:rPr lang="hu-HU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latin typeface="+mn-lt"/>
              </a:rPr>
              <a:t>castra</a:t>
            </a:r>
            <a:r>
              <a:rPr lang="hu-HU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latin typeface="+mn-lt"/>
              </a:rPr>
              <a:t>secutus</a:t>
            </a:r>
            <a:r>
              <a:rPr lang="hu-HU" sz="2400" i="1" dirty="0">
                <a:solidFill>
                  <a:srgbClr val="000000"/>
                </a:solidFill>
                <a:latin typeface="+mn-lt"/>
              </a:rPr>
              <a:t> sum</a:t>
            </a:r>
            <a:r>
              <a:rPr lang="hu-HU" sz="2400" i="1" dirty="0" smtClean="0">
                <a:solidFill>
                  <a:srgbClr val="000000"/>
                </a:solidFill>
                <a:latin typeface="+mn-lt"/>
              </a:rPr>
              <a:t>.”</a:t>
            </a:r>
            <a:endParaRPr lang="hu-HU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3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9/9d/Botticelli_-_Adoration_of_the_Magi_%28Zanobi_Altar%29_-_Uffizi.jpg/1280px-Botticelli_-_Adoration_of_the_Magi_%28Zanobi_Altar%29_-_Uffi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633571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Placeholder 5"/>
          <p:cNvSpPr txBox="1">
            <a:spLocks/>
          </p:cNvSpPr>
          <p:nvPr/>
        </p:nvSpPr>
        <p:spPr bwMode="auto">
          <a:xfrm>
            <a:off x="1476375" y="5732463"/>
            <a:ext cx="63357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b="1" dirty="0">
                <a:latin typeface="Bookman Old Style" panose="02050604050505020204" pitchFamily="18" charset="0"/>
              </a:rPr>
              <a:t>Botticelli: </a:t>
            </a:r>
            <a:r>
              <a:rPr lang="hu-HU" altLang="hu-HU" b="1" i="1" dirty="0">
                <a:latin typeface="Bookman Old Style" panose="02050604050505020204" pitchFamily="18" charset="0"/>
              </a:rPr>
              <a:t>Háromkirályok imádása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 Vitruvius-tanulmány titkai - albar.lapunk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549275"/>
            <a:ext cx="51339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1258888" y="5732463"/>
            <a:ext cx="66262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b="1" dirty="0">
                <a:latin typeface="Bookman Old Style" panose="02050604050505020204" pitchFamily="18" charset="0"/>
              </a:rPr>
              <a:t>Leonardo da Vinci: </a:t>
            </a:r>
            <a:r>
              <a:rPr lang="hu-HU" altLang="hu-HU" b="1" i="1" dirty="0" err="1">
                <a:latin typeface="Bookman Old Style" panose="02050604050505020204" pitchFamily="18" charset="0"/>
              </a:rPr>
              <a:t>Vitruvius</a:t>
            </a:r>
            <a:r>
              <a:rPr lang="hu-HU" altLang="hu-HU" b="1" i="1" dirty="0">
                <a:latin typeface="Bookman Old Style" panose="02050604050505020204" pitchFamily="18" charset="0"/>
              </a:rPr>
              <a:t>-tanulmány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5589588"/>
            <a:ext cx="5486400" cy="7191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hu-HU" alt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Leonardo da Vinci: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hu-HU" altLang="hu-H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Mona Lisa – Hermelines hölgy</a:t>
            </a:r>
          </a:p>
        </p:txBody>
      </p:sp>
      <p:pic>
        <p:nvPicPr>
          <p:cNvPr id="22531" name="Picture 2" descr="https://felolvaso.files.wordpress.com/2013/09/hermelines-no-1485-1490.jpg?w=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536575"/>
            <a:ext cx="35972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www.sk-szeged.hu/statikus_html/kiallitas/leonardo/monali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331152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5229225"/>
            <a:ext cx="8029575" cy="936625"/>
          </a:xfrm>
        </p:spPr>
        <p:txBody>
          <a:bodyPr/>
          <a:lstStyle/>
          <a:p>
            <a:pPr eaLnBrk="1" hangingPunct="1"/>
            <a:r>
              <a:rPr lang="hu-HU" altLang="hu-HU" sz="2000" b="1" dirty="0" smtClean="0">
                <a:latin typeface="Bookman Old Style" panose="02050604050505020204" pitchFamily="18" charset="0"/>
              </a:rPr>
              <a:t>Raffaello </a:t>
            </a:r>
            <a:r>
              <a:rPr lang="hu-HU" altLang="hu-HU" sz="2000" b="1" dirty="0" err="1" smtClean="0">
                <a:latin typeface="Bookman Old Style" panose="02050604050505020204" pitchFamily="18" charset="0"/>
              </a:rPr>
              <a:t>Sanzio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:</a:t>
            </a:r>
          </a:p>
          <a:p>
            <a:pPr eaLnBrk="1" hangingPunct="1"/>
            <a:r>
              <a:rPr lang="hu-HU" altLang="hu-HU" sz="2000" b="1" dirty="0" smtClean="0">
                <a:latin typeface="Bookman Old Style" panose="02050604050505020204" pitchFamily="18" charset="0"/>
              </a:rPr>
              <a:t> </a:t>
            </a:r>
            <a:r>
              <a:rPr lang="hu-HU" altLang="hu-HU" sz="2000" b="1" i="1" dirty="0" smtClean="0">
                <a:latin typeface="Bookman Old Style" panose="02050604050505020204" pitchFamily="18" charset="0"/>
              </a:rPr>
              <a:t>Az athéni iskola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(részlet) – </a:t>
            </a:r>
            <a:r>
              <a:rPr lang="hu-HU" altLang="hu-HU" sz="2000" b="1" i="1" dirty="0" smtClean="0">
                <a:latin typeface="Bookman Old Style" panose="02050604050505020204" pitchFamily="18" charset="0"/>
              </a:rPr>
              <a:t>Szent György és a sárkány</a:t>
            </a:r>
          </a:p>
        </p:txBody>
      </p:sp>
      <p:pic>
        <p:nvPicPr>
          <p:cNvPr id="23555" name="Picture 4" descr="http://www.biografiasyvidas.com/biografia/p/fotos/platon_aristote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396081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Raffaello Sanzio San Giorgio e il drago, 1504 | Dipingere id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549275"/>
            <a:ext cx="3836987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2390</TotalTime>
  <Words>2642</Words>
  <Application>Microsoft Office PowerPoint</Application>
  <PresentationFormat>Diavetítés a képernyőre (4:3 oldalarány)</PresentationFormat>
  <Paragraphs>333</Paragraphs>
  <Slides>50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7" baseType="lpstr">
      <vt:lpstr>Arial</vt:lpstr>
      <vt:lpstr>Bookman Old Style</vt:lpstr>
      <vt:lpstr>Calibri</vt:lpstr>
      <vt:lpstr>Garamond</vt:lpstr>
      <vt:lpstr>Times New Roman</vt:lpstr>
      <vt:lpstr>Wingdings</vt:lpstr>
      <vt:lpstr>Organikus</vt:lpstr>
      <vt:lpstr>A reneszánsz</vt:lpstr>
      <vt:lpstr>PowerPoint-bemutató</vt:lpstr>
      <vt:lpstr>PowerPoint-bemutató</vt:lpstr>
      <vt:lpstr>Reneszánsz művészetek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itáliai reneszánsz irodalom</vt:lpstr>
      <vt:lpstr>PowerPoint-bemutató</vt:lpstr>
      <vt:lpstr>PowerPoint-bemutató</vt:lpstr>
      <vt:lpstr>PowerPoint-bemutató</vt:lpstr>
      <vt:lpstr>PowerPoint-bemutató</vt:lpstr>
      <vt:lpstr>PowerPoint-bemutató</vt:lpstr>
      <vt:lpstr>A magyar reneszánsz</vt:lpstr>
      <vt:lpstr>PowerPoint-bemutató</vt:lpstr>
      <vt:lpstr>PowerPoint-bemutató</vt:lpstr>
      <vt:lpstr>PowerPoint-bemutató</vt:lpstr>
      <vt:lpstr>PowerPoint-bemutató</vt:lpstr>
      <vt:lpstr>Janus Pannonius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Balassi Bálint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Bástya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nyelvi stíluseszközök</dc:title>
  <dc:creator>Barteky</dc:creator>
  <cp:lastModifiedBy>Bartek Dániel</cp:lastModifiedBy>
  <cp:revision>195</cp:revision>
  <dcterms:created xsi:type="dcterms:W3CDTF">2013-10-09T19:13:33Z</dcterms:created>
  <dcterms:modified xsi:type="dcterms:W3CDTF">2024-05-31T20:58:15Z</dcterms:modified>
</cp:coreProperties>
</file>