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4"/>
  </p:notesMasterIdLst>
  <p:handoutMasterIdLst>
    <p:handoutMasterId r:id="rId65"/>
  </p:handoutMasterIdLst>
  <p:sldIdLst>
    <p:sldId id="264" r:id="rId5"/>
    <p:sldId id="265" r:id="rId6"/>
    <p:sldId id="266" r:id="rId7"/>
    <p:sldId id="267" r:id="rId8"/>
    <p:sldId id="268" r:id="rId9"/>
    <p:sldId id="269" r:id="rId10"/>
    <p:sldId id="271" r:id="rId11"/>
    <p:sldId id="281" r:id="rId12"/>
    <p:sldId id="272" r:id="rId13"/>
    <p:sldId id="273" r:id="rId14"/>
    <p:sldId id="275" r:id="rId15"/>
    <p:sldId id="274" r:id="rId16"/>
    <p:sldId id="276" r:id="rId17"/>
    <p:sldId id="277" r:id="rId18"/>
    <p:sldId id="278" r:id="rId19"/>
    <p:sldId id="279" r:id="rId20"/>
    <p:sldId id="282" r:id="rId21"/>
    <p:sldId id="280" r:id="rId22"/>
    <p:sldId id="284" r:id="rId23"/>
    <p:sldId id="270" r:id="rId24"/>
    <p:sldId id="292" r:id="rId25"/>
    <p:sldId id="285" r:id="rId26"/>
    <p:sldId id="286" r:id="rId27"/>
    <p:sldId id="289" r:id="rId28"/>
    <p:sldId id="287" r:id="rId29"/>
    <p:sldId id="288" r:id="rId30"/>
    <p:sldId id="290" r:id="rId31"/>
    <p:sldId id="293" r:id="rId32"/>
    <p:sldId id="294" r:id="rId33"/>
    <p:sldId id="299" r:id="rId34"/>
    <p:sldId id="298" r:id="rId35"/>
    <p:sldId id="301" r:id="rId36"/>
    <p:sldId id="302" r:id="rId37"/>
    <p:sldId id="304" r:id="rId38"/>
    <p:sldId id="303" r:id="rId39"/>
    <p:sldId id="305" r:id="rId40"/>
    <p:sldId id="310" r:id="rId41"/>
    <p:sldId id="307" r:id="rId42"/>
    <p:sldId id="309" r:id="rId43"/>
    <p:sldId id="314" r:id="rId44"/>
    <p:sldId id="330" r:id="rId45"/>
    <p:sldId id="331" r:id="rId46"/>
    <p:sldId id="332" r:id="rId47"/>
    <p:sldId id="333" r:id="rId48"/>
    <p:sldId id="334" r:id="rId49"/>
    <p:sldId id="312" r:id="rId50"/>
    <p:sldId id="316" r:id="rId51"/>
    <p:sldId id="315" r:id="rId52"/>
    <p:sldId id="317" r:id="rId53"/>
    <p:sldId id="318" r:id="rId54"/>
    <p:sldId id="320" r:id="rId55"/>
    <p:sldId id="322" r:id="rId56"/>
    <p:sldId id="323" r:id="rId57"/>
    <p:sldId id="325" r:id="rId58"/>
    <p:sldId id="324" r:id="rId59"/>
    <p:sldId id="326" r:id="rId60"/>
    <p:sldId id="328" r:id="rId61"/>
    <p:sldId id="327" r:id="rId62"/>
    <p:sldId id="329" r:id="rId63"/>
  </p:sldIdLst>
  <p:sldSz cx="12188825" cy="6858000"/>
  <p:notesSz cx="6858000" cy="9144000"/>
  <p:defaultTextStyle>
    <a:defPPr rtl="0">
      <a:defRPr lang="h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howGuides="1">
      <p:cViewPr varScale="1">
        <p:scale>
          <a:sx n="98" d="100"/>
          <a:sy n="98" d="100"/>
        </p:scale>
        <p:origin x="110" y="10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912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u-HU" dirty="0">
              <a:solidFill>
                <a:schemeClr val="tx2"/>
              </a:solidFill>
            </a:endParaRPr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7EDA7075-86FF-42B2-8927-7F322A15F833}" type="datetime1">
              <a:rPr lang="hu-HU" smtClean="0">
                <a:solidFill>
                  <a:schemeClr val="tx2"/>
                </a:solidFill>
              </a:rPr>
              <a:pPr algn="r" rtl="0"/>
              <a:t>2022.03.20.</a:t>
            </a:fld>
            <a:endParaRPr lang="hu-HU" dirty="0">
              <a:solidFill>
                <a:schemeClr val="tx2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u-HU" dirty="0">
              <a:solidFill>
                <a:schemeClr val="tx2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hu-HU" smtClean="0">
                <a:solidFill>
                  <a:schemeClr val="tx2"/>
                </a:solidFill>
              </a:rPr>
              <a:pPr algn="r" rtl="0"/>
              <a:t>‹#›</a:t>
            </a:fld>
            <a:endParaRPr lang="hu-H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6648EB40-417A-43B6-8398-70047EA5A74C}" type="datetime1">
              <a:rPr lang="hu-HU" smtClean="0"/>
              <a:pPr/>
              <a:t>2022.03.20.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dirty="0"/>
              <a:t>Mintaszöveg szerkesztése</a:t>
            </a:r>
          </a:p>
          <a:p>
            <a:pPr lvl="1" rtl="0"/>
            <a:r>
              <a:rPr lang="hu-HU" dirty="0"/>
              <a:t>Második szint</a:t>
            </a:r>
          </a:p>
          <a:p>
            <a:pPr lvl="2" rtl="0"/>
            <a:r>
              <a:rPr lang="hu-HU" dirty="0"/>
              <a:t>Harmadik szint</a:t>
            </a:r>
          </a:p>
          <a:p>
            <a:pPr lvl="3" rtl="0"/>
            <a:r>
              <a:rPr lang="hu-HU" dirty="0"/>
              <a:t>Negyedik szint</a:t>
            </a:r>
          </a:p>
          <a:p>
            <a:pPr lvl="4" rtl="0"/>
            <a:r>
              <a:rPr lang="hu-HU" dirty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hu-HU" smtClean="0"/>
              <a:pPr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58677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u-HU"/>
              <a:t>Kattintson ide az alcím mintájának szerkesztéséhez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E2763D-E032-4DFF-B0B3-3D8422FFCF0E}" type="datetime1">
              <a:rPr lang="hu-HU" smtClean="0"/>
              <a:pPr/>
              <a:t>2022.03.20.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57ABD3E-B90B-44E6-BFFE-432971789295}" type="datetime1">
              <a:rPr lang="hu-HU" smtClean="0"/>
              <a:pPr/>
              <a:t>2022.03.20.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16C6E60-1866-4758-8791-4C4E45C36254}" type="datetime1">
              <a:rPr lang="hu-HU" smtClean="0"/>
              <a:pPr/>
              <a:t>2022.03.20.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A8FF994-63F4-4649-B3EC-87876C8F5873}" type="datetime1">
              <a:rPr lang="hu-HU" smtClean="0"/>
              <a:pPr/>
              <a:t>2022.03.20.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BE2DD76-DA38-4175-BA3B-63CD08093EE0}" type="datetime1">
              <a:rPr lang="hu-HU" smtClean="0"/>
              <a:pPr/>
              <a:t>2022.03.20.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A77CE3F-4691-403E-A0B4-65592C908B08}" type="datetime1">
              <a:rPr lang="hu-HU" smtClean="0"/>
              <a:pPr/>
              <a:t>2022.03.20.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4C7133D-4DC0-4E2A-8D81-F8B473E814B4}" type="datetime1">
              <a:rPr lang="hu-HU" smtClean="0"/>
              <a:pPr/>
              <a:t>2022.03.20.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378BBDA-88A6-480E-A129-7B2F79ABA348}" type="datetime1">
              <a:rPr lang="hu-HU" smtClean="0"/>
              <a:pPr/>
              <a:t>2022.03.20.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hu-HU"/>
              <a:t>Kép beszúrásához kattintson az ikonra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A81C038-294F-4567-9ADB-CFB54F107354}" type="datetime1">
              <a:rPr lang="hu-HU" smtClean="0"/>
              <a:pPr/>
              <a:t>2022.03.20.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hu-HU" dirty="0"/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hu-HU" dirty="0"/>
              <a:t>Mintaszöveg szerkesztése</a:t>
            </a:r>
          </a:p>
          <a:p>
            <a:pPr lvl="1" rtl="0"/>
            <a:r>
              <a:rPr lang="hu-HU" dirty="0"/>
              <a:t>Második szint</a:t>
            </a:r>
          </a:p>
          <a:p>
            <a:pPr lvl="2" rtl="0"/>
            <a:r>
              <a:rPr lang="hu-HU" dirty="0"/>
              <a:t>Harmadik szint</a:t>
            </a:r>
          </a:p>
          <a:p>
            <a:pPr lvl="3" rtl="0"/>
            <a:r>
              <a:rPr lang="hu-HU" dirty="0"/>
              <a:t>Negyedik szint</a:t>
            </a:r>
          </a:p>
          <a:p>
            <a:pPr lvl="4" rtl="0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982AADB5-EBED-4173-BC4E-244A8186BD03}" type="datetime1">
              <a:rPr lang="hu-HU" smtClean="0"/>
              <a:pPr/>
              <a:t>2022.03.20.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222204" y="1498601"/>
            <a:ext cx="7458753" cy="2434455"/>
          </a:xfrm>
        </p:spPr>
        <p:txBody>
          <a:bodyPr rtlCol="0"/>
          <a:lstStyle/>
          <a:p>
            <a:pPr algn="ctr" rtl="0"/>
            <a:r>
              <a:rPr lang="hu-HU" dirty="0">
                <a:solidFill>
                  <a:srgbClr val="FF0000"/>
                </a:solidFill>
                <a:latin typeface="Bookman Old Style" panose="02050604050505020204" pitchFamily="18" charset="0"/>
              </a:rPr>
              <a:t>A realizmus</a:t>
            </a:r>
          </a:p>
        </p:txBody>
      </p:sp>
      <p:sp>
        <p:nvSpPr>
          <p:cNvPr id="5" name="Alcím 4">
            <a:extLst>
              <a:ext uri="{FF2B5EF4-FFF2-40B4-BE49-F238E27FC236}">
                <a16:creationId xmlns:a16="http://schemas.microsoft.com/office/drawing/2014/main" id="{8DA1BBD3-D2BB-4338-9DD7-8C041ADBA7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9/93/Gustave_Courbet_018.jpg/1920px-Gustave_Courbet_018.jpg">
            <a:extLst>
              <a:ext uri="{FF2B5EF4-FFF2-40B4-BE49-F238E27FC236}">
                <a16:creationId xmlns:a16="http://schemas.microsoft.com/office/drawing/2014/main" id="{DC114EC4-957D-4FFD-AEEF-F4A381117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940" y="548680"/>
            <a:ext cx="8136904" cy="496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 helye 6">
            <a:extLst>
              <a:ext uri="{FF2B5EF4-FFF2-40B4-BE49-F238E27FC236}">
                <a16:creationId xmlns:a16="http://schemas.microsoft.com/office/drawing/2014/main" id="{660541B6-D539-48B6-BFF5-9133502C90A1}"/>
              </a:ext>
            </a:extLst>
          </p:cNvPr>
          <p:cNvSpPr txBox="1">
            <a:spLocks/>
          </p:cNvSpPr>
          <p:nvPr/>
        </p:nvSpPr>
        <p:spPr>
          <a:xfrm>
            <a:off x="2437764" y="5793799"/>
            <a:ext cx="7313295" cy="8128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/>
          </a:p>
          <a:p>
            <a:pPr marL="0" indent="0" algn="ctr">
              <a:buNone/>
            </a:pPr>
            <a:r>
              <a:rPr lang="hu-HU" sz="11200" b="1" dirty="0">
                <a:solidFill>
                  <a:schemeClr val="tx2"/>
                </a:solidFill>
                <a:latin typeface="Georgia" panose="02040502050405020303" pitchFamily="18" charset="0"/>
              </a:rPr>
              <a:t>Gustav Courbet: </a:t>
            </a:r>
            <a:r>
              <a:rPr lang="hu-HU" sz="11200" b="1" i="1" dirty="0">
                <a:solidFill>
                  <a:schemeClr val="tx2"/>
                </a:solidFill>
                <a:latin typeface="Georgia" panose="02040502050405020303" pitchFamily="18" charset="0"/>
              </a:rPr>
              <a:t>Kőtörők</a:t>
            </a:r>
          </a:p>
        </p:txBody>
      </p:sp>
    </p:spTree>
    <p:extLst>
      <p:ext uri="{BB962C8B-B14F-4D97-AF65-F5344CB8AC3E}">
        <p14:creationId xmlns:p14="http://schemas.microsoft.com/office/powerpoint/2010/main" val="386531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.wikimedia.org/wikipedia/commons/thumb/a/ae/Ilia_Efimovich_Repin_%281844-1930%29_-_Volga_Boatmen_%281870-1873%29.jpg/1920px-Ilia_Efimovich_Repin_%281844-1930%29_-_Volga_Boatmen_%281870-1873%29.jpg">
            <a:extLst>
              <a:ext uri="{FF2B5EF4-FFF2-40B4-BE49-F238E27FC236}">
                <a16:creationId xmlns:a16="http://schemas.microsoft.com/office/drawing/2014/main" id="{C3F99A9E-D630-452D-875B-A133E7B4C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48" y="476672"/>
            <a:ext cx="11210128" cy="51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 helye 6">
            <a:extLst>
              <a:ext uri="{FF2B5EF4-FFF2-40B4-BE49-F238E27FC236}">
                <a16:creationId xmlns:a16="http://schemas.microsoft.com/office/drawing/2014/main" id="{146E0138-E85A-404C-8948-8F5ABE5CB736}"/>
              </a:ext>
            </a:extLst>
          </p:cNvPr>
          <p:cNvSpPr txBox="1">
            <a:spLocks/>
          </p:cNvSpPr>
          <p:nvPr/>
        </p:nvSpPr>
        <p:spPr>
          <a:xfrm>
            <a:off x="2437764" y="5793799"/>
            <a:ext cx="7313295" cy="8128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/>
          </a:p>
          <a:p>
            <a:pPr marL="0" indent="0" algn="ctr">
              <a:buNone/>
            </a:pPr>
            <a:r>
              <a:rPr lang="hu-HU" sz="11200" b="1" dirty="0">
                <a:solidFill>
                  <a:schemeClr val="tx2"/>
                </a:solidFill>
                <a:latin typeface="Georgia" panose="02040502050405020303" pitchFamily="18" charset="0"/>
              </a:rPr>
              <a:t>Ilja Repin: </a:t>
            </a:r>
            <a:r>
              <a:rPr lang="hu-HU" sz="11200" b="1" i="1" dirty="0">
                <a:solidFill>
                  <a:schemeClr val="tx2"/>
                </a:solidFill>
                <a:latin typeface="Georgia" panose="02040502050405020303" pitchFamily="18" charset="0"/>
              </a:rPr>
              <a:t>Hajóvontatók a Volgán</a:t>
            </a:r>
          </a:p>
        </p:txBody>
      </p:sp>
    </p:spTree>
    <p:extLst>
      <p:ext uri="{BB962C8B-B14F-4D97-AF65-F5344CB8AC3E}">
        <p14:creationId xmlns:p14="http://schemas.microsoft.com/office/powerpoint/2010/main" val="124176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thumb/6/6c/REPIN_Ivan_Terrible%26Ivan.jpg/1280px-REPIN_Ivan_Terrible%26Ivan.jpg">
            <a:extLst>
              <a:ext uri="{FF2B5EF4-FFF2-40B4-BE49-F238E27FC236}">
                <a16:creationId xmlns:a16="http://schemas.microsoft.com/office/drawing/2014/main" id="{3C7D2FD7-29F8-48B2-927E-937989B9E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664" y="535423"/>
            <a:ext cx="7721116" cy="514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 helye 6">
            <a:extLst>
              <a:ext uri="{FF2B5EF4-FFF2-40B4-BE49-F238E27FC236}">
                <a16:creationId xmlns:a16="http://schemas.microsoft.com/office/drawing/2014/main" id="{A5DACA09-F647-4FD5-8500-DE57743AC44C}"/>
              </a:ext>
            </a:extLst>
          </p:cNvPr>
          <p:cNvSpPr txBox="1">
            <a:spLocks/>
          </p:cNvSpPr>
          <p:nvPr/>
        </p:nvSpPr>
        <p:spPr>
          <a:xfrm>
            <a:off x="2437764" y="5793799"/>
            <a:ext cx="7313295" cy="8128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/>
          </a:p>
          <a:p>
            <a:pPr marL="0" indent="0" algn="ctr">
              <a:buNone/>
            </a:pPr>
            <a:r>
              <a:rPr lang="hu-HU" sz="11200" b="1" dirty="0">
                <a:solidFill>
                  <a:schemeClr val="tx2"/>
                </a:solidFill>
                <a:latin typeface="Georgia" panose="02040502050405020303" pitchFamily="18" charset="0"/>
              </a:rPr>
              <a:t>Ilja Repin: </a:t>
            </a:r>
            <a:r>
              <a:rPr lang="hu-HU" sz="11200" b="1" i="1" dirty="0">
                <a:solidFill>
                  <a:schemeClr val="tx2"/>
                </a:solidFill>
                <a:latin typeface="Georgia" panose="02040502050405020303" pitchFamily="18" charset="0"/>
              </a:rPr>
              <a:t>Rettegett Iván és fia</a:t>
            </a:r>
          </a:p>
        </p:txBody>
      </p:sp>
    </p:spTree>
    <p:extLst>
      <p:ext uri="{BB962C8B-B14F-4D97-AF65-F5344CB8AC3E}">
        <p14:creationId xmlns:p14="http://schemas.microsoft.com/office/powerpoint/2010/main" val="152276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pload.wikimedia.org/wikipedia/commons/thumb/2/2d/Munk%C3%A1csy%2C_Mih%C3%A1ly_-_Woman_Carrying_Faggot_-_Google_Art_Project.jpg/800px-Munk%C3%A1csy%2C_Mih%C3%A1ly_-_Woman_Carrying_Faggot_-_Google_Art_Project.jpg">
            <a:extLst>
              <a:ext uri="{FF2B5EF4-FFF2-40B4-BE49-F238E27FC236}">
                <a16:creationId xmlns:a16="http://schemas.microsoft.com/office/drawing/2014/main" id="{2AC1E767-D9D8-4383-BA7F-0785CDFDF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28" y="435848"/>
            <a:ext cx="4131474" cy="51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apcsolódó kép">
            <a:extLst>
              <a:ext uri="{FF2B5EF4-FFF2-40B4-BE49-F238E27FC236}">
                <a16:creationId xmlns:a16="http://schemas.microsoft.com/office/drawing/2014/main" id="{422D9B66-76D1-434C-9D9F-9249C16A9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467" y="485668"/>
            <a:ext cx="4006530" cy="508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 helye 6">
            <a:extLst>
              <a:ext uri="{FF2B5EF4-FFF2-40B4-BE49-F238E27FC236}">
                <a16:creationId xmlns:a16="http://schemas.microsoft.com/office/drawing/2014/main" id="{C5F3195A-06EF-478D-94B7-EDA6B61CF122}"/>
              </a:ext>
            </a:extLst>
          </p:cNvPr>
          <p:cNvSpPr txBox="1">
            <a:spLocks/>
          </p:cNvSpPr>
          <p:nvPr/>
        </p:nvSpPr>
        <p:spPr>
          <a:xfrm>
            <a:off x="837828" y="5793799"/>
            <a:ext cx="10513169" cy="8128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1200" b="1" dirty="0">
                <a:solidFill>
                  <a:schemeClr val="tx2"/>
                </a:solidFill>
                <a:latin typeface="Georgia" panose="02040502050405020303" pitchFamily="18" charset="0"/>
              </a:rPr>
              <a:t>Munkácsy Mihály:</a:t>
            </a:r>
          </a:p>
          <a:p>
            <a:pPr marL="0" indent="0">
              <a:buNone/>
            </a:pPr>
            <a:r>
              <a:rPr lang="hu-HU" sz="11200" b="1" i="1" dirty="0">
                <a:solidFill>
                  <a:schemeClr val="tx2"/>
                </a:solidFill>
                <a:latin typeface="Georgia" panose="02040502050405020303" pitchFamily="18" charset="0"/>
              </a:rPr>
              <a:t>     Rőzsehordó nő				Ásító inas</a:t>
            </a:r>
          </a:p>
        </p:txBody>
      </p:sp>
    </p:spTree>
    <p:extLst>
      <p:ext uri="{BB962C8B-B14F-4D97-AF65-F5344CB8AC3E}">
        <p14:creationId xmlns:p14="http://schemas.microsoft.com/office/powerpoint/2010/main" val="372135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pload.wikimedia.org/wikipedia/commons/thumb/4/45/Munkacsy_-_Christ_in_front_of_Pilate.jpg/1920px-Munkacsy_-_Christ_in_front_of_Pilate.jpg">
            <a:extLst>
              <a:ext uri="{FF2B5EF4-FFF2-40B4-BE49-F238E27FC236}">
                <a16:creationId xmlns:a16="http://schemas.microsoft.com/office/drawing/2014/main" id="{5EA16D16-F8DE-4C0E-9189-C5CAFEC97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589" y="332656"/>
            <a:ext cx="8485646" cy="556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 helye 6">
            <a:extLst>
              <a:ext uri="{FF2B5EF4-FFF2-40B4-BE49-F238E27FC236}">
                <a16:creationId xmlns:a16="http://schemas.microsoft.com/office/drawing/2014/main" id="{4C969D31-30B6-45D6-B27A-5809DA5D5041}"/>
              </a:ext>
            </a:extLst>
          </p:cNvPr>
          <p:cNvSpPr txBox="1">
            <a:spLocks/>
          </p:cNvSpPr>
          <p:nvPr/>
        </p:nvSpPr>
        <p:spPr>
          <a:xfrm>
            <a:off x="2437764" y="5793799"/>
            <a:ext cx="7545080" cy="8128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/>
          </a:p>
          <a:p>
            <a:pPr marL="0" indent="0" algn="ctr">
              <a:buNone/>
            </a:pPr>
            <a:r>
              <a:rPr lang="hu-HU" sz="11200" b="1" dirty="0">
                <a:solidFill>
                  <a:schemeClr val="tx2"/>
                </a:solidFill>
                <a:latin typeface="Georgia" panose="02040502050405020303" pitchFamily="18" charset="0"/>
              </a:rPr>
              <a:t>Munkácsy Mihály: </a:t>
            </a:r>
            <a:r>
              <a:rPr lang="hu-HU" sz="11200" b="1" i="1" dirty="0">
                <a:solidFill>
                  <a:schemeClr val="tx2"/>
                </a:solidFill>
                <a:latin typeface="Georgia" panose="02040502050405020303" pitchFamily="18" charset="0"/>
              </a:rPr>
              <a:t>Krisztus Pilátus előtt</a:t>
            </a:r>
          </a:p>
        </p:txBody>
      </p:sp>
    </p:spTree>
    <p:extLst>
      <p:ext uri="{BB962C8B-B14F-4D97-AF65-F5344CB8AC3E}">
        <p14:creationId xmlns:p14="http://schemas.microsoft.com/office/powerpoint/2010/main" val="113756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upload.wikimedia.org/wikipedia/commons/thumb/9/90/Munk%C3%A1csy_Ecce_homo_A.jpg/1920px-Munk%C3%A1csy_Ecce_homo_A.jpg">
            <a:extLst>
              <a:ext uri="{FF2B5EF4-FFF2-40B4-BE49-F238E27FC236}">
                <a16:creationId xmlns:a16="http://schemas.microsoft.com/office/drawing/2014/main" id="{F663203B-5D5E-4C94-97A4-BE226E4FA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587" y="346624"/>
            <a:ext cx="8835649" cy="546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 helye 6">
            <a:extLst>
              <a:ext uri="{FF2B5EF4-FFF2-40B4-BE49-F238E27FC236}">
                <a16:creationId xmlns:a16="http://schemas.microsoft.com/office/drawing/2014/main" id="{3793C7E9-F75A-4E80-99FD-C8A369038D95}"/>
              </a:ext>
            </a:extLst>
          </p:cNvPr>
          <p:cNvSpPr txBox="1">
            <a:spLocks/>
          </p:cNvSpPr>
          <p:nvPr/>
        </p:nvSpPr>
        <p:spPr>
          <a:xfrm>
            <a:off x="2437764" y="5793799"/>
            <a:ext cx="7313295" cy="8128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/>
          </a:p>
          <a:p>
            <a:pPr marL="0" indent="0" algn="ctr">
              <a:buNone/>
            </a:pPr>
            <a:r>
              <a:rPr lang="hu-HU" sz="11200" b="1" dirty="0">
                <a:solidFill>
                  <a:schemeClr val="tx2"/>
                </a:solidFill>
                <a:latin typeface="Georgia" panose="02040502050405020303" pitchFamily="18" charset="0"/>
              </a:rPr>
              <a:t>Munkácsy Mihály: </a:t>
            </a:r>
            <a:r>
              <a:rPr lang="hu-HU" sz="11200" b="1" i="1" dirty="0" err="1">
                <a:solidFill>
                  <a:schemeClr val="tx2"/>
                </a:solidFill>
                <a:latin typeface="Georgia" panose="02040502050405020303" pitchFamily="18" charset="0"/>
              </a:rPr>
              <a:t>Ecce</a:t>
            </a:r>
            <a:r>
              <a:rPr lang="hu-HU" sz="11200" b="1" i="1" dirty="0">
                <a:solidFill>
                  <a:schemeClr val="tx2"/>
                </a:solidFill>
                <a:latin typeface="Georgia" panose="02040502050405020303" pitchFamily="18" charset="0"/>
              </a:rPr>
              <a:t> Homo</a:t>
            </a:r>
          </a:p>
        </p:txBody>
      </p:sp>
    </p:spTree>
    <p:extLst>
      <p:ext uri="{BB962C8B-B14F-4D97-AF65-F5344CB8AC3E}">
        <p14:creationId xmlns:p14="http://schemas.microsoft.com/office/powerpoint/2010/main" val="409862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upload.wikimedia.org/wikipedia/commons/thumb/2/25/Munk%C3%A1csy_Golgota.JPG/1920px-Munk%C3%A1csy_Golgota.JPG">
            <a:extLst>
              <a:ext uri="{FF2B5EF4-FFF2-40B4-BE49-F238E27FC236}">
                <a16:creationId xmlns:a16="http://schemas.microsoft.com/office/drawing/2014/main" id="{FB1B52C2-A326-4216-BD0A-289E40ECF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924" y="620688"/>
            <a:ext cx="8604398" cy="528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 helye 6">
            <a:extLst>
              <a:ext uri="{FF2B5EF4-FFF2-40B4-BE49-F238E27FC236}">
                <a16:creationId xmlns:a16="http://schemas.microsoft.com/office/drawing/2014/main" id="{CA9D8BEA-1ED6-433A-AD8D-BEDA614BC4BC}"/>
              </a:ext>
            </a:extLst>
          </p:cNvPr>
          <p:cNvSpPr txBox="1">
            <a:spLocks/>
          </p:cNvSpPr>
          <p:nvPr/>
        </p:nvSpPr>
        <p:spPr>
          <a:xfrm>
            <a:off x="2437764" y="5793799"/>
            <a:ext cx="7313295" cy="8128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/>
          </a:p>
          <a:p>
            <a:pPr marL="0" indent="0" algn="ctr">
              <a:buNone/>
            </a:pPr>
            <a:r>
              <a:rPr lang="hu-HU" sz="11200" b="1" dirty="0">
                <a:solidFill>
                  <a:schemeClr val="tx2"/>
                </a:solidFill>
                <a:latin typeface="Georgia" panose="02040502050405020303" pitchFamily="18" charset="0"/>
              </a:rPr>
              <a:t>Munkácsy Mihály: </a:t>
            </a:r>
            <a:r>
              <a:rPr lang="hu-HU" sz="11200" b="1" i="1" dirty="0">
                <a:solidFill>
                  <a:schemeClr val="tx2"/>
                </a:solidFill>
                <a:latin typeface="Georgia" panose="02040502050405020303" pitchFamily="18" charset="0"/>
              </a:rPr>
              <a:t>Golgota</a:t>
            </a:r>
          </a:p>
        </p:txBody>
      </p:sp>
    </p:spTree>
    <p:extLst>
      <p:ext uri="{BB962C8B-B14F-4D97-AF65-F5344CB8AC3E}">
        <p14:creationId xmlns:p14="http://schemas.microsoft.com/office/powerpoint/2010/main" val="139371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nciklopedia.fazekas.hu/tarsmuv/eklekt_large/image068.jpg">
            <a:extLst>
              <a:ext uri="{FF2B5EF4-FFF2-40B4-BE49-F238E27FC236}">
                <a16:creationId xmlns:a16="http://schemas.microsoft.com/office/drawing/2014/main" id="{B7B08993-9B79-4182-8C06-129022977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82" y="620688"/>
            <a:ext cx="3456384" cy="493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éptalálat a következőre: „constantin meunier szobrok”">
            <a:extLst>
              <a:ext uri="{FF2B5EF4-FFF2-40B4-BE49-F238E27FC236}">
                <a16:creationId xmlns:a16="http://schemas.microsoft.com/office/drawing/2014/main" id="{71086E0A-E0FB-4DFC-8598-983EA2561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502" y="620689"/>
            <a:ext cx="6250241" cy="493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 helye 6">
            <a:extLst>
              <a:ext uri="{FF2B5EF4-FFF2-40B4-BE49-F238E27FC236}">
                <a16:creationId xmlns:a16="http://schemas.microsoft.com/office/drawing/2014/main" id="{DC52CEB7-119A-41FF-AD55-8FC962E7E08E}"/>
              </a:ext>
            </a:extLst>
          </p:cNvPr>
          <p:cNvSpPr txBox="1">
            <a:spLocks/>
          </p:cNvSpPr>
          <p:nvPr/>
        </p:nvSpPr>
        <p:spPr>
          <a:xfrm>
            <a:off x="869082" y="5793799"/>
            <a:ext cx="10450661" cy="8128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1200" b="1" dirty="0" err="1">
                <a:solidFill>
                  <a:schemeClr val="tx2"/>
                </a:solidFill>
                <a:latin typeface="Georgia" panose="02040502050405020303" pitchFamily="18" charset="0"/>
              </a:rPr>
              <a:t>Constantine-Émile</a:t>
            </a:r>
            <a:r>
              <a:rPr lang="hu-HU" sz="11200" b="1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hu-HU" sz="11200" b="1" dirty="0" err="1">
                <a:solidFill>
                  <a:schemeClr val="tx2"/>
                </a:solidFill>
                <a:latin typeface="Georgia" panose="02040502050405020303" pitchFamily="18" charset="0"/>
              </a:rPr>
              <a:t>Meunier</a:t>
            </a:r>
            <a:r>
              <a:rPr lang="hu-HU" sz="11200" b="1" dirty="0">
                <a:solidFill>
                  <a:schemeClr val="tx2"/>
                </a:solidFill>
                <a:latin typeface="Georgia" panose="02040502050405020303" pitchFamily="18" charset="0"/>
              </a:rPr>
              <a:t>:</a:t>
            </a:r>
          </a:p>
          <a:p>
            <a:pPr marL="0" indent="0">
              <a:buNone/>
            </a:pPr>
            <a:r>
              <a:rPr lang="hu-HU" sz="11200" b="1" i="1" dirty="0">
                <a:solidFill>
                  <a:schemeClr val="tx2"/>
                </a:solidFill>
                <a:latin typeface="Georgia" panose="02040502050405020303" pitchFamily="18" charset="0"/>
              </a:rPr>
              <a:t>    Kohómunkás			Vén bányaló</a:t>
            </a:r>
          </a:p>
        </p:txBody>
      </p:sp>
    </p:spTree>
    <p:extLst>
      <p:ext uri="{BB962C8B-B14F-4D97-AF65-F5344CB8AC3E}">
        <p14:creationId xmlns:p14="http://schemas.microsoft.com/office/powerpoint/2010/main" val="178428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enciklopedia.fazekas.hu/tarsmuv/eklekt_large/image072.jpg">
            <a:extLst>
              <a:ext uri="{FF2B5EF4-FFF2-40B4-BE49-F238E27FC236}">
                <a16:creationId xmlns:a16="http://schemas.microsoft.com/office/drawing/2014/main" id="{FA0B345B-B00B-4F58-B3CF-1719C45BF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52" y="419108"/>
            <a:ext cx="4536504" cy="513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enciklopedia.fazekas.hu/tarsmuv/eklekt_large/image074.jpg">
            <a:extLst>
              <a:ext uri="{FF2B5EF4-FFF2-40B4-BE49-F238E27FC236}">
                <a16:creationId xmlns:a16="http://schemas.microsoft.com/office/drawing/2014/main" id="{018DBDDB-DBD7-4BCB-BF90-F2C90B9E2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139" y="418770"/>
            <a:ext cx="3927834" cy="513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 helye 6">
            <a:extLst>
              <a:ext uri="{FF2B5EF4-FFF2-40B4-BE49-F238E27FC236}">
                <a16:creationId xmlns:a16="http://schemas.microsoft.com/office/drawing/2014/main" id="{8B553B39-C41D-4DFD-94C2-081CD3AAAA53}"/>
              </a:ext>
            </a:extLst>
          </p:cNvPr>
          <p:cNvSpPr txBox="1">
            <a:spLocks/>
          </p:cNvSpPr>
          <p:nvPr/>
        </p:nvSpPr>
        <p:spPr>
          <a:xfrm>
            <a:off x="981844" y="5793800"/>
            <a:ext cx="10220594" cy="812800"/>
          </a:xfrm>
          <a:prstGeom prst="rect">
            <a:avLst/>
          </a:prstGeom>
        </p:spPr>
        <p:txBody>
          <a:bodyPr wrap="square">
            <a:normAutofit fontScale="25000" lnSpcReduction="20000"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1200" b="1" dirty="0">
                <a:solidFill>
                  <a:schemeClr val="tx2"/>
                </a:solidFill>
                <a:latin typeface="Georgia" panose="02040502050405020303" pitchFamily="18" charset="0"/>
              </a:rPr>
              <a:t>Medgyessy Ferenc:</a:t>
            </a:r>
          </a:p>
          <a:p>
            <a:pPr marL="0" indent="0">
              <a:buNone/>
            </a:pPr>
            <a:r>
              <a:rPr lang="hu-HU" sz="11200" b="1" i="1" dirty="0">
                <a:solidFill>
                  <a:schemeClr val="tx2"/>
                </a:solidFill>
                <a:latin typeface="Georgia" panose="02040502050405020303" pitchFamily="18" charset="0"/>
              </a:rPr>
              <a:t>	Súroló asszony		 Kövér gondolkodó</a:t>
            </a:r>
          </a:p>
        </p:txBody>
      </p:sp>
    </p:spTree>
    <p:extLst>
      <p:ext uri="{BB962C8B-B14F-4D97-AF65-F5344CB8AC3E}">
        <p14:creationId xmlns:p14="http://schemas.microsoft.com/office/powerpoint/2010/main" val="45975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kukkiado.hu/kukkiado.nsf/0/612A3B71B9EF558AC1257995006513CA/$FILE/stendhal.jpg">
            <a:extLst>
              <a:ext uri="{FF2B5EF4-FFF2-40B4-BE49-F238E27FC236}">
                <a16:creationId xmlns:a16="http://schemas.microsoft.com/office/drawing/2014/main" id="{6C16538F-E129-478C-B940-EE0AA8DDE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345" y="501390"/>
            <a:ext cx="2858569" cy="285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Gustave-Flaubert-001">
            <a:extLst>
              <a:ext uri="{FF2B5EF4-FFF2-40B4-BE49-F238E27FC236}">
                <a16:creationId xmlns:a16="http://schemas.microsoft.com/office/drawing/2014/main" id="{ACD8187B-1B51-482F-896A-BB29C0DAD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971" y="3597758"/>
            <a:ext cx="4799943" cy="288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786">
            <a:extLst>
              <a:ext uri="{FF2B5EF4-FFF2-40B4-BE49-F238E27FC236}">
                <a16:creationId xmlns:a16="http://schemas.microsoft.com/office/drawing/2014/main" id="{5C22CEEB-C29F-4C8E-AD94-35B511D71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62" y="501390"/>
            <a:ext cx="4709602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3884A37C-978E-4B1B-983D-AECA11AC1955}"/>
              </a:ext>
            </a:extLst>
          </p:cNvPr>
          <p:cNvSpPr txBox="1">
            <a:spLocks/>
          </p:cNvSpPr>
          <p:nvPr/>
        </p:nvSpPr>
        <p:spPr>
          <a:xfrm>
            <a:off x="5590357" y="1257116"/>
            <a:ext cx="2858570" cy="12961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4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A francia realizmus</a:t>
            </a:r>
          </a:p>
        </p:txBody>
      </p:sp>
    </p:spTree>
    <p:extLst>
      <p:ext uri="{BB962C8B-B14F-4D97-AF65-F5344CB8AC3E}">
        <p14:creationId xmlns:p14="http://schemas.microsoft.com/office/powerpoint/2010/main" val="263431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E23246A-0D90-497E-B894-D17B52E0C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120552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Pozitivizmus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A5F0EA3-1F59-44C7-9C26-D6DFCDAB5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altLang="hu-HU" sz="2500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Taine</a:t>
            </a:r>
            <a:r>
              <a:rPr lang="hu-HU" altLang="hu-HU" sz="2500" dirty="0">
                <a:solidFill>
                  <a:schemeClr val="tx2"/>
                </a:solidFill>
                <a:latin typeface="Bookman Old Style" panose="02050604050505020204" pitchFamily="18" charset="0"/>
              </a:rPr>
              <a:t> „miliő-elmélete”: a faj, a környezet és a történeti időpont meghatározó volta</a:t>
            </a:r>
          </a:p>
          <a:p>
            <a:r>
              <a:rPr lang="hu-HU" altLang="hu-HU" sz="2500" b="1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Comte</a:t>
            </a:r>
            <a:r>
              <a:rPr lang="hu-HU" altLang="hu-HU" sz="2500" dirty="0">
                <a:solidFill>
                  <a:schemeClr val="tx2"/>
                </a:solidFill>
                <a:latin typeface="Bookman Old Style" panose="02050604050505020204" pitchFamily="18" charset="0"/>
              </a:rPr>
              <a:t>: 1. teológiai, 2. metafizikai, 3. „pozitív” tudományok (természettudományok) kora (tudományosan ellenőrizhető tényekből általános törvényszerűségek megalkotása)</a:t>
            </a:r>
          </a:p>
          <a:p>
            <a:pPr>
              <a:buFontTx/>
              <a:buNone/>
            </a:pPr>
            <a:endParaRPr lang="hu-HU" altLang="hu-HU" sz="2500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>
              <a:buFontTx/>
              <a:buNone/>
            </a:pPr>
            <a:r>
              <a:rPr lang="hu-HU" altLang="hu-HU" sz="2500" dirty="0">
                <a:solidFill>
                  <a:schemeClr val="tx2"/>
                </a:solidFill>
                <a:latin typeface="Bookman Old Style" panose="02050604050505020204" pitchFamily="18" charset="0"/>
              </a:rPr>
              <a:t>	→ De a pozitivizmus nem ad teljes világmagyarázatot, nem válaszol az élet végső kérdéseire!</a:t>
            </a:r>
            <a:endParaRPr lang="hu-HU" altLang="hu-HU" sz="2500" dirty="0">
              <a:solidFill>
                <a:schemeClr val="tx2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0376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5E9AC1E-3403-46EB-B27B-760CB778D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120552"/>
          </a:xfrm>
        </p:spPr>
        <p:txBody>
          <a:bodyPr>
            <a:normAutofit/>
          </a:bodyPr>
          <a:lstStyle/>
          <a:p>
            <a:r>
              <a:rPr lang="hu-HU" altLang="hu-HU" sz="32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A realista regény</a:t>
            </a:r>
            <a:endParaRPr lang="hu-HU" sz="3200" dirty="0">
              <a:solidFill>
                <a:schemeClr val="tx2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B14F8C2-1D3A-44F6-89D3-536C0CB7B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412776"/>
            <a:ext cx="10157354" cy="5184576"/>
          </a:xfrm>
        </p:spPr>
        <p:txBody>
          <a:bodyPr>
            <a:noAutofit/>
          </a:bodyPr>
          <a:lstStyle/>
          <a:p>
            <a:r>
              <a:rPr lang="hu-HU" altLang="hu-HU" sz="2500" dirty="0">
                <a:solidFill>
                  <a:schemeClr val="tx2"/>
                </a:solidFill>
                <a:latin typeface="Bookman Old Style" panose="02050604050505020204" pitchFamily="18" charset="0"/>
              </a:rPr>
              <a:t>Balzac szerint a korábbi regényirodalom az „eszmék”, míg az új a „képek” művészete (a korábbi célja az olvasó nevelése, az újé az, hogy olyannak mutassa a világot, amilyen)</a:t>
            </a:r>
            <a:endParaRPr lang="hu-HU" sz="2500" dirty="0"/>
          </a:p>
          <a:p>
            <a:r>
              <a:rPr lang="hu-HU" altLang="hu-HU" sz="2500" dirty="0">
                <a:solidFill>
                  <a:schemeClr val="tx2"/>
                </a:solidFill>
                <a:latin typeface="Bookman Old Style" panose="02050604050505020204" pitchFamily="18" charset="0"/>
              </a:rPr>
              <a:t>társadalomkritika, társadalmi visszásságok leleplezése</a:t>
            </a:r>
          </a:p>
          <a:p>
            <a:r>
              <a:rPr lang="hu-HU" altLang="hu-HU" sz="2500" dirty="0">
                <a:solidFill>
                  <a:schemeClr val="tx2"/>
                </a:solidFill>
                <a:latin typeface="Bookman Old Style" panose="02050604050505020204" pitchFamily="18" charset="0"/>
              </a:rPr>
              <a:t>gyakori színhely a szalon, a társasági élet színtere</a:t>
            </a:r>
          </a:p>
          <a:p>
            <a:r>
              <a:rPr lang="hu-HU" altLang="hu-HU" sz="2500" dirty="0">
                <a:solidFill>
                  <a:schemeClr val="tx2"/>
                </a:solidFill>
                <a:latin typeface="Bookman Old Style" panose="02050604050505020204" pitchFamily="18" charset="0"/>
              </a:rPr>
              <a:t>életrajzi és történelmi idő egysége (az egyéni sorsok fordulópontjai sokszor történelmi eseményekhez </a:t>
            </a:r>
            <a:r>
              <a:rPr lang="hu-HU" altLang="hu-HU" sz="2500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köthetőek</a:t>
            </a:r>
            <a:r>
              <a:rPr lang="hu-HU" altLang="hu-HU" sz="2500" dirty="0">
                <a:solidFill>
                  <a:schemeClr val="tx2"/>
                </a:solidFill>
                <a:latin typeface="Bookman Old Style" panose="02050604050505020204" pitchFamily="18" charset="0"/>
              </a:rPr>
              <a:t>)</a:t>
            </a:r>
          </a:p>
          <a:p>
            <a:r>
              <a:rPr lang="hu-HU" altLang="hu-HU" sz="2500" dirty="0">
                <a:solidFill>
                  <a:schemeClr val="tx2"/>
                </a:solidFill>
                <a:latin typeface="Bookman Old Style" panose="02050604050505020204" pitchFamily="18" charset="0"/>
              </a:rPr>
              <a:t>lineáris cselekményvezetés (epizódok, mellékszálak nélkül)</a:t>
            </a:r>
          </a:p>
          <a:p>
            <a:r>
              <a:rPr lang="hu-HU" altLang="hu-HU" sz="2500" dirty="0">
                <a:solidFill>
                  <a:schemeClr val="tx2"/>
                </a:solidFill>
                <a:latin typeface="Bookman Old Style" panose="02050604050505020204" pitchFamily="18" charset="0"/>
              </a:rPr>
              <a:t>„karrier-regény”: feltörekvő fiatalok, akik csak eszményeik fokozatos feladásával tudnak érvényesülni a társadalomban, és ez erkölcsi értékveszteséggel jár → értékbizonytalanság</a:t>
            </a:r>
          </a:p>
        </p:txBody>
      </p:sp>
    </p:spTree>
    <p:extLst>
      <p:ext uri="{BB962C8B-B14F-4D97-AF65-F5344CB8AC3E}">
        <p14:creationId xmlns:p14="http://schemas.microsoft.com/office/powerpoint/2010/main" val="386494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7BD9D89-09C6-4537-B1CA-1C5DD1EE8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8" y="76200"/>
            <a:ext cx="10737744" cy="904528"/>
          </a:xfrm>
        </p:spPr>
        <p:txBody>
          <a:bodyPr>
            <a:normAutofit fontScale="90000"/>
          </a:bodyPr>
          <a:lstStyle/>
          <a:p>
            <a:r>
              <a:rPr lang="hu-HU" altLang="hu-HU" sz="36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Stendhal </a:t>
            </a:r>
            <a:r>
              <a:rPr lang="hu-HU" altLang="hu-HU" sz="3100" dirty="0">
                <a:solidFill>
                  <a:schemeClr val="tx2"/>
                </a:solidFill>
                <a:latin typeface="Bookman Old Style" panose="02050604050505020204" pitchFamily="18" charset="0"/>
              </a:rPr>
              <a:t>(Henri </a:t>
            </a:r>
            <a:r>
              <a:rPr lang="hu-HU" altLang="hu-HU" sz="3100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Beyle</a:t>
            </a:r>
            <a:r>
              <a:rPr lang="hu-HU" altLang="hu-HU" sz="3100" dirty="0">
                <a:solidFill>
                  <a:schemeClr val="tx2"/>
                </a:solidFill>
                <a:latin typeface="Bookman Old Style" panose="02050604050505020204" pitchFamily="18" charset="0"/>
              </a:rPr>
              <a:t>, 1783–1842) </a:t>
            </a:r>
            <a:r>
              <a:rPr lang="hu-HU" altLang="hu-HU" sz="3600" dirty="0">
                <a:solidFill>
                  <a:schemeClr val="tx2"/>
                </a:solidFill>
                <a:latin typeface="Bookman Old Style" panose="02050604050505020204" pitchFamily="18" charset="0"/>
              </a:rPr>
              <a:t>– </a:t>
            </a:r>
            <a:r>
              <a:rPr lang="hu-HU" altLang="hu-HU" sz="3100" i="1" dirty="0">
                <a:latin typeface="Bookman Old Style" panose="02050604050505020204" pitchFamily="18" charset="0"/>
              </a:rPr>
              <a:t>„</a:t>
            </a:r>
            <a:r>
              <a:rPr lang="hu-HU" sz="3100" i="1" dirty="0">
                <a:latin typeface="Bookman Old Style" panose="02050604050505020204" pitchFamily="18" charset="0"/>
              </a:rPr>
              <a:t>Visse, </a:t>
            </a:r>
            <a:r>
              <a:rPr lang="hu-HU" sz="3100" i="1" dirty="0" err="1">
                <a:latin typeface="Bookman Old Style" panose="02050604050505020204" pitchFamily="18" charset="0"/>
              </a:rPr>
              <a:t>scrisse</a:t>
            </a:r>
            <a:r>
              <a:rPr lang="hu-HU" sz="3100" i="1" dirty="0">
                <a:latin typeface="Bookman Old Style" panose="02050604050505020204" pitchFamily="18" charset="0"/>
              </a:rPr>
              <a:t>, </a:t>
            </a:r>
            <a:r>
              <a:rPr lang="hu-HU" sz="3100" i="1" dirty="0" err="1">
                <a:latin typeface="Bookman Old Style" panose="02050604050505020204" pitchFamily="18" charset="0"/>
              </a:rPr>
              <a:t>amó</a:t>
            </a:r>
            <a:r>
              <a:rPr lang="hu-HU" sz="3100" i="1" dirty="0">
                <a:latin typeface="Bookman Old Style" panose="02050604050505020204" pitchFamily="18" charset="0"/>
              </a:rPr>
              <a:t>”</a:t>
            </a:r>
            <a:endParaRPr lang="hu-HU" sz="3100" dirty="0">
              <a:latin typeface="Bookman Old Style" panose="020506040505050202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84EB15D-D131-4681-8AA9-96D9811F5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196752"/>
            <a:ext cx="10233688" cy="558504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hu-HU" altLang="hu-HU" dirty="0">
                <a:solidFill>
                  <a:schemeClr val="tx2"/>
                </a:solidFill>
                <a:latin typeface="Bookman Old Style" panose="02050604050505020204" pitchFamily="18" charset="0"/>
              </a:rPr>
              <a:t>Napóleon katonája, „a legromantikusabb realista”</a:t>
            </a:r>
          </a:p>
          <a:p>
            <a:pPr>
              <a:lnSpc>
                <a:spcPct val="90000"/>
              </a:lnSpc>
            </a:pPr>
            <a:r>
              <a:rPr lang="hu-HU" altLang="hu-HU" dirty="0">
                <a:solidFill>
                  <a:schemeClr val="tx2"/>
                </a:solidFill>
                <a:latin typeface="Bookman Old Style" panose="02050604050505020204" pitchFamily="18" charset="0"/>
              </a:rPr>
              <a:t>restauráció kora: tehetség, becsvágy, eszmények, szenvedélyek </a:t>
            </a:r>
            <a:r>
              <a:rPr lang="hu-HU" altLang="hu-HU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↔ lehetőségek → az érvényesülés útja a </a:t>
            </a:r>
            <a:r>
              <a:rPr lang="hu-HU" altLang="hu-HU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képmutatás</a:t>
            </a:r>
            <a:r>
              <a:rPr lang="hu-HU" altLang="hu-HU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és intrika </a:t>
            </a:r>
            <a:endParaRPr lang="hu-HU" altLang="hu-HU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hu-HU" altLang="hu-HU" sz="2800" b="1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Vörös és fekete</a:t>
            </a:r>
            <a:r>
              <a:rPr lang="hu-HU" altLang="hu-HU" sz="2800" dirty="0">
                <a:solidFill>
                  <a:schemeClr val="tx2"/>
                </a:solidFill>
                <a:latin typeface="Bookman Old Style" panose="02050604050505020204" pitchFamily="18" charset="0"/>
              </a:rPr>
              <a:t> (1830)</a:t>
            </a:r>
          </a:p>
          <a:p>
            <a:pPr>
              <a:lnSpc>
                <a:spcPct val="90000"/>
              </a:lnSpc>
            </a:pPr>
            <a:r>
              <a:rPr lang="hu-HU" altLang="hu-HU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karrier-regény</a:t>
            </a:r>
            <a:r>
              <a:rPr lang="hu-HU" altLang="hu-HU" dirty="0">
                <a:solidFill>
                  <a:schemeClr val="tx2"/>
                </a:solidFill>
                <a:latin typeface="Bookman Old Style" panose="02050604050505020204" pitchFamily="18" charset="0"/>
              </a:rPr>
              <a:t>: Julien </a:t>
            </a:r>
            <a:r>
              <a:rPr lang="hu-HU" altLang="hu-HU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Sorel</a:t>
            </a:r>
            <a:r>
              <a:rPr lang="hu-HU" altLang="hu-HU" dirty="0">
                <a:solidFill>
                  <a:schemeClr val="tx2"/>
                </a:solidFill>
                <a:latin typeface="Bookman Old Style" panose="02050604050505020204" pitchFamily="18" charset="0"/>
              </a:rPr>
              <a:t> felemelkedése és bukása</a:t>
            </a:r>
          </a:p>
          <a:p>
            <a:pPr>
              <a:lnSpc>
                <a:spcPct val="90000"/>
              </a:lnSpc>
            </a:pPr>
            <a:r>
              <a:rPr lang="hu-HU" altLang="hu-HU" dirty="0">
                <a:solidFill>
                  <a:schemeClr val="tx2"/>
                </a:solidFill>
                <a:latin typeface="Bookman Old Style" panose="02050604050505020204" pitchFamily="18" charset="0"/>
              </a:rPr>
              <a:t>katonai pálya („vörös”) helyett</a:t>
            </a:r>
            <a:r>
              <a:rPr lang="hu-HU" altLang="hu-HU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papi karrier („fekete”) lehetősége</a:t>
            </a:r>
            <a:endParaRPr lang="hu-HU" altLang="hu-HU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90000"/>
              </a:lnSpc>
            </a:pPr>
            <a:r>
              <a:rPr lang="hu-HU" altLang="hu-HU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tartuffe</a:t>
            </a:r>
            <a:r>
              <a:rPr lang="hu-HU" altLang="hu-HU" dirty="0">
                <a:solidFill>
                  <a:schemeClr val="tx2"/>
                </a:solidFill>
                <a:latin typeface="Bookman Old Style" panose="02050604050505020204" pitchFamily="18" charset="0"/>
              </a:rPr>
              <a:t>-i kétszínűség, szerepjátszás </a:t>
            </a:r>
            <a:r>
              <a:rPr lang="hu-HU" altLang="hu-HU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↔ belső vívódás</a:t>
            </a:r>
            <a:endParaRPr lang="hu-HU" altLang="hu-HU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90000"/>
              </a:lnSpc>
            </a:pPr>
            <a:r>
              <a:rPr lang="hu-HU" altLang="hu-HU" dirty="0">
                <a:solidFill>
                  <a:schemeClr val="tx2"/>
                </a:solidFill>
                <a:latin typeface="Bookman Old Style" panose="02050604050505020204" pitchFamily="18" charset="0"/>
              </a:rPr>
              <a:t>a romlott társadalom bírálata </a:t>
            </a:r>
            <a:r>
              <a:rPr lang="hu-HU" altLang="hu-H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hu-HU" altLang="hu-HU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realizmus</a:t>
            </a:r>
            <a:endParaRPr lang="hu-HU" altLang="hu-HU" b="1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90000"/>
              </a:lnSpc>
            </a:pPr>
            <a:r>
              <a:rPr lang="hu-HU" altLang="hu-HU" dirty="0">
                <a:solidFill>
                  <a:schemeClr val="tx2"/>
                </a:solidFill>
                <a:latin typeface="Bookman Old Style" panose="02050604050505020204" pitchFamily="18" charset="0"/>
              </a:rPr>
              <a:t>belső monológok </a:t>
            </a:r>
            <a:r>
              <a:rPr lang="hu-HU" altLang="hu-H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hu-HU" altLang="hu-HU" dirty="0">
                <a:solidFill>
                  <a:schemeClr val="tx2"/>
                </a:solidFill>
                <a:latin typeface="Bookman Old Style" panose="02050604050505020204" pitchFamily="18" charset="0"/>
              </a:rPr>
              <a:t> lélektani ábrázolás </a:t>
            </a:r>
            <a:r>
              <a:rPr lang="hu-HU" altLang="hu-H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hu-HU" altLang="hu-HU" dirty="0">
                <a:solidFill>
                  <a:schemeClr val="tx2"/>
                </a:solidFill>
                <a:latin typeface="Bookman Old Style" panose="02050604050505020204" pitchFamily="18" charset="0"/>
              </a:rPr>
              <a:t> </a:t>
            </a:r>
            <a:r>
              <a:rPr lang="hu-HU" altLang="hu-HU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analitikus regény</a:t>
            </a:r>
          </a:p>
          <a:p>
            <a:pPr>
              <a:lnSpc>
                <a:spcPct val="90000"/>
              </a:lnSpc>
            </a:pPr>
            <a:r>
              <a:rPr lang="hu-HU" altLang="hu-HU" dirty="0">
                <a:solidFill>
                  <a:schemeClr val="tx2"/>
                </a:solidFill>
                <a:latin typeface="Bookman Old Style" panose="02050604050505020204" pitchFamily="18" charset="0"/>
              </a:rPr>
              <a:t>lineáris cselekmény (epizódok, leírások nélkül), száraz stílus</a:t>
            </a:r>
          </a:p>
          <a:p>
            <a:pPr>
              <a:lnSpc>
                <a:spcPct val="90000"/>
              </a:lnSpc>
            </a:pPr>
            <a:endParaRPr lang="hu-HU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88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A1C7919-8BB3-4540-B123-C532383A0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836" y="620688"/>
            <a:ext cx="10364827" cy="1120552"/>
          </a:xfrm>
        </p:spPr>
        <p:txBody>
          <a:bodyPr>
            <a:normAutofit fontScale="90000"/>
          </a:bodyPr>
          <a:lstStyle/>
          <a:p>
            <a:r>
              <a:rPr lang="hu-HU" altLang="hu-HU" sz="3600" b="1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Honoré</a:t>
            </a:r>
            <a:r>
              <a:rPr lang="hu-HU" altLang="hu-HU" sz="36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 de Balzac </a:t>
            </a:r>
            <a:r>
              <a:rPr lang="hu-HU" altLang="hu-HU" sz="3200" dirty="0">
                <a:solidFill>
                  <a:schemeClr val="tx2"/>
                </a:solidFill>
                <a:latin typeface="Bookman Old Style" panose="02050604050505020204" pitchFamily="18" charset="0"/>
              </a:rPr>
              <a:t>(1799–1850</a:t>
            </a:r>
            <a:r>
              <a:rPr lang="hu-HU" altLang="hu-HU" sz="3600" dirty="0">
                <a:solidFill>
                  <a:schemeClr val="tx2"/>
                </a:solidFill>
                <a:latin typeface="Bookman Old Style" panose="02050604050505020204" pitchFamily="18" charset="0"/>
              </a:rPr>
              <a:t>)</a:t>
            </a:r>
            <a:br>
              <a:rPr lang="hu-HU" altLang="hu-HU" sz="3600" dirty="0">
                <a:solidFill>
                  <a:schemeClr val="tx2"/>
                </a:solidFill>
                <a:latin typeface="Bookman Old Style" panose="02050604050505020204" pitchFamily="18" charset="0"/>
              </a:rPr>
            </a:br>
            <a:r>
              <a:rPr lang="hu-HU" sz="3100" i="1" dirty="0">
                <a:latin typeface="Bookman Old Style" panose="02050604050505020204" pitchFamily="18" charset="0"/>
              </a:rPr>
              <a:t>„Amit ő karddal kezdett, azt én tollal fejezem be.”</a:t>
            </a:r>
            <a:r>
              <a:rPr lang="hu-HU" altLang="hu-HU" sz="3100" i="1" dirty="0">
                <a:solidFill>
                  <a:schemeClr val="tx2"/>
                </a:solidFill>
                <a:latin typeface="Bookman Old Style" panose="02050604050505020204" pitchFamily="18" charset="0"/>
              </a:rPr>
              <a:t/>
            </a:r>
            <a:br>
              <a:rPr lang="hu-HU" altLang="hu-HU" sz="3100" i="1" dirty="0">
                <a:solidFill>
                  <a:schemeClr val="tx2"/>
                </a:solidFill>
                <a:latin typeface="Bookman Old Style" panose="02050604050505020204" pitchFamily="18" charset="0"/>
              </a:rPr>
            </a:br>
            <a:endParaRPr lang="hu-HU" sz="3100" dirty="0">
              <a:solidFill>
                <a:schemeClr val="tx2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4DE661E-DA54-4DB7-A3B4-0C8EC0033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836" y="2132856"/>
            <a:ext cx="10441160" cy="432048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hu-HU" altLang="hu-HU" sz="2500" dirty="0">
                <a:solidFill>
                  <a:schemeClr val="tx2"/>
                </a:solidFill>
                <a:latin typeface="Bookman Old Style" panose="02050604050505020204" pitchFamily="18" charset="0"/>
              </a:rPr>
              <a:t>a világirodalom egyik legtermékenyebb írója (évente 5-6 regény)</a:t>
            </a:r>
          </a:p>
          <a:p>
            <a:pPr>
              <a:lnSpc>
                <a:spcPct val="80000"/>
              </a:lnSpc>
            </a:pPr>
            <a:r>
              <a:rPr lang="hu-HU" altLang="hu-HU" sz="2500" dirty="0">
                <a:solidFill>
                  <a:schemeClr val="tx2"/>
                </a:solidFill>
                <a:latin typeface="Bookman Old Style" panose="02050604050505020204" pitchFamily="18" charset="0"/>
              </a:rPr>
              <a:t>francia felvilágosodás, angol romantika hatása</a:t>
            </a:r>
          </a:p>
          <a:p>
            <a:pPr>
              <a:lnSpc>
                <a:spcPct val="80000"/>
              </a:lnSpc>
            </a:pPr>
            <a:r>
              <a:rPr lang="hu-HU" altLang="hu-HU" sz="2500" dirty="0">
                <a:solidFill>
                  <a:schemeClr val="tx2"/>
                </a:solidFill>
                <a:latin typeface="Bookman Old Style" panose="02050604050505020204" pitchFamily="18" charset="0"/>
              </a:rPr>
              <a:t>a realizmus előfutárának tartják</a:t>
            </a:r>
          </a:p>
          <a:p>
            <a:pPr>
              <a:lnSpc>
                <a:spcPct val="80000"/>
              </a:lnSpc>
            </a:pPr>
            <a:r>
              <a:rPr lang="hu-HU" altLang="hu-HU" sz="2500" dirty="0">
                <a:solidFill>
                  <a:schemeClr val="tx2"/>
                </a:solidFill>
                <a:latin typeface="Bookman Old Style" panose="02050604050505020204" pitchFamily="18" charset="0"/>
              </a:rPr>
              <a:t>egyetemesség igénye: a világ és az élet teljességének, totalitásának ábrázolására törekszik</a:t>
            </a:r>
          </a:p>
          <a:p>
            <a:pPr>
              <a:lnSpc>
                <a:spcPct val="80000"/>
              </a:lnSpc>
            </a:pPr>
            <a:r>
              <a:rPr lang="hu-HU" altLang="hu-HU" sz="2500" dirty="0">
                <a:solidFill>
                  <a:schemeClr val="tx2"/>
                </a:solidFill>
                <a:latin typeface="Bookman Old Style" panose="02050604050505020204" pitchFamily="18" charset="0"/>
              </a:rPr>
              <a:t>a 19. század első felének társadalmát tudományos igénnyel vizsgálja (miliő-elmélet) → társadalmi tabló megalkotása</a:t>
            </a:r>
          </a:p>
          <a:p>
            <a:pPr>
              <a:lnSpc>
                <a:spcPct val="80000"/>
              </a:lnSpc>
            </a:pPr>
            <a:r>
              <a:rPr lang="hu-HU" altLang="hu-HU" sz="2500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Emberi színjáték</a:t>
            </a:r>
            <a:r>
              <a:rPr lang="hu-HU" altLang="hu-HU" sz="2500" dirty="0">
                <a:solidFill>
                  <a:schemeClr val="tx2"/>
                </a:solidFill>
                <a:latin typeface="Bookman Old Style" panose="02050604050505020204" pitchFamily="18" charset="0"/>
              </a:rPr>
              <a:t>: hatalmas, összefüggő regényciklus (95 mű), visszatérő szereplők („</a:t>
            </a:r>
            <a:r>
              <a:rPr lang="hu-HU" altLang="hu-HU" sz="2500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retour</a:t>
            </a:r>
            <a:r>
              <a:rPr lang="hu-HU" altLang="hu-HU" sz="2500" dirty="0">
                <a:solidFill>
                  <a:schemeClr val="tx2"/>
                </a:solidFill>
                <a:latin typeface="Bookman Old Style" panose="02050604050505020204" pitchFamily="18" charset="0"/>
              </a:rPr>
              <a:t> des </a:t>
            </a:r>
            <a:r>
              <a:rPr lang="hu-HU" altLang="hu-HU" sz="2500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personages</a:t>
            </a:r>
            <a:r>
              <a:rPr lang="hu-HU" altLang="hu-HU" sz="2500" dirty="0">
                <a:solidFill>
                  <a:schemeClr val="tx2"/>
                </a:solidFill>
                <a:latin typeface="Bookman Old Style" panose="02050604050505020204" pitchFamily="18" charset="0"/>
              </a:rPr>
              <a:t>”)</a:t>
            </a:r>
            <a:endParaRPr lang="hu-HU" sz="2500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81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C7B0D2-9829-4A00-9CC5-B84651CD2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188640"/>
            <a:ext cx="10157354" cy="792088"/>
          </a:xfrm>
        </p:spPr>
        <p:txBody>
          <a:bodyPr>
            <a:normAutofit/>
          </a:bodyPr>
          <a:lstStyle/>
          <a:p>
            <a:r>
              <a:rPr lang="hu-HU" sz="3200" b="1" i="1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Goriot</a:t>
            </a:r>
            <a:r>
              <a:rPr lang="hu-HU" sz="3200" b="1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 apó </a:t>
            </a:r>
            <a:r>
              <a:rPr lang="hu-HU" sz="3200" dirty="0">
                <a:solidFill>
                  <a:schemeClr val="tx2"/>
                </a:solidFill>
                <a:latin typeface="Bookman Old Style" panose="02050604050505020204" pitchFamily="18" charset="0"/>
              </a:rPr>
              <a:t>(1834)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6750DB7-9FFB-42DD-8D4A-77ACEECD7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196752"/>
            <a:ext cx="10157354" cy="5472608"/>
          </a:xfrm>
        </p:spPr>
        <p:txBody>
          <a:bodyPr>
            <a:noAutofit/>
          </a:bodyPr>
          <a:lstStyle/>
          <a:p>
            <a:r>
              <a:rPr lang="hu-HU" sz="2500" dirty="0">
                <a:solidFill>
                  <a:schemeClr val="tx2"/>
                </a:solidFill>
                <a:latin typeface="Bookman Old Style" panose="02050604050505020204" pitchFamily="18" charset="0"/>
              </a:rPr>
              <a:t>az első mű, amely már az </a:t>
            </a:r>
            <a:r>
              <a:rPr lang="hu-HU" sz="2500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Emberi színjáték</a:t>
            </a:r>
            <a:r>
              <a:rPr lang="hu-HU" sz="2500" dirty="0">
                <a:solidFill>
                  <a:schemeClr val="tx2"/>
                </a:solidFill>
                <a:latin typeface="Bookman Old Style" panose="02050604050505020204" pitchFamily="18" charset="0"/>
              </a:rPr>
              <a:t> részeként született</a:t>
            </a:r>
          </a:p>
          <a:p>
            <a:r>
              <a:rPr lang="hu-HU" sz="2500" dirty="0">
                <a:solidFill>
                  <a:schemeClr val="tx2"/>
                </a:solidFill>
                <a:latin typeface="Bookman Old Style" panose="02050604050505020204" pitchFamily="18" charset="0"/>
              </a:rPr>
              <a:t>cselekmény helyszíne: Párizs, ideje: 1819-20</a:t>
            </a:r>
          </a:p>
          <a:p>
            <a:r>
              <a:rPr lang="hu-HU" dirty="0">
                <a:solidFill>
                  <a:schemeClr val="tx2"/>
                </a:solidFill>
                <a:latin typeface="Bookman Old Style" panose="02050604050505020204" pitchFamily="18" charset="0"/>
              </a:rPr>
              <a:t>átfogó képet ad a korabeli Párizs tagolt társadalmáról </a:t>
            </a:r>
            <a:r>
              <a:rPr lang="hu-HU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→ </a:t>
            </a:r>
            <a:r>
              <a:rPr lang="hu-HU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társadalmi regény</a:t>
            </a:r>
            <a:endParaRPr lang="hu-HU" b="1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r>
              <a:rPr lang="hu-HU" sz="2500" dirty="0">
                <a:solidFill>
                  <a:schemeClr val="tx2"/>
                </a:solidFill>
                <a:latin typeface="Bookman Old Style" panose="02050604050505020204" pitchFamily="18" charset="0"/>
              </a:rPr>
              <a:t>két külön világ: a) </a:t>
            </a:r>
            <a:r>
              <a:rPr lang="hu-HU" sz="2500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Vauquer</a:t>
            </a:r>
            <a:r>
              <a:rPr lang="hu-HU" sz="2500" dirty="0">
                <a:solidFill>
                  <a:schemeClr val="tx2"/>
                </a:solidFill>
                <a:latin typeface="Bookman Old Style" panose="02050604050505020204" pitchFamily="18" charset="0"/>
              </a:rPr>
              <a:t>-ház, b) előkelő szalonok</a:t>
            </a:r>
          </a:p>
          <a:p>
            <a:r>
              <a:rPr lang="hu-HU" sz="2500" dirty="0">
                <a:solidFill>
                  <a:schemeClr val="tx2"/>
                </a:solidFill>
                <a:latin typeface="Bookman Old Style" panose="02050604050505020204" pitchFamily="18" charset="0"/>
              </a:rPr>
              <a:t>két főhős: 1. </a:t>
            </a:r>
            <a:r>
              <a:rPr lang="hu-HU" sz="2500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Rastignac</a:t>
            </a:r>
            <a:r>
              <a:rPr lang="hu-HU" sz="2500" dirty="0">
                <a:solidFill>
                  <a:schemeClr val="tx2"/>
                </a:solidFill>
                <a:latin typeface="Bookman Old Style" panose="02050604050505020204" pitchFamily="18" charset="0"/>
              </a:rPr>
              <a:t>, 2. </a:t>
            </a:r>
            <a:r>
              <a:rPr lang="hu-HU" sz="2500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Goriot</a:t>
            </a:r>
            <a:endParaRPr lang="hu-HU" sz="2500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r>
              <a:rPr lang="hu-HU" sz="2500" dirty="0">
                <a:solidFill>
                  <a:schemeClr val="tx2"/>
                </a:solidFill>
                <a:latin typeface="Bookman Old Style" panose="02050604050505020204" pitchFamily="18" charset="0"/>
              </a:rPr>
              <a:t>elsősorban </a:t>
            </a:r>
            <a:r>
              <a:rPr lang="hu-HU" sz="2500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Rastignac</a:t>
            </a:r>
            <a:r>
              <a:rPr lang="hu-HU" sz="2500" dirty="0">
                <a:solidFill>
                  <a:schemeClr val="tx2"/>
                </a:solidFill>
                <a:latin typeface="Bookman Old Style" panose="02050604050505020204" pitchFamily="18" charset="0"/>
              </a:rPr>
              <a:t> nézőpontjából látjuk az eseményeket </a:t>
            </a:r>
            <a:r>
              <a:rPr lang="hu-HU" dirty="0">
                <a:solidFill>
                  <a:schemeClr val="tx2"/>
                </a:solidFill>
                <a:latin typeface="Bookman Old Style" panose="02050604050505020204" pitchFamily="18" charset="0"/>
              </a:rPr>
              <a:t>→ jellegzetes </a:t>
            </a:r>
            <a:r>
              <a:rPr lang="hu-HU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karrier-regény</a:t>
            </a:r>
            <a:r>
              <a:rPr lang="hu-HU" dirty="0">
                <a:solidFill>
                  <a:schemeClr val="tx2"/>
                </a:solidFill>
                <a:latin typeface="Bookman Old Style" panose="02050604050505020204" pitchFamily="18" charset="0"/>
              </a:rPr>
              <a:t>: gyors érvényesülésért folytatott harc</a:t>
            </a:r>
          </a:p>
          <a:p>
            <a:r>
              <a:rPr lang="hu-HU" sz="2500" dirty="0">
                <a:solidFill>
                  <a:schemeClr val="tx2"/>
                </a:solidFill>
                <a:latin typeface="Bookman Old Style" panose="02050604050505020204" pitchFamily="18" charset="0"/>
              </a:rPr>
              <a:t>el kell fogadnia az előkelő világ játékszabályait (családjától kért pénz, könnyelmű élet, gazdag szerető) </a:t>
            </a:r>
            <a:r>
              <a:rPr lang="hu-HU" sz="2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hu-HU" sz="2500" dirty="0">
                <a:solidFill>
                  <a:schemeClr val="tx2"/>
                </a:solidFill>
                <a:latin typeface="Bookman Old Style" panose="02050604050505020204" pitchFamily="18" charset="0"/>
              </a:rPr>
              <a:t> lelkiismeret-furdalás</a:t>
            </a:r>
          </a:p>
        </p:txBody>
      </p:sp>
    </p:spTree>
    <p:extLst>
      <p:ext uri="{BB962C8B-B14F-4D97-AF65-F5344CB8AC3E}">
        <p14:creationId xmlns:p14="http://schemas.microsoft.com/office/powerpoint/2010/main" val="391119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éptalálat a következőre: „vauquer”">
            <a:extLst>
              <a:ext uri="{FF2B5EF4-FFF2-40B4-BE49-F238E27FC236}">
                <a16:creationId xmlns:a16="http://schemas.microsoft.com/office/drawing/2014/main" id="{4975933D-704C-4263-A778-0367F6959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968" y="356085"/>
            <a:ext cx="7992888" cy="599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 helye 6">
            <a:extLst>
              <a:ext uri="{FF2B5EF4-FFF2-40B4-BE49-F238E27FC236}">
                <a16:creationId xmlns:a16="http://schemas.microsoft.com/office/drawing/2014/main" id="{69ED4B21-533F-4CEF-88E0-8EC847D78F3D}"/>
              </a:ext>
            </a:extLst>
          </p:cNvPr>
          <p:cNvSpPr txBox="1">
            <a:spLocks/>
          </p:cNvSpPr>
          <p:nvPr/>
        </p:nvSpPr>
        <p:spPr>
          <a:xfrm>
            <a:off x="2097968" y="6350751"/>
            <a:ext cx="7992888" cy="489749"/>
          </a:xfrm>
          <a:prstGeom prst="rect">
            <a:avLst/>
          </a:prstGeom>
        </p:spPr>
        <p:txBody>
          <a:bodyPr wrap="square">
            <a:normAutofit lnSpcReduction="10000"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2800" b="1" i="1" dirty="0">
                <a:solidFill>
                  <a:schemeClr val="tx2"/>
                </a:solidFill>
                <a:latin typeface="Georgia" panose="02040502050405020303" pitchFamily="18" charset="0"/>
              </a:rPr>
              <a:t>A penzió lakói</a:t>
            </a:r>
          </a:p>
        </p:txBody>
      </p:sp>
    </p:spTree>
    <p:extLst>
      <p:ext uri="{BB962C8B-B14F-4D97-AF65-F5344CB8AC3E}">
        <p14:creationId xmlns:p14="http://schemas.microsoft.com/office/powerpoint/2010/main" val="347487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6AF964-C9A6-46E6-96C2-B08CC94FC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812" y="620688"/>
            <a:ext cx="10945216" cy="5976664"/>
          </a:xfrm>
        </p:spPr>
        <p:txBody>
          <a:bodyPr>
            <a:noAutofit/>
          </a:bodyPr>
          <a:lstStyle/>
          <a:p>
            <a:r>
              <a:rPr lang="hu-HU" sz="2500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Rastignac</a:t>
            </a:r>
            <a:r>
              <a:rPr lang="hu-HU" sz="2500" dirty="0">
                <a:solidFill>
                  <a:schemeClr val="tx2"/>
                </a:solidFill>
                <a:latin typeface="Bookman Old Style" panose="02050604050505020204" pitchFamily="18" charset="0"/>
              </a:rPr>
              <a:t> „tanítómesterei”: a) </a:t>
            </a:r>
            <a:r>
              <a:rPr lang="hu-HU" sz="2500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Beauséant</a:t>
            </a:r>
            <a:r>
              <a:rPr lang="hu-HU" sz="2500" dirty="0">
                <a:solidFill>
                  <a:schemeClr val="tx2"/>
                </a:solidFill>
                <a:latin typeface="Bookman Old Style" panose="02050604050505020204" pitchFamily="18" charset="0"/>
              </a:rPr>
              <a:t>-né, b) </a:t>
            </a:r>
            <a:r>
              <a:rPr lang="hu-HU" sz="2500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Vautrin</a:t>
            </a:r>
            <a:r>
              <a:rPr lang="hu-HU" sz="2500" dirty="0">
                <a:solidFill>
                  <a:schemeClr val="tx2"/>
                </a:solidFill>
                <a:latin typeface="Bookman Old Style" panose="02050604050505020204" pitchFamily="18" charset="0"/>
              </a:rPr>
              <a:t> →           az arisztokrácia és az alvilág erkölcsei között nincs sok különbség</a:t>
            </a:r>
            <a:endParaRPr lang="hu-HU" sz="2500" dirty="0"/>
          </a:p>
          <a:p>
            <a:r>
              <a:rPr lang="hu-HU" sz="2500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Goriot</a:t>
            </a:r>
            <a:r>
              <a:rPr lang="hu-HU" sz="2500" dirty="0">
                <a:solidFill>
                  <a:schemeClr val="tx2"/>
                </a:solidFill>
                <a:latin typeface="Bookman Old Style" panose="02050604050505020204" pitchFamily="18" charset="0"/>
              </a:rPr>
              <a:t> apó: a túlzásba vitt apai szeretet áldozata → érzelmes története </a:t>
            </a:r>
            <a:r>
              <a:rPr lang="hu-HU" sz="2500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Rastignac</a:t>
            </a:r>
            <a:r>
              <a:rPr lang="hu-HU" sz="2500" dirty="0">
                <a:solidFill>
                  <a:schemeClr val="tx2"/>
                </a:solidFill>
                <a:latin typeface="Bookman Old Style" panose="02050604050505020204" pitchFamily="18" charset="0"/>
              </a:rPr>
              <a:t> számára elrettentő példázat (hova vezet a kitárulkozó érzelem)</a:t>
            </a:r>
          </a:p>
          <a:p>
            <a:r>
              <a:rPr lang="hu-HU" sz="2500" dirty="0">
                <a:solidFill>
                  <a:schemeClr val="tx2"/>
                </a:solidFill>
                <a:latin typeface="Bookman Old Style" panose="02050604050505020204" pitchFamily="18" charset="0"/>
              </a:rPr>
              <a:t>választási helyzet: 1. a másik feláldozása (</a:t>
            </a:r>
            <a:r>
              <a:rPr lang="hu-HU" sz="2500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Vautrin</a:t>
            </a:r>
            <a:r>
              <a:rPr lang="hu-HU" sz="2500" dirty="0">
                <a:solidFill>
                  <a:schemeClr val="tx2"/>
                </a:solidFill>
                <a:latin typeface="Bookman Old Style" panose="02050604050505020204" pitchFamily="18" charset="0"/>
              </a:rPr>
              <a:t> ajánlata);	       2. önmaga feláldozása (</a:t>
            </a:r>
            <a:r>
              <a:rPr lang="hu-HU" sz="2500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Goriot</a:t>
            </a:r>
            <a:r>
              <a:rPr lang="hu-HU" sz="2500" dirty="0">
                <a:solidFill>
                  <a:schemeClr val="tx2"/>
                </a:solidFill>
                <a:latin typeface="Bookman Old Style" panose="02050604050505020204" pitchFamily="18" charset="0"/>
              </a:rPr>
              <a:t> példája) </a:t>
            </a:r>
            <a:r>
              <a:rPr lang="hu-HU" sz="2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hu-HU" sz="2500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Rastignac</a:t>
            </a:r>
            <a:r>
              <a:rPr lang="hu-HU" sz="2500" dirty="0">
                <a:solidFill>
                  <a:schemeClr val="tx2"/>
                </a:solidFill>
                <a:latin typeface="Bookman Old Style" panose="02050604050505020204" pitchFamily="18" charset="0"/>
              </a:rPr>
              <a:t> egyik szélsőséget sem választja</a:t>
            </a:r>
          </a:p>
          <a:p>
            <a:r>
              <a:rPr lang="hu-HU" sz="2500" dirty="0">
                <a:solidFill>
                  <a:schemeClr val="tx2"/>
                </a:solidFill>
                <a:latin typeface="Bookman Old Style" panose="02050604050505020204" pitchFamily="18" charset="0"/>
              </a:rPr>
              <a:t>végül </a:t>
            </a:r>
            <a:r>
              <a:rPr lang="hu-HU" sz="2500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Rastignac</a:t>
            </a:r>
            <a:r>
              <a:rPr lang="hu-HU" sz="2500" dirty="0">
                <a:solidFill>
                  <a:schemeClr val="tx2"/>
                </a:solidFill>
                <a:latin typeface="Bookman Old Style" panose="02050604050505020204" pitchFamily="18" charset="0"/>
              </a:rPr>
              <a:t> érvényesülési vágya győz, leszámol erkölcsi kétségeivel → fényes karrier várja</a:t>
            </a:r>
          </a:p>
          <a:p>
            <a:r>
              <a:rPr lang="hu-HU" sz="2500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Rastignac</a:t>
            </a:r>
            <a:r>
              <a:rPr lang="hu-HU" sz="2500" dirty="0">
                <a:solidFill>
                  <a:schemeClr val="tx2"/>
                </a:solidFill>
                <a:latin typeface="Bookman Old Style" panose="02050604050505020204" pitchFamily="18" charset="0"/>
              </a:rPr>
              <a:t> története Balzac további regényeiben folytatódik: a bankár üzlettársaként meggazdagodik, feleségül veszi szeretője lányát, s végül igazságügyminiszter lesz</a:t>
            </a:r>
            <a:endParaRPr lang="hu-HU" sz="2500" dirty="0"/>
          </a:p>
        </p:txBody>
      </p:sp>
    </p:spTree>
    <p:extLst>
      <p:ext uri="{BB962C8B-B14F-4D97-AF65-F5344CB8AC3E}">
        <p14:creationId xmlns:p14="http://schemas.microsoft.com/office/powerpoint/2010/main" val="425219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C4C6ECAB-9B3B-46EE-AD63-8BF583FE0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620688"/>
            <a:ext cx="10157354" cy="5904656"/>
          </a:xfrm>
        </p:spPr>
        <p:txBody>
          <a:bodyPr>
            <a:normAutofit fontScale="85000" lnSpcReduction="20000"/>
          </a:bodyPr>
          <a:lstStyle/>
          <a:p>
            <a:r>
              <a:rPr lang="hu-HU" sz="2900" dirty="0">
                <a:solidFill>
                  <a:schemeClr val="tx2"/>
                </a:solidFill>
                <a:latin typeface="Bookman Old Style" panose="02050604050505020204" pitchFamily="18" charset="0"/>
              </a:rPr>
              <a:t>a cselekmény legfőbb mozgatórugója, amely a világok közötti átjárást biztosítja: a pénz (és a szenvedély)</a:t>
            </a:r>
          </a:p>
          <a:p>
            <a:r>
              <a:rPr lang="hu-HU" sz="2900" dirty="0">
                <a:solidFill>
                  <a:schemeClr val="tx2"/>
                </a:solidFill>
                <a:latin typeface="Bookman Old Style" panose="02050604050505020204" pitchFamily="18" charset="0"/>
              </a:rPr>
              <a:t>Balzac célja: megismerni a felszín mögött létező világot, feltárni a társadalom működési mechanizmusait</a:t>
            </a:r>
          </a:p>
          <a:p>
            <a:r>
              <a:rPr lang="hu-HU" sz="2900" dirty="0">
                <a:solidFill>
                  <a:schemeClr val="tx2"/>
                </a:solidFill>
                <a:latin typeface="Bookman Old Style" panose="02050604050505020204" pitchFamily="18" charset="0"/>
              </a:rPr>
              <a:t>mindentudó, egyszerre kritikus és megértő elbeszélő: a társadalmi érvényesülésnek ára van, önzővé és magányossá teszi az embert</a:t>
            </a:r>
          </a:p>
          <a:p>
            <a:r>
              <a:rPr lang="hu-HU" sz="2900" dirty="0">
                <a:solidFill>
                  <a:schemeClr val="tx2"/>
                </a:solidFill>
                <a:latin typeface="Bookman Old Style" panose="02050604050505020204" pitchFamily="18" charset="0"/>
              </a:rPr>
              <a:t>romantikus elemek (rejtélyek, fordulatok, szereplők és helyzetek ellenpontozása)</a:t>
            </a:r>
          </a:p>
          <a:p>
            <a:r>
              <a:rPr lang="hu-HU" sz="2900" dirty="0">
                <a:solidFill>
                  <a:schemeClr val="tx2"/>
                </a:solidFill>
                <a:latin typeface="Bookman Old Style" panose="02050604050505020204" pitchFamily="18" charset="0"/>
              </a:rPr>
              <a:t>részletgazdag leírások: külső környezet + belső lelki folyamatok</a:t>
            </a:r>
          </a:p>
          <a:p>
            <a:r>
              <a:rPr lang="hu-HU" sz="2900" dirty="0">
                <a:solidFill>
                  <a:schemeClr val="tx2"/>
                </a:solidFill>
                <a:latin typeface="Bookman Old Style" panose="02050604050505020204" pitchFamily="18" charset="0"/>
              </a:rPr>
              <a:t>lineáris cselekményvezetés (aránytalanul hosszú bevezetés)</a:t>
            </a:r>
          </a:p>
          <a:p>
            <a:r>
              <a:rPr lang="hu-HU" sz="2900" dirty="0">
                <a:solidFill>
                  <a:schemeClr val="tx2"/>
                </a:solidFill>
                <a:latin typeface="Bookman Old Style" panose="02050604050505020204" pitchFamily="18" charset="0"/>
              </a:rPr>
              <a:t>drámaiság (színpadszerű jelenetezés, párbeszédek, monológok)</a:t>
            </a:r>
          </a:p>
          <a:p>
            <a:endParaRPr lang="hu-HU" sz="2500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0387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7BD9D89-09C6-4537-B1CA-1C5DD1EE8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04528"/>
          </a:xfrm>
        </p:spPr>
        <p:txBody>
          <a:bodyPr>
            <a:normAutofit/>
          </a:bodyPr>
          <a:lstStyle/>
          <a:p>
            <a:r>
              <a:rPr lang="hu-HU" altLang="hu-HU" sz="3200" b="1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Gustave</a:t>
            </a:r>
            <a:r>
              <a:rPr lang="hu-HU" altLang="hu-HU" sz="32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 Flaubert </a:t>
            </a:r>
            <a:r>
              <a:rPr lang="hu-HU" altLang="hu-HU" sz="2800" dirty="0">
                <a:solidFill>
                  <a:schemeClr val="tx2"/>
                </a:solidFill>
                <a:latin typeface="Bookman Old Style" panose="02050604050505020204" pitchFamily="18" charset="0"/>
              </a:rPr>
              <a:t>(1821–1880)</a:t>
            </a:r>
            <a:endParaRPr lang="hu-HU" sz="2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84EB15D-D131-4681-8AA9-96D9811F5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196752"/>
            <a:ext cx="10233688" cy="558504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hu-HU" altLang="hu-HU" dirty="0">
                <a:solidFill>
                  <a:schemeClr val="tx2"/>
                </a:solidFill>
                <a:latin typeface="Bookman Old Style" panose="02050604050505020204" pitchFamily="18" charset="0"/>
              </a:rPr>
              <a:t>a francia realizmus csúcsa, a modern regényirodalom kezdete</a:t>
            </a:r>
          </a:p>
          <a:p>
            <a:pPr>
              <a:lnSpc>
                <a:spcPct val="90000"/>
              </a:lnSpc>
            </a:pPr>
            <a:r>
              <a:rPr lang="hu-HU" altLang="hu-HU" dirty="0">
                <a:solidFill>
                  <a:schemeClr val="tx2"/>
                </a:solidFill>
                <a:latin typeface="Bookman Old Style" panose="02050604050505020204" pitchFamily="18" charset="0"/>
              </a:rPr>
              <a:t>lassú munka, aprólékos anyaggyűjtés, tökéletes stílus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altLang="hu-HU" sz="2800" b="1" i="1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Bovaryné</a:t>
            </a:r>
            <a:r>
              <a:rPr lang="hu-HU" altLang="hu-HU" sz="2800" dirty="0">
                <a:solidFill>
                  <a:schemeClr val="tx2"/>
                </a:solidFill>
                <a:latin typeface="Bookman Old Style" panose="02050604050505020204" pitchFamily="18" charset="0"/>
              </a:rPr>
              <a:t> (1857) –</a:t>
            </a:r>
            <a:r>
              <a:rPr lang="hu-HU" altLang="hu-HU" sz="2800" i="1" dirty="0">
                <a:latin typeface="Bookman Old Style" panose="02050604050505020204" pitchFamily="18" charset="0"/>
              </a:rPr>
              <a:t> „Je </a:t>
            </a:r>
            <a:r>
              <a:rPr lang="hu-HU" altLang="hu-HU" sz="2800" i="1" dirty="0" err="1">
                <a:latin typeface="Bookman Old Style" panose="02050604050505020204" pitchFamily="18" charset="0"/>
              </a:rPr>
              <a:t>suis</a:t>
            </a:r>
            <a:r>
              <a:rPr lang="hu-HU" altLang="hu-HU" sz="2800" i="1" dirty="0">
                <a:latin typeface="Bookman Old Style" panose="02050604050505020204" pitchFamily="18" charset="0"/>
              </a:rPr>
              <a:t> Madame </a:t>
            </a:r>
            <a:r>
              <a:rPr lang="hu-HU" altLang="hu-HU" sz="2800" i="1" dirty="0" err="1">
                <a:latin typeface="Bookman Old Style" panose="02050604050505020204" pitchFamily="18" charset="0"/>
              </a:rPr>
              <a:t>Bovary</a:t>
            </a:r>
            <a:r>
              <a:rPr lang="hu-HU" altLang="hu-HU" sz="2800" i="1" dirty="0">
                <a:latin typeface="Bookman Old Style" panose="02050604050505020204" pitchFamily="18" charset="0"/>
              </a:rPr>
              <a:t>”</a:t>
            </a:r>
            <a:endParaRPr lang="hu-HU" altLang="hu-HU" sz="2800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90000"/>
              </a:lnSpc>
            </a:pPr>
            <a:r>
              <a:rPr lang="hu-HU" altLang="hu-HU" dirty="0">
                <a:solidFill>
                  <a:schemeClr val="tx2"/>
                </a:solidFill>
                <a:latin typeface="Bookman Old Style" panose="02050604050505020204" pitchFamily="18" charset="0"/>
              </a:rPr>
              <a:t>Charles és Emma boldogtalan házassága</a:t>
            </a:r>
          </a:p>
          <a:p>
            <a:pPr>
              <a:lnSpc>
                <a:spcPct val="90000"/>
              </a:lnSpc>
            </a:pPr>
            <a:r>
              <a:rPr lang="hu-HU" altLang="hu-HU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romantikus ábrándok ↔ </a:t>
            </a:r>
            <a:r>
              <a:rPr lang="hu-HU" altLang="hu-HU" dirty="0">
                <a:solidFill>
                  <a:schemeClr val="tx2"/>
                </a:solidFill>
                <a:latin typeface="Bookman Old Style" panose="02050604050505020204" pitchFamily="18" charset="0"/>
              </a:rPr>
              <a:t>hétköznapiság, vidéki kisszerűség</a:t>
            </a:r>
          </a:p>
          <a:p>
            <a:pPr>
              <a:lnSpc>
                <a:spcPct val="90000"/>
              </a:lnSpc>
            </a:pPr>
            <a:r>
              <a:rPr lang="hu-HU" altLang="hu-HU" dirty="0">
                <a:solidFill>
                  <a:schemeClr val="tx2"/>
                </a:solidFill>
                <a:latin typeface="Bookman Old Style" panose="02050604050505020204" pitchFamily="18" charset="0"/>
              </a:rPr>
              <a:t>pontos, részletező leírások</a:t>
            </a:r>
          </a:p>
          <a:p>
            <a:pPr>
              <a:lnSpc>
                <a:spcPct val="90000"/>
              </a:lnSpc>
            </a:pPr>
            <a:r>
              <a:rPr lang="hu-HU" altLang="hu-HU" dirty="0">
                <a:solidFill>
                  <a:schemeClr val="tx2"/>
                </a:solidFill>
                <a:latin typeface="Bookman Old Style" panose="02050604050505020204" pitchFamily="18" charset="0"/>
              </a:rPr>
              <a:t>távolságtartás, tárgyilagosság </a:t>
            </a:r>
            <a:r>
              <a:rPr lang="hu-HU" altLang="hu-HU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→</a:t>
            </a:r>
            <a:r>
              <a:rPr lang="hu-HU" altLang="hu-HU" dirty="0">
                <a:solidFill>
                  <a:schemeClr val="tx2"/>
                </a:solidFill>
                <a:latin typeface="Bookman Old Style" panose="02050604050505020204" pitchFamily="18" charset="0"/>
              </a:rPr>
              <a:t> </a:t>
            </a:r>
            <a:r>
              <a:rPr lang="hu-HU" altLang="hu-HU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szenvtelenség</a:t>
            </a:r>
            <a:r>
              <a:rPr lang="hu-HU" altLang="hu-HU" dirty="0">
                <a:solidFill>
                  <a:schemeClr val="tx2"/>
                </a:solidFill>
                <a:latin typeface="Bookman Old Style" panose="02050604050505020204" pitchFamily="18" charset="0"/>
              </a:rPr>
              <a:t> (</a:t>
            </a:r>
            <a:r>
              <a:rPr lang="hu-HU" altLang="hu-HU" i="1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impassibilité</a:t>
            </a:r>
            <a:r>
              <a:rPr lang="hu-HU" altLang="hu-HU" dirty="0">
                <a:solidFill>
                  <a:schemeClr val="tx2"/>
                </a:solidFill>
                <a:latin typeface="Bookman Old Style" panose="02050604050505020204" pitchFamily="18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hu-HU" altLang="hu-HU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nézőpontváltások</a:t>
            </a:r>
            <a:r>
              <a:rPr lang="hu-HU" altLang="hu-HU" dirty="0">
                <a:solidFill>
                  <a:schemeClr val="tx2"/>
                </a:solidFill>
                <a:latin typeface="Bookman Old Style" panose="02050604050505020204" pitchFamily="18" charset="0"/>
              </a:rPr>
              <a:t>: más-más szereplő szemszögéből látjuk az eseményeket</a:t>
            </a:r>
          </a:p>
          <a:p>
            <a:pPr>
              <a:lnSpc>
                <a:spcPct val="90000"/>
              </a:lnSpc>
            </a:pPr>
            <a:r>
              <a:rPr lang="hu-HU" altLang="hu-HU" dirty="0">
                <a:solidFill>
                  <a:schemeClr val="tx2"/>
                </a:solidFill>
                <a:latin typeface="Bookman Old Style" panose="02050604050505020204" pitchFamily="18" charset="0"/>
              </a:rPr>
              <a:t>lélektani ábrázolás</a:t>
            </a:r>
            <a:endParaRPr lang="hu-H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28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>
            <a:extLst>
              <a:ext uri="{FF2B5EF4-FFF2-40B4-BE49-F238E27FC236}">
                <a16:creationId xmlns:a16="http://schemas.microsoft.com/office/drawing/2014/main" id="{3884A37C-978E-4B1B-983D-AECA11AC1955}"/>
              </a:ext>
            </a:extLst>
          </p:cNvPr>
          <p:cNvSpPr txBox="1">
            <a:spLocks/>
          </p:cNvSpPr>
          <p:nvPr/>
        </p:nvSpPr>
        <p:spPr>
          <a:xfrm>
            <a:off x="5590357" y="1257116"/>
            <a:ext cx="2858570" cy="12961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4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Az orosz realizmus</a:t>
            </a:r>
          </a:p>
        </p:txBody>
      </p:sp>
      <p:pic>
        <p:nvPicPr>
          <p:cNvPr id="8" name="Picture 8" descr="tolsztoj-002">
            <a:extLst>
              <a:ext uri="{FF2B5EF4-FFF2-40B4-BE49-F238E27FC236}">
                <a16:creationId xmlns:a16="http://schemas.microsoft.com/office/drawing/2014/main" id="{E76B7010-A3DA-435E-B5E2-6E701BFDC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026066" cy="6855774"/>
          </a:xfrm>
          <a:prstGeom prst="rect">
            <a:avLst/>
          </a:prstGeom>
        </p:spPr>
      </p:pic>
      <p:pic>
        <p:nvPicPr>
          <p:cNvPr id="9" name="Picture 5" descr="200px-Ivanov_gogol">
            <a:extLst>
              <a:ext uri="{FF2B5EF4-FFF2-40B4-BE49-F238E27FC236}">
                <a16:creationId xmlns:a16="http://schemas.microsoft.com/office/drawing/2014/main" id="{89539382-1755-476D-A2FE-567E4F06E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82112" y="0"/>
            <a:ext cx="2906713" cy="3313112"/>
          </a:xfrm>
          <a:prstGeom prst="rect">
            <a:avLst/>
          </a:prstGeom>
        </p:spPr>
      </p:pic>
      <p:pic>
        <p:nvPicPr>
          <p:cNvPr id="10" name="Picture 12" descr="image">
            <a:extLst>
              <a:ext uri="{FF2B5EF4-FFF2-40B4-BE49-F238E27FC236}">
                <a16:creationId xmlns:a16="http://schemas.microsoft.com/office/drawing/2014/main" id="{547DB7F3-A51F-4BD1-97C9-C6227A6C8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61288" y="3535363"/>
            <a:ext cx="4427537" cy="332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2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5BE9D5A-79F9-45AE-AC31-902FC6E28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404664"/>
            <a:ext cx="10157354" cy="720080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Általános jellemzők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76DE61D-FEA7-44EE-8768-C0956933D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altLang="zh-CN" sz="2500" dirty="0">
                <a:solidFill>
                  <a:schemeClr val="tx2"/>
                </a:solidFill>
                <a:latin typeface="Bookman Old Style" panose="02050604050505020204" pitchFamily="18" charset="0"/>
              </a:rPr>
              <a:t>19. század: orosz irodalom fénykora (világszínvonalú epika)</a:t>
            </a:r>
          </a:p>
          <a:p>
            <a:pPr>
              <a:lnSpc>
                <a:spcPct val="90000"/>
              </a:lnSpc>
            </a:pPr>
            <a:r>
              <a:rPr lang="hu-HU" altLang="zh-CN" sz="2500" dirty="0">
                <a:solidFill>
                  <a:schemeClr val="tx2"/>
                </a:solidFill>
                <a:latin typeface="Bookman Old Style" panose="02050604050505020204" pitchFamily="18" charset="0"/>
              </a:rPr>
              <a:t>feudális társadalmi viszonyok, erős polgárság hiánya, bonyolult bürokratizmus, elmaradottság </a:t>
            </a:r>
            <a:r>
              <a:rPr lang="hu-HU" altLang="zh-CN" sz="2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hu-HU" altLang="zh-CN" sz="2500" dirty="0">
                <a:solidFill>
                  <a:schemeClr val="tx2"/>
                </a:solidFill>
                <a:latin typeface="Bookman Old Style" panose="02050604050505020204" pitchFamily="18" charset="0"/>
              </a:rPr>
              <a:t>társadalomkritika</a:t>
            </a:r>
          </a:p>
          <a:p>
            <a:pPr>
              <a:lnSpc>
                <a:spcPct val="90000"/>
              </a:lnSpc>
            </a:pPr>
            <a:r>
              <a:rPr lang="hu-HU" altLang="zh-CN" sz="2500" dirty="0">
                <a:solidFill>
                  <a:schemeClr val="tx2"/>
                </a:solidFill>
                <a:latin typeface="Bookman Old Style" panose="02050604050505020204" pitchFamily="18" charset="0"/>
              </a:rPr>
              <a:t>a rendszer kiszolgálóinak és kiszolgáltatottjainak ábrázolása</a:t>
            </a:r>
          </a:p>
          <a:p>
            <a:pPr>
              <a:lnSpc>
                <a:spcPct val="90000"/>
              </a:lnSpc>
            </a:pPr>
            <a:r>
              <a:rPr lang="hu-HU" altLang="zh-CN" sz="2500" dirty="0">
                <a:solidFill>
                  <a:schemeClr val="tx2"/>
                </a:solidFill>
                <a:latin typeface="Bookman Old Style" panose="02050604050505020204" pitchFamily="18" charset="0"/>
              </a:rPr>
              <a:t>elhivatottság és életcél nélküli, haszontalan, boldogtalan ember </a:t>
            </a:r>
            <a:r>
              <a:rPr lang="hu-HU" altLang="zh-CN" sz="2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hu-HU" altLang="zh-CN" sz="2500" dirty="0">
                <a:solidFill>
                  <a:schemeClr val="tx2"/>
                </a:solidFill>
                <a:latin typeface="Bookman Old Style" panose="02050604050505020204" pitchFamily="18" charset="0"/>
              </a:rPr>
              <a:t>„felesleges ember” típusa </a:t>
            </a:r>
            <a:endParaRPr lang="hu-HU" altLang="hu-HU" sz="2500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5447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E98AA02-10D0-4676-A8BE-8667760B0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120552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Életfilozófiák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469C2D6-55F9-4CE2-9572-4A863455A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sz="2500" dirty="0">
                <a:solidFill>
                  <a:schemeClr val="tx2"/>
                </a:solidFill>
                <a:latin typeface="Bookman Old Style" panose="02050604050505020204" pitchFamily="18" charset="0"/>
              </a:rPr>
              <a:t>az észszerűség csak a felszínen érvényesül, a mélyben irracionális erők működnek</a:t>
            </a:r>
          </a:p>
          <a:p>
            <a:r>
              <a:rPr lang="hu-HU" altLang="hu-HU" sz="2500" dirty="0">
                <a:solidFill>
                  <a:schemeClr val="tx2"/>
                </a:solidFill>
                <a:latin typeface="Bookman Old Style" panose="02050604050505020204" pitchFamily="18" charset="0"/>
              </a:rPr>
              <a:t>régi értékek elvesztése</a:t>
            </a:r>
          </a:p>
          <a:p>
            <a:r>
              <a:rPr lang="hu-HU" altLang="hu-HU" sz="2500" b="1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Schopenhauer</a:t>
            </a:r>
            <a:r>
              <a:rPr lang="hu-HU" altLang="hu-HU" sz="2500" dirty="0">
                <a:solidFill>
                  <a:schemeClr val="tx2"/>
                </a:solidFill>
                <a:latin typeface="Bookman Old Style" panose="02050604050505020204" pitchFamily="18" charset="0"/>
              </a:rPr>
              <a:t> pesszimista filozófiája</a:t>
            </a:r>
          </a:p>
          <a:p>
            <a:pPr lvl="1"/>
            <a:r>
              <a:rPr lang="hu-HU" altLang="hu-HU" sz="2500" dirty="0">
                <a:solidFill>
                  <a:schemeClr val="tx2"/>
                </a:solidFill>
                <a:latin typeface="Bookman Old Style" panose="02050604050505020204" pitchFamily="18" charset="0"/>
              </a:rPr>
              <a:t>a világ az öntudatlan akarat megnyilvánulása, lényege a szenvedés</a:t>
            </a:r>
          </a:p>
          <a:p>
            <a:pPr lvl="1"/>
            <a:r>
              <a:rPr lang="hu-HU" altLang="hu-HU" sz="2500" dirty="0">
                <a:solidFill>
                  <a:schemeClr val="tx2"/>
                </a:solidFill>
                <a:latin typeface="Bookman Old Style" panose="02050604050505020204" pitchFamily="18" charset="0"/>
              </a:rPr>
              <a:t>minél inkább öntudatra ébred az akarat az emberben, annál inkább szenved</a:t>
            </a:r>
          </a:p>
          <a:p>
            <a:pPr lvl="1"/>
            <a:r>
              <a:rPr lang="hu-HU" altLang="hu-HU" sz="2500" dirty="0">
                <a:solidFill>
                  <a:schemeClr val="tx2"/>
                </a:solidFill>
                <a:latin typeface="Bookman Old Style" panose="02050604050505020204" pitchFamily="18" charset="0"/>
              </a:rPr>
              <a:t>megoldás: megszabadulni a vágyaktól, az akarat feladása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9607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C7B0D2-9829-4A00-9CC5-B84651CD2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188640"/>
            <a:ext cx="10157354" cy="792088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Ny. V. Gogol </a:t>
            </a:r>
            <a:r>
              <a:rPr lang="hu-HU" altLang="hu-HU" sz="2800" dirty="0">
                <a:solidFill>
                  <a:schemeClr val="tx2"/>
                </a:solidFill>
                <a:latin typeface="Bookman Old Style" panose="02050604050505020204" pitchFamily="18" charset="0"/>
              </a:rPr>
              <a:t>(1809–1852)</a:t>
            </a:r>
            <a:endParaRPr lang="hu-HU" sz="2800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6750DB7-9FFB-42DD-8D4A-77ACEECD7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412776"/>
            <a:ext cx="10157354" cy="525658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hu-HU" altLang="zh-CN" dirty="0">
                <a:solidFill>
                  <a:schemeClr val="tx2"/>
                </a:solidFill>
                <a:latin typeface="Bookman Old Style" panose="02050604050505020204" pitchFamily="18" charset="0"/>
              </a:rPr>
              <a:t>az élet észszerűtlenségei, a kisember szorongásai</a:t>
            </a:r>
          </a:p>
          <a:p>
            <a:pPr>
              <a:lnSpc>
                <a:spcPct val="90000"/>
              </a:lnSpc>
            </a:pPr>
            <a:r>
              <a:rPr lang="hu-HU" altLang="zh-CN" dirty="0">
                <a:solidFill>
                  <a:schemeClr val="tx2"/>
                </a:solidFill>
                <a:latin typeface="Bookman Old Style" panose="02050604050505020204" pitchFamily="18" charset="0"/>
              </a:rPr>
              <a:t>„kisember-novellák”, hivatalnok-novellák (</a:t>
            </a:r>
            <a:r>
              <a:rPr lang="hu-HU" altLang="zh-CN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Az orr</a:t>
            </a:r>
            <a:r>
              <a:rPr lang="hu-HU" altLang="zh-CN" dirty="0">
                <a:solidFill>
                  <a:schemeClr val="tx2"/>
                </a:solidFill>
                <a:latin typeface="Bookman Old Style" panose="02050604050505020204" pitchFamily="18" charset="0"/>
              </a:rPr>
              <a:t>, </a:t>
            </a:r>
            <a:r>
              <a:rPr lang="hu-HU" altLang="zh-CN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A köpönyeg</a:t>
            </a:r>
            <a:r>
              <a:rPr lang="hu-HU" altLang="zh-CN" dirty="0">
                <a:solidFill>
                  <a:schemeClr val="tx2"/>
                </a:solidFill>
                <a:latin typeface="Bookman Old Style" panose="02050604050505020204" pitchFamily="18" charset="0"/>
              </a:rPr>
              <a:t>); vígjátékok (</a:t>
            </a:r>
            <a:r>
              <a:rPr lang="hu-HU" altLang="zh-CN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A revizor</a:t>
            </a:r>
            <a:r>
              <a:rPr lang="hu-HU" altLang="zh-CN" dirty="0">
                <a:solidFill>
                  <a:schemeClr val="tx2"/>
                </a:solidFill>
                <a:latin typeface="Bookman Old Style" panose="02050604050505020204" pitchFamily="18" charset="0"/>
              </a:rPr>
              <a:t>); regény (</a:t>
            </a:r>
            <a:r>
              <a:rPr lang="hu-HU" altLang="zh-CN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Holt lelkek</a:t>
            </a:r>
            <a:r>
              <a:rPr lang="hu-HU" altLang="zh-CN" dirty="0">
                <a:solidFill>
                  <a:schemeClr val="tx2"/>
                </a:solidFill>
                <a:latin typeface="Bookman Old Style" panose="02050604050505020204" pitchFamily="18" charset="0"/>
              </a:rPr>
              <a:t>)</a:t>
            </a:r>
          </a:p>
          <a:p>
            <a:pPr>
              <a:lnSpc>
                <a:spcPct val="90000"/>
              </a:lnSpc>
            </a:pPr>
            <a:endParaRPr lang="hu-HU" altLang="zh-CN" sz="2000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hu-HU" sz="2800" b="1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A köpönyeg –</a:t>
            </a:r>
            <a:r>
              <a:rPr lang="hu-HU" sz="2800" b="1" i="1" dirty="0">
                <a:latin typeface="Bookman Old Style" panose="02050604050505020204" pitchFamily="18" charset="0"/>
              </a:rPr>
              <a:t> </a:t>
            </a:r>
            <a:r>
              <a:rPr lang="hu-HU" altLang="zh-CN" sz="2800" i="1" dirty="0">
                <a:latin typeface="Bookman Old Style" panose="02050604050505020204" pitchFamily="18" charset="0"/>
              </a:rPr>
              <a:t>„Mindnyájan Gogol köpenyéből bújtunk ki”</a:t>
            </a:r>
            <a:r>
              <a:rPr lang="hu-HU" altLang="zh-CN" sz="2800" dirty="0">
                <a:latin typeface="Bookman Old Style" panose="02050604050505020204" pitchFamily="18" charset="0"/>
              </a:rPr>
              <a:t> </a:t>
            </a:r>
            <a:endParaRPr lang="hu-HU" altLang="zh-CN" sz="2800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80000"/>
              </a:lnSpc>
            </a:pPr>
            <a:r>
              <a:rPr lang="hu-HU" altLang="zh-CN" dirty="0">
                <a:solidFill>
                  <a:schemeClr val="tx2"/>
                </a:solidFill>
                <a:latin typeface="Bookman Old Style" panose="02050604050505020204" pitchFamily="18" charset="0"/>
              </a:rPr>
              <a:t>Gogol több éven át dolgozik rajta</a:t>
            </a:r>
          </a:p>
          <a:p>
            <a:pPr>
              <a:lnSpc>
                <a:spcPct val="80000"/>
              </a:lnSpc>
            </a:pPr>
            <a:r>
              <a:rPr lang="hu-HU" altLang="zh-CN" dirty="0">
                <a:solidFill>
                  <a:schemeClr val="tx2"/>
                </a:solidFill>
                <a:latin typeface="Bookman Old Style" panose="02050604050505020204" pitchFamily="18" charset="0"/>
              </a:rPr>
              <a:t>főszereplő: </a:t>
            </a:r>
            <a:r>
              <a:rPr lang="hu-HU" altLang="zh-CN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Akakij</a:t>
            </a:r>
            <a:r>
              <a:rPr lang="hu-HU" altLang="zh-CN" dirty="0">
                <a:solidFill>
                  <a:schemeClr val="tx2"/>
                </a:solidFill>
                <a:latin typeface="Bookman Old Style" panose="02050604050505020204" pitchFamily="18" charset="0"/>
              </a:rPr>
              <a:t> </a:t>
            </a:r>
            <a:r>
              <a:rPr lang="hu-HU" altLang="zh-CN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Akakijevics</a:t>
            </a:r>
            <a:r>
              <a:rPr lang="hu-HU" altLang="zh-CN" dirty="0">
                <a:solidFill>
                  <a:schemeClr val="tx2"/>
                </a:solidFill>
                <a:latin typeface="Bookman Old Style" panose="02050604050505020204" pitchFamily="18" charset="0"/>
              </a:rPr>
              <a:t> </a:t>
            </a:r>
            <a:r>
              <a:rPr lang="hu-HU" altLang="zh-CN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Basmacskin</a:t>
            </a:r>
            <a:r>
              <a:rPr lang="hu-HU" altLang="zh-CN" dirty="0">
                <a:solidFill>
                  <a:schemeClr val="tx2"/>
                </a:solidFill>
                <a:latin typeface="Bookman Old Style" panose="02050604050505020204" pitchFamily="18" charset="0"/>
              </a:rPr>
              <a:t>, egy csinovnyik</a:t>
            </a:r>
          </a:p>
          <a:p>
            <a:pPr>
              <a:lnSpc>
                <a:spcPct val="80000"/>
              </a:lnSpc>
            </a:pPr>
            <a:r>
              <a:rPr lang="hu-HU" altLang="zh-CN" dirty="0">
                <a:solidFill>
                  <a:schemeClr val="tx2"/>
                </a:solidFill>
                <a:latin typeface="Bookman Old Style" panose="02050604050505020204" pitchFamily="18" charset="0"/>
              </a:rPr>
              <a:t>a cselekmény egyszerű, másodlagos</a:t>
            </a:r>
          </a:p>
          <a:p>
            <a:pPr>
              <a:lnSpc>
                <a:spcPct val="80000"/>
              </a:lnSpc>
            </a:pPr>
            <a:r>
              <a:rPr lang="hu-HU" altLang="zh-CN" dirty="0">
                <a:solidFill>
                  <a:schemeClr val="tx2"/>
                </a:solidFill>
                <a:latin typeface="Bookman Old Style" panose="02050604050505020204" pitchFamily="18" charset="0"/>
              </a:rPr>
              <a:t>eltorzult, korlátolt jellemek </a:t>
            </a:r>
          </a:p>
          <a:p>
            <a:endParaRPr lang="hu-HU" sz="2500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4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C7B0D2-9829-4A00-9CC5-B84651CD2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188640"/>
            <a:ext cx="10157354" cy="792088"/>
          </a:xfrm>
        </p:spPr>
        <p:txBody>
          <a:bodyPr>
            <a:normAutofit/>
          </a:bodyPr>
          <a:lstStyle/>
          <a:p>
            <a:r>
              <a:rPr lang="hu-HU" sz="28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Előadásmód</a:t>
            </a:r>
            <a:endParaRPr lang="hu-HU" sz="2800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6750DB7-9FFB-42DD-8D4A-77ACEECD7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196752"/>
            <a:ext cx="10157354" cy="547260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hu-HU" altLang="zh-CN" dirty="0">
                <a:solidFill>
                  <a:schemeClr val="tx2"/>
                </a:solidFill>
                <a:latin typeface="Bookman Old Style" panose="02050604050505020204" pitchFamily="18" charset="0"/>
              </a:rPr>
              <a:t>fecsegő, élőszóbeli hatás</a:t>
            </a:r>
          </a:p>
          <a:p>
            <a:pPr>
              <a:lnSpc>
                <a:spcPct val="80000"/>
              </a:lnSpc>
            </a:pPr>
            <a:r>
              <a:rPr lang="hu-HU" altLang="zh-CN" dirty="0">
                <a:solidFill>
                  <a:schemeClr val="tx2"/>
                </a:solidFill>
                <a:latin typeface="Bookman Old Style" panose="02050604050505020204" pitchFamily="18" charset="0"/>
              </a:rPr>
              <a:t>részletek aprólékos bemutatása</a:t>
            </a:r>
          </a:p>
          <a:p>
            <a:pPr>
              <a:lnSpc>
                <a:spcPct val="80000"/>
              </a:lnSpc>
            </a:pPr>
            <a:r>
              <a:rPr lang="hu-HU" altLang="zh-CN" dirty="0">
                <a:solidFill>
                  <a:schemeClr val="tx2"/>
                </a:solidFill>
                <a:latin typeface="Bookman Old Style" panose="02050604050505020204" pitchFamily="18" charset="0"/>
              </a:rPr>
              <a:t>kitérők, közbeszúrt anekdoták</a:t>
            </a:r>
          </a:p>
          <a:p>
            <a:pPr>
              <a:lnSpc>
                <a:spcPct val="80000"/>
              </a:lnSpc>
            </a:pPr>
            <a:r>
              <a:rPr lang="hu-HU" altLang="zh-CN" dirty="0">
                <a:solidFill>
                  <a:schemeClr val="tx2"/>
                </a:solidFill>
                <a:latin typeface="Bookman Old Style" panose="02050604050505020204" pitchFamily="18" charset="0"/>
              </a:rPr>
              <a:t>elbeszélői nézőpont váltogatása</a:t>
            </a:r>
          </a:p>
          <a:p>
            <a:pPr>
              <a:lnSpc>
                <a:spcPct val="80000"/>
              </a:lnSpc>
            </a:pPr>
            <a:r>
              <a:rPr lang="hu-HU" altLang="zh-CN" dirty="0">
                <a:solidFill>
                  <a:schemeClr val="tx2"/>
                </a:solidFill>
                <a:latin typeface="Bookman Old Style" panose="02050604050505020204" pitchFamily="18" charset="0"/>
              </a:rPr>
              <a:t>túlzások: takarékosság, „nagy álmok”, a „tekintélyes személy” viselkedése</a:t>
            </a:r>
            <a:endParaRPr lang="hu-HU" altLang="zh-CN" b="1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80000"/>
              </a:lnSpc>
            </a:pPr>
            <a:r>
              <a:rPr lang="hu-HU" altLang="zh-CN" dirty="0">
                <a:solidFill>
                  <a:schemeClr val="tx2"/>
                </a:solidFill>
                <a:latin typeface="Bookman Old Style" panose="02050604050505020204" pitchFamily="18" charset="0"/>
              </a:rPr>
              <a:t>hangnemek keveredése: tárgyilagos, komikus, tragikus, érzelmes (szentimentális), szatirikus</a:t>
            </a:r>
            <a:endParaRPr lang="hu-HU" altLang="hu-HU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r>
              <a:rPr lang="hu-HU" altLang="zh-CN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groteszk: </a:t>
            </a:r>
            <a:r>
              <a:rPr lang="hu-HU" altLang="zh-CN" dirty="0">
                <a:solidFill>
                  <a:schemeClr val="tx2"/>
                </a:solidFill>
                <a:latin typeface="Bookman Old Style" panose="02050604050505020204" pitchFamily="18" charset="0"/>
              </a:rPr>
              <a:t>a</a:t>
            </a:r>
            <a:r>
              <a:rPr lang="hu-HU" altLang="zh-CN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 </a:t>
            </a:r>
            <a:r>
              <a:rPr lang="hu-HU" altLang="zh-CN" dirty="0">
                <a:solidFill>
                  <a:schemeClr val="tx2"/>
                </a:solidFill>
                <a:latin typeface="Bookman Old Style" panose="02050604050505020204" pitchFamily="18" charset="0"/>
              </a:rPr>
              <a:t>komikum egyik fajtája, szélsőséges ellentétek találkozása (komikum és tragikum, hétköznapi és fantasztikus)</a:t>
            </a:r>
          </a:p>
          <a:p>
            <a:pPr>
              <a:lnSpc>
                <a:spcPct val="80000"/>
              </a:lnSpc>
            </a:pPr>
            <a:r>
              <a:rPr lang="hu-HU" altLang="zh-CN" b="1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szkáz</a:t>
            </a:r>
            <a:r>
              <a:rPr lang="hu-HU" altLang="zh-CN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technika</a:t>
            </a:r>
            <a:r>
              <a:rPr lang="hu-HU" altLang="zh-CN" dirty="0">
                <a:solidFill>
                  <a:schemeClr val="tx2"/>
                </a:solidFill>
                <a:latin typeface="Bookman Old Style" panose="02050604050505020204" pitchFamily="18" charset="0"/>
              </a:rPr>
              <a:t>: sajátos irodalmi közlésmód, a szóbeliség, az élőbeszéd illúziója, lehetőséget ad a nézőpontok ütköztetésére</a:t>
            </a:r>
          </a:p>
        </p:txBody>
      </p:sp>
    </p:spTree>
    <p:extLst>
      <p:ext uri="{BB962C8B-B14F-4D97-AF65-F5344CB8AC3E}">
        <p14:creationId xmlns:p14="http://schemas.microsoft.com/office/powerpoint/2010/main" val="56826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C7B0D2-9829-4A00-9CC5-B84651CD2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188640"/>
            <a:ext cx="10157354" cy="792088"/>
          </a:xfrm>
        </p:spPr>
        <p:txBody>
          <a:bodyPr>
            <a:normAutofit/>
          </a:bodyPr>
          <a:lstStyle/>
          <a:p>
            <a:r>
              <a:rPr lang="hu-HU" sz="28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Értelmezés</a:t>
            </a:r>
            <a:endParaRPr lang="hu-HU" sz="2800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6750DB7-9FFB-42DD-8D4A-77ACEECD7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196752"/>
            <a:ext cx="10157354" cy="547260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hu-HU" altLang="zh-CN" sz="2500" dirty="0">
                <a:solidFill>
                  <a:schemeClr val="tx2"/>
                </a:solidFill>
                <a:latin typeface="Bookman Old Style" panose="02050604050505020204" pitchFamily="18" charset="0"/>
              </a:rPr>
              <a:t>Basmacskintól köpönyegével együtt életét is elveszik</a:t>
            </a:r>
          </a:p>
          <a:p>
            <a:pPr>
              <a:lnSpc>
                <a:spcPct val="80000"/>
              </a:lnSpc>
            </a:pPr>
            <a:r>
              <a:rPr lang="hu-HU" altLang="zh-CN" sz="2500" dirty="0">
                <a:solidFill>
                  <a:schemeClr val="tx2"/>
                </a:solidFill>
                <a:latin typeface="Bookman Old Style" panose="02050604050505020204" pitchFamily="18" charset="0"/>
              </a:rPr>
              <a:t>egy csinovnyik legnagyobb „bűne”: magára haragít egy nála magasabb állású embert ~ Csehov: </a:t>
            </a:r>
            <a:r>
              <a:rPr lang="hu-HU" altLang="zh-CN" sz="2500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A csinovnyik halála</a:t>
            </a:r>
            <a:endParaRPr lang="hu-HU" altLang="zh-CN" sz="2500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80000"/>
              </a:lnSpc>
            </a:pPr>
            <a:r>
              <a:rPr lang="hu-HU" altLang="zh-CN" sz="2500" dirty="0">
                <a:solidFill>
                  <a:schemeClr val="tx2"/>
                </a:solidFill>
                <a:latin typeface="Bookman Old Style" panose="02050604050505020204" pitchFamily="18" charset="0"/>
              </a:rPr>
              <a:t>„fantasztikus befejezés” </a:t>
            </a:r>
            <a:r>
              <a:rPr lang="hu-HU" altLang="zh-CN" sz="2500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Basmacskin</a:t>
            </a:r>
            <a:r>
              <a:rPr lang="hu-HU" altLang="zh-CN" sz="2500" dirty="0">
                <a:solidFill>
                  <a:schemeClr val="tx2"/>
                </a:solidFill>
                <a:latin typeface="Bookman Old Style" panose="02050604050505020204" pitchFamily="18" charset="0"/>
              </a:rPr>
              <a:t> bosszúja, kísértetjárása → kiemeli az észrevétlenségből, általános értelmet adva sorsának</a:t>
            </a:r>
          </a:p>
          <a:p>
            <a:pPr>
              <a:lnSpc>
                <a:spcPct val="80000"/>
              </a:lnSpc>
            </a:pPr>
            <a:r>
              <a:rPr lang="hu-HU" altLang="zh-CN" sz="2500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„Mindnyájan Gogol köpenyéből bújtunk ki”</a:t>
            </a:r>
            <a:r>
              <a:rPr lang="hu-HU" altLang="zh-CN" sz="2500" dirty="0">
                <a:solidFill>
                  <a:schemeClr val="tx2"/>
                </a:solidFill>
                <a:latin typeface="Bookman Old Style" panose="02050604050505020204" pitchFamily="18" charset="0"/>
              </a:rPr>
              <a:t> (Dosztojevszkij) → Gogol korszakos jelentősége: a csinovnyik-irodalom megteremtője, groteszk ábrázolásmód</a:t>
            </a:r>
            <a:endParaRPr lang="hu-HU" altLang="hu-HU" sz="2500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409505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04528"/>
          </a:xfrm>
        </p:spPr>
        <p:txBody>
          <a:bodyPr>
            <a:normAutofit/>
          </a:bodyPr>
          <a:lstStyle/>
          <a:p>
            <a:r>
              <a:rPr lang="hu-HU" sz="3200" dirty="0">
                <a:solidFill>
                  <a:schemeClr val="tx2"/>
                </a:solidFill>
                <a:latin typeface="Bookman Old Style" panose="02050604050505020204" pitchFamily="18" charset="0"/>
              </a:rPr>
              <a:t>Csehov: </a:t>
            </a:r>
            <a:r>
              <a:rPr lang="hu-HU" sz="3200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A csinovnyik halála – Kérdések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17309" y="1268760"/>
            <a:ext cx="10157354" cy="5400600"/>
          </a:xfrm>
        </p:spPr>
        <p:txBody>
          <a:bodyPr>
            <a:normAutofit fontScale="85000" lnSpcReduction="20000"/>
          </a:bodyPr>
          <a:lstStyle/>
          <a:p>
            <a:r>
              <a:rPr lang="hu-HU" sz="2600" i="1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Elkülöníthetőek</a:t>
            </a:r>
            <a:r>
              <a:rPr lang="hu-HU" sz="2600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-e az epikus műveknél megszokott szerkezeti egységek?</a:t>
            </a:r>
          </a:p>
          <a:p>
            <a:r>
              <a:rPr lang="hu-HU" sz="2600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Mi a történet vezérmotívuma?</a:t>
            </a:r>
          </a:p>
          <a:p>
            <a:r>
              <a:rPr lang="hu-HU" sz="2600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Milyen szereplőket választ az elbeszélő, és hogy jellemzi őket? </a:t>
            </a:r>
          </a:p>
          <a:p>
            <a:r>
              <a:rPr lang="hu-HU" sz="2600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Mennyire tudunk azonosulni a főhőssel? (Ha nem, miért nem?)</a:t>
            </a:r>
          </a:p>
          <a:p>
            <a:r>
              <a:rPr lang="hu-HU" sz="2600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Összesen hányszor kér bocsánatot </a:t>
            </a:r>
            <a:r>
              <a:rPr lang="hu-HU" sz="2600" i="1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Cservjakov</a:t>
            </a:r>
            <a:r>
              <a:rPr lang="hu-HU" sz="2600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? </a:t>
            </a:r>
          </a:p>
          <a:p>
            <a:r>
              <a:rPr lang="hu-HU" sz="2600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Mi a jelentősége annak, hogy egyenruhában hal meg?</a:t>
            </a:r>
          </a:p>
          <a:p>
            <a:r>
              <a:rPr lang="hu-HU" sz="2600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Mi a hasonlóság </a:t>
            </a:r>
            <a:r>
              <a:rPr lang="hu-HU" sz="2600" i="1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Akakij</a:t>
            </a:r>
            <a:r>
              <a:rPr lang="hu-HU" sz="2600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 </a:t>
            </a:r>
            <a:r>
              <a:rPr lang="hu-HU" sz="2600" i="1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Akakijevics</a:t>
            </a:r>
            <a:r>
              <a:rPr lang="hu-HU" sz="2600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 és </a:t>
            </a:r>
            <a:r>
              <a:rPr lang="hu-HU" sz="2600" i="1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Cservjakov</a:t>
            </a:r>
            <a:r>
              <a:rPr lang="hu-HU" sz="2600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 között? </a:t>
            </a:r>
          </a:p>
          <a:p>
            <a:r>
              <a:rPr lang="hu-HU" sz="2600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Létezik-e napjainkban ez az embertípus? (Ha nem, akkor milyen társadalmi típusokról lehetne ma hasonló novellákat írni?)</a:t>
            </a:r>
          </a:p>
          <a:p>
            <a:r>
              <a:rPr lang="hu-HU" sz="2600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Mi jellemzi a szöveg nyelvezetét, stílusát, az elbeszélői hangnemet?</a:t>
            </a:r>
          </a:p>
          <a:p>
            <a:r>
              <a:rPr lang="hu-HU" sz="2600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Melyek a csehovi elbeszélőtechnika jellegzetességei a novella alapján?   </a:t>
            </a:r>
            <a:endParaRPr lang="hu-HU" sz="2600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3095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6FA391-0167-48AC-AE57-9DA83F080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048544"/>
          </a:xfrm>
        </p:spPr>
        <p:txBody>
          <a:bodyPr>
            <a:normAutofit/>
          </a:bodyPr>
          <a:lstStyle/>
          <a:p>
            <a:r>
              <a:rPr lang="hu-HU" altLang="zh-CN" sz="3200" b="1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A csinovnyik halála </a:t>
            </a:r>
            <a:r>
              <a:rPr lang="hu-HU" altLang="zh-CN" sz="3200" dirty="0">
                <a:solidFill>
                  <a:schemeClr val="tx2"/>
                </a:solidFill>
                <a:latin typeface="Bookman Old Style" panose="02050604050505020204" pitchFamily="18" charset="0"/>
              </a:rPr>
              <a:t>(1883)</a:t>
            </a:r>
            <a:endParaRPr lang="hu-HU" sz="3200" dirty="0">
              <a:solidFill>
                <a:schemeClr val="tx2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545F3B8-5CBB-42F9-B2F4-B380D340F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zh-CN" dirty="0">
                <a:solidFill>
                  <a:schemeClr val="tx2"/>
                </a:solidFill>
                <a:latin typeface="Bookman Old Style" panose="02050604050505020204" pitchFamily="18" charset="0"/>
              </a:rPr>
              <a:t>korai novellája</a:t>
            </a:r>
          </a:p>
          <a:p>
            <a:r>
              <a:rPr lang="hu-HU" altLang="zh-CN" dirty="0">
                <a:solidFill>
                  <a:schemeClr val="tx2"/>
                </a:solidFill>
                <a:latin typeface="Bookman Old Style" panose="02050604050505020204" pitchFamily="18" charset="0"/>
              </a:rPr>
              <a:t>hőse </a:t>
            </a:r>
            <a:r>
              <a:rPr lang="hu-HU" altLang="zh-CN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Cservjakov</a:t>
            </a:r>
            <a:r>
              <a:rPr lang="hu-HU" altLang="zh-CN" dirty="0">
                <a:solidFill>
                  <a:schemeClr val="tx2"/>
                </a:solidFill>
                <a:latin typeface="Bookman Old Style" panose="02050604050505020204" pitchFamily="18" charset="0"/>
              </a:rPr>
              <a:t>, hagyatéki végrehajtó, kishivatalnok </a:t>
            </a:r>
          </a:p>
          <a:p>
            <a:r>
              <a:rPr lang="hu-HU" altLang="zh-CN" dirty="0">
                <a:solidFill>
                  <a:schemeClr val="tx2"/>
                </a:solidFill>
                <a:latin typeface="Bookman Old Style" panose="02050604050505020204" pitchFamily="18" charset="0"/>
              </a:rPr>
              <a:t>váratlan „fordulat”: </a:t>
            </a:r>
            <a:r>
              <a:rPr lang="hu-HU" altLang="zh-CN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Brizzsalov</a:t>
            </a:r>
            <a:r>
              <a:rPr lang="hu-HU" altLang="zh-CN" dirty="0">
                <a:solidFill>
                  <a:schemeClr val="tx2"/>
                </a:solidFill>
                <a:latin typeface="Bookman Old Style" panose="02050604050505020204" pitchFamily="18" charset="0"/>
              </a:rPr>
              <a:t> államtanácsos letüsszentése → </a:t>
            </a:r>
            <a:r>
              <a:rPr lang="hu-HU" altLang="zh-CN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Cservjakov</a:t>
            </a:r>
            <a:r>
              <a:rPr lang="hu-HU" altLang="zh-CN" dirty="0">
                <a:solidFill>
                  <a:schemeClr val="tx2"/>
                </a:solidFill>
                <a:latin typeface="Bookman Old Style" panose="02050604050505020204" pitchFamily="18" charset="0"/>
              </a:rPr>
              <a:t> számára hatalmas bűnné terebélyesedik</a:t>
            </a:r>
          </a:p>
          <a:p>
            <a:r>
              <a:rPr lang="hu-HU" altLang="zh-CN" dirty="0">
                <a:solidFill>
                  <a:schemeClr val="tx2"/>
                </a:solidFill>
                <a:latin typeface="Bookman Old Style" panose="02050604050505020204" pitchFamily="18" charset="0"/>
              </a:rPr>
              <a:t>felettese megharagszik rá → elvész élete értelme → tragikomikus, jelképes csattanó</a:t>
            </a:r>
            <a:endParaRPr lang="hu-HU" altLang="hu-HU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r>
              <a:rPr lang="hu-HU" altLang="zh-CN" dirty="0">
                <a:solidFill>
                  <a:schemeClr val="tx2"/>
                </a:solidFill>
                <a:latin typeface="Bookman Old Style" panose="02050604050505020204" pitchFamily="18" charset="0"/>
              </a:rPr>
              <a:t>a bürokratikus, tekintélyelvű társadalom jellemtorzító hatása: képtelenségig eltúlzott szolgalelkűség, rettegés </a:t>
            </a:r>
            <a:r>
              <a:rPr lang="hu-HU" altLang="zh-CN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hu-HU" altLang="zh-CN" dirty="0">
                <a:solidFill>
                  <a:schemeClr val="tx2"/>
                </a:solidFill>
                <a:latin typeface="Bookman Old Style" panose="02050604050505020204" pitchFamily="18" charset="0"/>
              </a:rPr>
              <a:t> groteszk előadásmód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0459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CE3960D-4718-4E2E-9E9A-2B299F2DB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048544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A. P. Csehov </a:t>
            </a:r>
            <a:r>
              <a:rPr lang="hu-HU" sz="2800" dirty="0">
                <a:solidFill>
                  <a:schemeClr val="tx2"/>
                </a:solidFill>
                <a:latin typeface="Bookman Old Style" panose="02050604050505020204" pitchFamily="18" charset="0"/>
              </a:rPr>
              <a:t>(1860–1904)</a:t>
            </a:r>
            <a:r>
              <a:rPr lang="hu-HU" sz="28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 </a:t>
            </a:r>
            <a:r>
              <a:rPr lang="hu-HU" sz="32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novellái</a:t>
            </a:r>
            <a:endParaRPr lang="hu-HU" sz="2800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DFFA775-1113-4D95-9976-D924A1E18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hu-HU" altLang="zh-CN" dirty="0">
                <a:solidFill>
                  <a:schemeClr val="tx2"/>
                </a:solidFill>
                <a:latin typeface="Bookman Old Style" panose="02050604050505020204" pitchFamily="18" charset="0"/>
              </a:rPr>
              <a:t>a műfaj megújítója</a:t>
            </a:r>
            <a:endParaRPr lang="hu-HU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80000"/>
              </a:lnSpc>
            </a:pPr>
            <a:r>
              <a:rPr lang="hu-HU" altLang="zh-CN" dirty="0">
                <a:solidFill>
                  <a:schemeClr val="tx2"/>
                </a:solidFill>
                <a:latin typeface="Bookman Old Style" panose="02050604050505020204" pitchFamily="18" charset="0"/>
              </a:rPr>
              <a:t>egy-egy tipikus jelenség, élethelyzet megragadása</a:t>
            </a:r>
          </a:p>
          <a:p>
            <a:pPr>
              <a:lnSpc>
                <a:spcPct val="80000"/>
              </a:lnSpc>
            </a:pPr>
            <a:r>
              <a:rPr lang="hu-HU" altLang="zh-CN" dirty="0">
                <a:solidFill>
                  <a:schemeClr val="tx2"/>
                </a:solidFill>
                <a:latin typeface="Bookman Old Style" panose="02050604050505020204" pitchFamily="18" charset="0"/>
              </a:rPr>
              <a:t>hősei hétköznapi emberek, gyakran tragikomikus alakok</a:t>
            </a:r>
          </a:p>
          <a:p>
            <a:pPr>
              <a:lnSpc>
                <a:spcPct val="80000"/>
              </a:lnSpc>
            </a:pPr>
            <a:r>
              <a:rPr lang="hu-HU" altLang="zh-CN" dirty="0">
                <a:solidFill>
                  <a:schemeClr val="tx2"/>
                </a:solidFill>
                <a:latin typeface="Bookman Old Style" panose="02050604050505020204" pitchFamily="18" charset="0"/>
              </a:rPr>
              <a:t>a cselekmény másodlagos, a szereplők gondolatai és szavai, a lélek belső „eseményei” a </a:t>
            </a:r>
            <a:r>
              <a:rPr lang="hu-HU" altLang="zh-CN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fontosak</a:t>
            </a:r>
            <a:r>
              <a:rPr lang="hu-HU" altLang="zh-CN" dirty="0">
                <a:solidFill>
                  <a:schemeClr val="tx2"/>
                </a:solidFill>
                <a:latin typeface="Bookman Old Style" panose="02050604050505020204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hu-HU" altLang="zh-CN" dirty="0">
                <a:solidFill>
                  <a:schemeClr val="tx2"/>
                </a:solidFill>
                <a:latin typeface="Bookman Old Style" panose="02050604050505020204" pitchFamily="18" charset="0"/>
              </a:rPr>
              <a:t>közvetett jellemzés, nem mindentudó elbeszélő  </a:t>
            </a:r>
          </a:p>
          <a:p>
            <a:pPr>
              <a:lnSpc>
                <a:spcPct val="80000"/>
              </a:lnSpc>
            </a:pPr>
            <a:r>
              <a:rPr lang="hu-HU" altLang="zh-CN" dirty="0">
                <a:solidFill>
                  <a:schemeClr val="tx2"/>
                </a:solidFill>
                <a:latin typeface="Bookman Old Style" panose="02050604050505020204" pitchFamily="18" charset="0"/>
              </a:rPr>
              <a:t>helyzet- és jellemkomikum ötvözése, ironikus előadásmód</a:t>
            </a:r>
          </a:p>
          <a:p>
            <a:pPr>
              <a:lnSpc>
                <a:spcPct val="80000"/>
              </a:lnSpc>
            </a:pPr>
            <a:r>
              <a:rPr lang="hu-HU" altLang="zh-CN" dirty="0">
                <a:solidFill>
                  <a:schemeClr val="tx2"/>
                </a:solidFill>
                <a:latin typeface="Bookman Old Style" panose="02050604050505020204" pitchFamily="18" charset="0"/>
              </a:rPr>
              <a:t>az emberi gyarlóságokat (ostobaság, önhittség, szolgalelkűség, köpönyegforgatás) teszi nevetségessé</a:t>
            </a:r>
          </a:p>
          <a:p>
            <a:pPr>
              <a:lnSpc>
                <a:spcPct val="80000"/>
              </a:lnSpc>
            </a:pPr>
            <a:r>
              <a:rPr lang="hu-HU" altLang="zh-CN" dirty="0">
                <a:solidFill>
                  <a:schemeClr val="tx2"/>
                </a:solidFill>
                <a:latin typeface="Bookman Old Style" panose="02050604050505020204" pitchFamily="18" charset="0"/>
              </a:rPr>
              <a:t>az orosz ember sajátos életérzése: élete sivársága, kisszerűsége </a:t>
            </a:r>
          </a:p>
        </p:txBody>
      </p:sp>
    </p:spTree>
    <p:extLst>
      <p:ext uri="{BB962C8B-B14F-4D97-AF65-F5344CB8AC3E}">
        <p14:creationId xmlns:p14="http://schemas.microsoft.com/office/powerpoint/2010/main" val="48821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C7B0D2-9829-4A00-9CC5-B84651CD2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188640"/>
            <a:ext cx="10157354" cy="792088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L. Ny. Tolsztoj </a:t>
            </a:r>
            <a:r>
              <a:rPr lang="hu-HU" altLang="hu-HU" sz="2800" dirty="0">
                <a:solidFill>
                  <a:schemeClr val="tx2"/>
                </a:solidFill>
                <a:latin typeface="Bookman Old Style" panose="02050604050505020204" pitchFamily="18" charset="0"/>
              </a:rPr>
              <a:t>(1828–1910)</a:t>
            </a:r>
            <a:endParaRPr lang="hu-HU" sz="2800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6750DB7-9FFB-42DD-8D4A-77ACEECD7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196752"/>
            <a:ext cx="10157354" cy="547260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hu-HU" altLang="hu-HU" dirty="0">
                <a:solidFill>
                  <a:schemeClr val="tx2"/>
                </a:solidFill>
                <a:latin typeface="Bookman Old Style" panose="02050604050505020204" pitchFamily="18" charset="0"/>
              </a:rPr>
              <a:t>korai árvaság, gazdálkodás a családi birtokon (Jasznaja Poljana)</a:t>
            </a:r>
          </a:p>
          <a:p>
            <a:pPr>
              <a:lnSpc>
                <a:spcPct val="80000"/>
              </a:lnSpc>
            </a:pPr>
            <a:r>
              <a:rPr lang="hu-HU" altLang="hu-HU" dirty="0">
                <a:solidFill>
                  <a:schemeClr val="tx2"/>
                </a:solidFill>
                <a:latin typeface="Bookman Old Style" panose="02050604050505020204" pitchFamily="18" charset="0"/>
              </a:rPr>
              <a:t>részvétel a krími háborúban, majd a </a:t>
            </a:r>
            <a:r>
              <a:rPr lang="hu-HU" altLang="hu-HU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pétervári</a:t>
            </a:r>
            <a:r>
              <a:rPr lang="hu-HU" altLang="hu-HU" dirty="0">
                <a:solidFill>
                  <a:schemeClr val="tx2"/>
                </a:solidFill>
                <a:latin typeface="Bookman Old Style" panose="02050604050505020204" pitchFamily="18" charset="0"/>
              </a:rPr>
              <a:t> irodalmi életben</a:t>
            </a:r>
          </a:p>
          <a:p>
            <a:pPr>
              <a:lnSpc>
                <a:spcPct val="80000"/>
              </a:lnSpc>
            </a:pPr>
            <a:r>
              <a:rPr lang="hu-HU" altLang="hu-HU" dirty="0">
                <a:solidFill>
                  <a:schemeClr val="tx2"/>
                </a:solidFill>
                <a:latin typeface="Bookman Old Style" panose="02050604050505020204" pitchFamily="18" charset="0"/>
              </a:rPr>
              <a:t>orosz jogrend és igazságszolgáltatás bírálata</a:t>
            </a:r>
          </a:p>
          <a:p>
            <a:pPr>
              <a:lnSpc>
                <a:spcPct val="80000"/>
              </a:lnSpc>
            </a:pPr>
            <a:r>
              <a:rPr lang="hu-HU" altLang="hu-HU" dirty="0">
                <a:solidFill>
                  <a:schemeClr val="tx2"/>
                </a:solidFill>
                <a:latin typeface="Bookman Old Style" panose="02050604050505020204" pitchFamily="18" charset="0"/>
              </a:rPr>
              <a:t>népművelés (iskolaalapítás: parasztgyerekek oktatása)</a:t>
            </a:r>
          </a:p>
          <a:p>
            <a:pPr>
              <a:lnSpc>
                <a:spcPct val="80000"/>
              </a:lnSpc>
            </a:pPr>
            <a:r>
              <a:rPr lang="hu-HU" altLang="hu-HU" dirty="0">
                <a:solidFill>
                  <a:schemeClr val="tx2"/>
                </a:solidFill>
                <a:latin typeface="Bookman Old Style" panose="02050604050505020204" pitchFamily="18" charset="0"/>
              </a:rPr>
              <a:t>„</a:t>
            </a:r>
            <a:r>
              <a:rPr lang="hu-HU" altLang="hu-HU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tolsztojanizmus</a:t>
            </a:r>
            <a:r>
              <a:rPr lang="hu-HU" altLang="hu-HU" dirty="0">
                <a:solidFill>
                  <a:schemeClr val="tx2"/>
                </a:solidFill>
                <a:latin typeface="Bookman Old Style" panose="02050604050505020204" pitchFamily="18" charset="0"/>
              </a:rPr>
              <a:t>”: merev vallási dogmák helyett erkölcsi megtisztulás, lelki tökéletesedés hirdetése, a rosszra jóval kell válaszolni (</a:t>
            </a:r>
            <a:r>
              <a:rPr lang="hu-HU" altLang="hu-HU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Tolsztoj evangéliuma</a:t>
            </a:r>
            <a:r>
              <a:rPr lang="hu-HU" altLang="hu-HU" dirty="0">
                <a:solidFill>
                  <a:schemeClr val="tx2"/>
                </a:solidFill>
                <a:latin typeface="Bookman Old Style" panose="02050604050505020204" pitchFamily="18" charset="0"/>
              </a:rPr>
              <a:t>), természetközeli életmód (Rousseau hatása) → kiközösítik az egyházból</a:t>
            </a:r>
          </a:p>
          <a:p>
            <a:pPr>
              <a:lnSpc>
                <a:spcPct val="80000"/>
              </a:lnSpc>
            </a:pPr>
            <a:r>
              <a:rPr lang="hu-HU" altLang="hu-HU" dirty="0">
                <a:solidFill>
                  <a:schemeClr val="tx2"/>
                </a:solidFill>
                <a:latin typeface="Bookman Old Style" panose="02050604050505020204" pitchFamily="18" charset="0"/>
              </a:rPr>
              <a:t>lemond birtokairól és vagyonáról, „Tolsztoj futása” és halála</a:t>
            </a:r>
          </a:p>
          <a:p>
            <a:pPr>
              <a:lnSpc>
                <a:spcPct val="80000"/>
              </a:lnSpc>
            </a:pPr>
            <a:r>
              <a:rPr lang="hu-HU" altLang="hu-HU" dirty="0">
                <a:solidFill>
                  <a:schemeClr val="tx2"/>
                </a:solidFill>
                <a:latin typeface="Bookman Old Style" panose="02050604050505020204" pitchFamily="18" charset="0"/>
              </a:rPr>
              <a:t>fő művei:</a:t>
            </a:r>
          </a:p>
          <a:p>
            <a:pPr lvl="1">
              <a:lnSpc>
                <a:spcPct val="80000"/>
              </a:lnSpc>
            </a:pPr>
            <a:r>
              <a:rPr lang="hu-HU" altLang="hu-HU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Háború és béke</a:t>
            </a:r>
            <a:r>
              <a:rPr lang="hu-HU" altLang="hu-HU" dirty="0">
                <a:solidFill>
                  <a:schemeClr val="tx2"/>
                </a:solidFill>
                <a:latin typeface="Bookman Old Style" panose="02050604050505020204" pitchFamily="18" charset="0"/>
              </a:rPr>
              <a:t> (60-as évek)</a:t>
            </a:r>
          </a:p>
          <a:p>
            <a:pPr lvl="1">
              <a:lnSpc>
                <a:spcPct val="80000"/>
              </a:lnSpc>
            </a:pPr>
            <a:r>
              <a:rPr lang="hu-HU" altLang="hu-HU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Anna </a:t>
            </a:r>
            <a:r>
              <a:rPr lang="hu-HU" altLang="hu-HU" i="1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Karenina</a:t>
            </a:r>
            <a:r>
              <a:rPr lang="hu-HU" altLang="hu-HU" dirty="0">
                <a:solidFill>
                  <a:schemeClr val="tx2"/>
                </a:solidFill>
                <a:latin typeface="Bookman Old Style" panose="02050604050505020204" pitchFamily="18" charset="0"/>
              </a:rPr>
              <a:t> (70-es évek)</a:t>
            </a:r>
          </a:p>
          <a:p>
            <a:pPr lvl="1">
              <a:lnSpc>
                <a:spcPct val="80000"/>
              </a:lnSpc>
            </a:pPr>
            <a:r>
              <a:rPr lang="hu-HU" altLang="hu-HU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Feltámadás</a:t>
            </a:r>
            <a:r>
              <a:rPr lang="hu-HU" altLang="hu-HU" dirty="0">
                <a:solidFill>
                  <a:schemeClr val="tx2"/>
                </a:solidFill>
                <a:latin typeface="Bookman Old Style" panose="02050604050505020204" pitchFamily="18" charset="0"/>
              </a:rPr>
              <a:t> (90-es évek)</a:t>
            </a:r>
          </a:p>
          <a:p>
            <a:pPr>
              <a:lnSpc>
                <a:spcPct val="80000"/>
              </a:lnSpc>
            </a:pPr>
            <a:r>
              <a:rPr lang="hu-HU" altLang="hu-HU" dirty="0">
                <a:solidFill>
                  <a:schemeClr val="tx2"/>
                </a:solidFill>
                <a:latin typeface="Bookman Old Style" panose="02050604050505020204" pitchFamily="18" charset="0"/>
              </a:rPr>
              <a:t> </a:t>
            </a:r>
          </a:p>
          <a:p>
            <a:endParaRPr lang="hu-HU" sz="2500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90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998F2FE6-A654-4ED5-9AD3-1B90BA061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556792"/>
            <a:ext cx="10157354" cy="4896544"/>
          </a:xfrm>
        </p:spPr>
        <p:txBody>
          <a:bodyPr>
            <a:normAutofit fontScale="92500" lnSpcReduction="20000"/>
          </a:bodyPr>
          <a:lstStyle/>
          <a:p>
            <a:r>
              <a:rPr lang="hu-HU" sz="2600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Mi lehet az elbeszélő célja a hagyományos időrend megfordításával?</a:t>
            </a:r>
          </a:p>
          <a:p>
            <a:r>
              <a:rPr lang="hu-HU" sz="2600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Hogyan ábrázolja a történet Ivan Iljics környezetén keresztül a korabeli társadalmat és értékrendet?</a:t>
            </a:r>
          </a:p>
          <a:p>
            <a:r>
              <a:rPr lang="hu-HU" sz="2600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Kövessük végig Ivan Iljics előmenetelét a hivatali ranglétrán!</a:t>
            </a:r>
          </a:p>
          <a:p>
            <a:r>
              <a:rPr lang="hu-HU" sz="2600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Miben áll az Ivan Iljics által kidolgozott és tökélyre fejlesztett „házasélet módszere”?</a:t>
            </a:r>
          </a:p>
          <a:p>
            <a:r>
              <a:rPr lang="hu-HU" sz="2600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Kik viselkednek őszintén Ivan Iljiccsel?</a:t>
            </a:r>
          </a:p>
          <a:p>
            <a:r>
              <a:rPr lang="hu-HU" sz="2600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Milyen probléma, erkölcsi dilemma áll a kisregény középpontjában?</a:t>
            </a:r>
          </a:p>
          <a:p>
            <a:r>
              <a:rPr lang="hu-HU" sz="2600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Miért hal meg végül boldogan Ivan Iljics?</a:t>
            </a:r>
          </a:p>
          <a:p>
            <a:endParaRPr lang="hu-HU" dirty="0"/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54396AD8-8232-43FF-9FE8-BBC106797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>
            <a:normAutofit/>
          </a:bodyPr>
          <a:lstStyle/>
          <a:p>
            <a:r>
              <a:rPr lang="hu-HU" sz="3200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Ivan Iljics halála – Kérdések</a:t>
            </a:r>
            <a:endParaRPr lang="hu-HU" sz="2800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70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C7B0D2-9829-4A00-9CC5-B84651CD2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188640"/>
            <a:ext cx="10157354" cy="792088"/>
          </a:xfrm>
        </p:spPr>
        <p:txBody>
          <a:bodyPr>
            <a:normAutofit/>
          </a:bodyPr>
          <a:lstStyle/>
          <a:p>
            <a:r>
              <a:rPr lang="hu-HU" sz="3200" b="1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Ivan Iljics halála </a:t>
            </a:r>
            <a:r>
              <a:rPr lang="hu-HU" sz="2800" dirty="0">
                <a:solidFill>
                  <a:schemeClr val="tx2"/>
                </a:solidFill>
                <a:latin typeface="Bookman Old Style" panose="02050604050505020204" pitchFamily="18" charset="0"/>
              </a:rPr>
              <a:t>(1886)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6750DB7-9FFB-42DD-8D4A-77ACEECD7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8" y="1196752"/>
            <a:ext cx="10233687" cy="547260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hu-HU" alt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1. fejezet: Ivan Iljics </a:t>
            </a:r>
            <a:r>
              <a:rPr lang="hu-HU" altLang="hu-HU" sz="22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halálhír</a:t>
            </a:r>
            <a:r>
              <a:rPr lang="hu-HU" alt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e, Pjotr Ivanovics részvétlátogatása (hagyományos időrend megfordítása)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hu-HU" alt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gyászszertartás: képmutatás, közömbösség, szánalom </a:t>
            </a:r>
          </a:p>
          <a:p>
            <a:pPr>
              <a:lnSpc>
                <a:spcPct val="80000"/>
              </a:lnSpc>
            </a:pPr>
            <a:r>
              <a:rPr lang="hu-HU" alt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2-3. fejezet: Ivan Iljics rövid </a:t>
            </a:r>
            <a:r>
              <a:rPr lang="hu-HU" altLang="hu-HU" sz="22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élettörténet</a:t>
            </a:r>
            <a:r>
              <a:rPr lang="hu-HU" alt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e: hivatali	karrier, családi élet (lineáris szerkezet)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hu-HU" alt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- „egyszerű, mindennapi és iszonyú” élet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hu-HU" alt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három testvér közül a legtehetségesebb, jogtudományi iskola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hu-HU" alt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hivatali előmenetel: különleges megbízatású tisztviselő → vizsgálóbíró → ügyészhelyettes → államügyész → törvényszéki bíró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hu-HU" alt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családi élet: feleségül veszi </a:t>
            </a:r>
            <a:r>
              <a:rPr lang="hu-HU" altLang="hu-HU" sz="2200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Praszkovja</a:t>
            </a:r>
            <a:r>
              <a:rPr lang="hu-HU" alt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 </a:t>
            </a:r>
            <a:r>
              <a:rPr lang="hu-HU" altLang="hu-HU" sz="2200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Fjodorovnát</a:t>
            </a:r>
            <a:r>
              <a:rPr lang="hu-HU" alt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 → kidolgozza a „házasélet módszerét”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hu-HU" alt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mindenkori célja: kötelességteljesítés (tökéletes csinovnyik!), a magas állású személyek elvárásainak való megfelelés, ugyanakkor „kedélyes, kellemes és ildomos” élet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hu-HU" alt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	</a:t>
            </a:r>
            <a:endParaRPr lang="hu-HU" sz="2200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31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C4C6ECAB-9B3B-46EE-AD63-8BF583FE0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620688"/>
            <a:ext cx="10157354" cy="590465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alt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4-12. fejezet: </a:t>
            </a:r>
            <a:r>
              <a:rPr lang="hu-HU" altLang="hu-HU" sz="22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szenvedéstörténet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hu-HU" alt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4-6. fejezet: a betegség kifejlődése – fizikai szenvedés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hu-HU" alt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7-11. fejezet: haláltusa – lelki-erkölcsi szenvedés 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hu-HU" alt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fokozatosan szűkülő térbeli és időbeli perspektíva: külvilág → lélek belső világa; külső idő → belső idő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magány, múltba fordulás, szembesülés élethazugságaival → rádöbben, hogy üres, értéktelen életet élt („nem úgy éltem, ahogy kellett volna”)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családja képmutatása ↔ Geraszim természetes, őszinte embersége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hu-HU" altLang="hu-HU" sz="22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megvilágosodás</a:t>
            </a:r>
            <a:r>
              <a:rPr lang="hu-HU" alt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: mások iránti </a:t>
            </a:r>
            <a:r>
              <a:rPr lang="hu-HU" altLang="hu-HU" sz="22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részvét</a:t>
            </a:r>
            <a:r>
              <a:rPr lang="hu-HU" alt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, önzetlen szeretet → legfőbb célja, hogy szeretteinek ne okozzon fájdalmat → boldog halál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hu-HU" alt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„tanítás”: az ember olyan halállal hal, amilyen életet élt</a:t>
            </a:r>
          </a:p>
          <a:p>
            <a:endParaRPr lang="hu-HU" sz="2200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endParaRPr lang="hu-HU" sz="22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370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F9277452-FDED-404A-8C29-811348E17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8" y="692695"/>
            <a:ext cx="10449711" cy="5688633"/>
          </a:xfrm>
        </p:spPr>
        <p:txBody>
          <a:bodyPr>
            <a:normAutofit fontScale="85000" lnSpcReduction="20000"/>
          </a:bodyPr>
          <a:lstStyle/>
          <a:p>
            <a:r>
              <a:rPr lang="hu-HU" altLang="hu-HU" sz="2700" b="1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Kierkegaard</a:t>
            </a:r>
            <a:r>
              <a:rPr lang="hu-HU" altLang="hu-HU" sz="2700" dirty="0">
                <a:solidFill>
                  <a:schemeClr val="tx2"/>
                </a:solidFill>
                <a:latin typeface="Bookman Old Style" panose="02050604050505020204" pitchFamily="18" charset="0"/>
              </a:rPr>
              <a:t>: a három létstádium</a:t>
            </a:r>
          </a:p>
          <a:p>
            <a:pPr lvl="1"/>
            <a:r>
              <a:rPr lang="hu-HU" altLang="hu-HU" sz="2700" dirty="0">
                <a:solidFill>
                  <a:schemeClr val="tx2"/>
                </a:solidFill>
                <a:latin typeface="Bookman Old Style" panose="02050604050505020204" pitchFamily="18" charset="0"/>
              </a:rPr>
              <a:t>esztétikai stádium: az élet mint műalkotás, az élet élvezete (Don Juan)</a:t>
            </a:r>
          </a:p>
          <a:p>
            <a:pPr lvl="1"/>
            <a:r>
              <a:rPr lang="hu-HU" altLang="hu-HU" sz="2700" dirty="0">
                <a:solidFill>
                  <a:schemeClr val="tx2"/>
                </a:solidFill>
                <a:latin typeface="Bookman Old Style" panose="02050604050505020204" pitchFamily="18" charset="0"/>
              </a:rPr>
              <a:t>etikai stádium: jó és rossz közötti választás, erkölcsös élet, munka, kötelességek (Jób)</a:t>
            </a:r>
          </a:p>
          <a:p>
            <a:pPr lvl="1"/>
            <a:r>
              <a:rPr lang="hu-HU" altLang="hu-HU" sz="2700" dirty="0">
                <a:solidFill>
                  <a:schemeClr val="tx2"/>
                </a:solidFill>
                <a:latin typeface="Bookman Old Style" panose="02050604050505020204" pitchFamily="18" charset="0"/>
              </a:rPr>
              <a:t>vallási stádium: a hit ugrása, </a:t>
            </a:r>
            <a:r>
              <a:rPr lang="hu-HU" altLang="hu-HU" sz="2700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paradoxona</a:t>
            </a:r>
            <a:r>
              <a:rPr lang="hu-HU" altLang="hu-HU" sz="2700" dirty="0">
                <a:solidFill>
                  <a:schemeClr val="tx2"/>
                </a:solidFill>
                <a:latin typeface="Bookman Old Style" panose="02050604050505020204" pitchFamily="18" charset="0"/>
              </a:rPr>
              <a:t> (Ábrahám)</a:t>
            </a:r>
          </a:p>
          <a:p>
            <a:pPr marL="426645" lvl="1" indent="0">
              <a:buNone/>
            </a:pPr>
            <a:r>
              <a:rPr lang="hu-HU" altLang="hu-HU" sz="2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hu-HU" altLang="hu-HU" sz="2700" dirty="0">
                <a:solidFill>
                  <a:schemeClr val="tx2"/>
                </a:solidFill>
                <a:latin typeface="Bookman Old Style" panose="02050604050505020204" pitchFamily="18" charset="0"/>
              </a:rPr>
              <a:t>az egyén önmegvalósítása, eljutás Istenhez</a:t>
            </a:r>
          </a:p>
          <a:p>
            <a:endParaRPr lang="hu-HU" altLang="hu-HU" sz="2200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r>
              <a:rPr lang="hu-HU" altLang="hu-HU" sz="2700" b="1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Nietzsche</a:t>
            </a:r>
            <a:r>
              <a:rPr lang="hu-HU" altLang="hu-HU" sz="2700" dirty="0">
                <a:solidFill>
                  <a:schemeClr val="tx2"/>
                </a:solidFill>
                <a:latin typeface="Bookman Old Style" panose="02050604050505020204" pitchFamily="18" charset="0"/>
              </a:rPr>
              <a:t>: a felsőbbrendű ember mítosza</a:t>
            </a:r>
            <a:endParaRPr lang="hu-HU" altLang="hu-HU" sz="2700" b="1" i="1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 lvl="1"/>
            <a:r>
              <a:rPr lang="hu-HU" altLang="hu-HU" sz="2700" dirty="0">
                <a:solidFill>
                  <a:schemeClr val="tx2"/>
                </a:solidFill>
                <a:latin typeface="Bookman Old Style" panose="02050604050505020204" pitchFamily="18" charset="0"/>
              </a:rPr>
              <a:t>a világban való tájékozódás eszköze a tudomány</a:t>
            </a:r>
          </a:p>
          <a:p>
            <a:pPr lvl="1"/>
            <a:r>
              <a:rPr lang="hu-HU" altLang="hu-HU" sz="2700" dirty="0">
                <a:solidFill>
                  <a:schemeClr val="tx2"/>
                </a:solidFill>
                <a:latin typeface="Bookman Old Style" panose="02050604050505020204" pitchFamily="18" charset="0"/>
              </a:rPr>
              <a:t>erkölcsi értékek, „rabszolgamorál” elvetése </a:t>
            </a:r>
            <a:r>
              <a:rPr lang="hu-HU" altLang="hu-HU" sz="2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hu-HU" altLang="hu-HU" sz="2700" dirty="0">
                <a:solidFill>
                  <a:schemeClr val="tx2"/>
                </a:solidFill>
                <a:latin typeface="Bookman Old Style" panose="02050604050505020204" pitchFamily="18" charset="0"/>
              </a:rPr>
              <a:t> „Isten meghalt”</a:t>
            </a:r>
          </a:p>
          <a:p>
            <a:pPr lvl="1"/>
            <a:r>
              <a:rPr lang="hu-HU" altLang="hu-HU" sz="2700" dirty="0">
                <a:solidFill>
                  <a:schemeClr val="tx2"/>
                </a:solidFill>
                <a:latin typeface="Bookman Old Style" panose="02050604050505020204" pitchFamily="18" charset="0"/>
              </a:rPr>
              <a:t>csak az ember adhat értéket önmagának és a világ dolgainak → erre csak a „felsőbbrendű ember” (Übermensch) képes</a:t>
            </a:r>
          </a:p>
          <a:p>
            <a:pPr lvl="1"/>
            <a:r>
              <a:rPr lang="hu-HU" altLang="hu-HU" sz="2700" dirty="0">
                <a:solidFill>
                  <a:schemeClr val="tx2"/>
                </a:solidFill>
                <a:latin typeface="Bookman Old Style" panose="02050604050505020204" pitchFamily="18" charset="0"/>
              </a:rPr>
              <a:t>a görög kultúrát tekinti mintának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4004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C7B0D2-9829-4A00-9CC5-B84651CD2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188640"/>
            <a:ext cx="10157354" cy="792088"/>
          </a:xfrm>
        </p:spPr>
        <p:txBody>
          <a:bodyPr>
            <a:normAutofit/>
          </a:bodyPr>
          <a:lstStyle/>
          <a:p>
            <a:r>
              <a:rPr lang="hu-HU" sz="3200" b="1" i="1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Kreutzer-szonáta</a:t>
            </a:r>
            <a:r>
              <a:rPr lang="hu-HU" sz="3200" b="1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 </a:t>
            </a:r>
            <a:r>
              <a:rPr lang="hu-HU" sz="2800" dirty="0">
                <a:solidFill>
                  <a:schemeClr val="tx2"/>
                </a:solidFill>
                <a:latin typeface="Bookman Old Style" panose="02050604050505020204" pitchFamily="18" charset="0"/>
              </a:rPr>
              <a:t>(1889)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6750DB7-9FFB-42DD-8D4A-77ACEECD7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8" y="1196752"/>
            <a:ext cx="10233687" cy="5472608"/>
          </a:xfrm>
        </p:spPr>
        <p:txBody>
          <a:bodyPr>
            <a:noAutofit/>
          </a:bodyPr>
          <a:lstStyle/>
          <a:p>
            <a:r>
              <a:rPr lang="hu-HU" sz="2000" dirty="0">
                <a:solidFill>
                  <a:schemeClr val="tx2"/>
                </a:solidFill>
                <a:latin typeface="Bookman Old Style" panose="02050604050505020204" pitchFamily="18" charset="0"/>
              </a:rPr>
              <a:t>önéletrajzi ihletés: Tolsztoj házassága sem volt felhőtlen </a:t>
            </a:r>
          </a:p>
          <a:p>
            <a:r>
              <a:rPr lang="hu-HU" sz="2000" dirty="0">
                <a:solidFill>
                  <a:schemeClr val="tx2"/>
                </a:solidFill>
                <a:latin typeface="Bookman Old Style" panose="02050604050505020204" pitchFamily="18" charset="0"/>
              </a:rPr>
              <a:t>cím ~ Beethoven szonátája, mottó: két részlet Máté evangéliumából</a:t>
            </a:r>
          </a:p>
          <a:p>
            <a:r>
              <a:rPr lang="hu-HU" sz="2000" dirty="0">
                <a:solidFill>
                  <a:schemeClr val="tx2"/>
                </a:solidFill>
                <a:latin typeface="Bookman Old Style" panose="02050604050505020204" pitchFamily="18" charset="0"/>
              </a:rPr>
              <a:t>kerettörténet: vonatút – elsődleges elbeszélő: utastárs (objektív); második elbeszélő: </a:t>
            </a:r>
            <a:r>
              <a:rPr lang="hu-HU" sz="2000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Pozdnisev</a:t>
            </a:r>
            <a:r>
              <a:rPr lang="hu-HU" sz="2000" dirty="0">
                <a:solidFill>
                  <a:schemeClr val="tx2"/>
                </a:solidFill>
                <a:latin typeface="Bookman Old Style" panose="02050604050505020204" pitchFamily="18" charset="0"/>
              </a:rPr>
              <a:t> (szubjektív)</a:t>
            </a:r>
          </a:p>
          <a:p>
            <a:r>
              <a:rPr lang="hu-HU" sz="2000" dirty="0">
                <a:solidFill>
                  <a:schemeClr val="tx2"/>
                </a:solidFill>
                <a:latin typeface="Bookman Old Style" panose="02050604050505020204" pitchFamily="18" charset="0"/>
              </a:rPr>
              <a:t>expozíció: 3 szólam (1. hölgy: szerelmi házasság; 2. kereskedő: hasznos házasság; 3. </a:t>
            </a:r>
            <a:r>
              <a:rPr lang="hu-HU" sz="2000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Pozdnisev</a:t>
            </a:r>
            <a:r>
              <a:rPr lang="hu-HU" sz="2000" dirty="0">
                <a:solidFill>
                  <a:schemeClr val="tx2"/>
                </a:solidFill>
                <a:latin typeface="Bookman Old Style" panose="02050604050505020204" pitchFamily="18" charset="0"/>
              </a:rPr>
              <a:t>: a házasság tagadása) – bár egyik sem „megnyerő” szereplő</a:t>
            </a:r>
          </a:p>
          <a:p>
            <a:r>
              <a:rPr lang="hu-HU" sz="2000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Pozdnisev</a:t>
            </a:r>
            <a:r>
              <a:rPr lang="hu-HU" sz="2000" dirty="0">
                <a:solidFill>
                  <a:schemeClr val="tx2"/>
                </a:solidFill>
                <a:latin typeface="Bookman Old Style" panose="02050604050505020204" pitchFamily="18" charset="0"/>
              </a:rPr>
              <a:t> szólama: 1. teóriája a férfi-nő viszonyról, 2. a teória illusztrálására szolgáló történet</a:t>
            </a:r>
          </a:p>
          <a:p>
            <a:r>
              <a:rPr lang="hu-HU" sz="2000" dirty="0">
                <a:solidFill>
                  <a:schemeClr val="tx2"/>
                </a:solidFill>
                <a:latin typeface="Bookman Old Style" panose="02050604050505020204" pitchFamily="18" charset="0"/>
              </a:rPr>
              <a:t>állati lét (kommunikáció redukálódása, érzékiség)</a:t>
            </a:r>
          </a:p>
          <a:p>
            <a:r>
              <a:rPr lang="hu-HU" sz="2000" dirty="0">
                <a:solidFill>
                  <a:schemeClr val="tx2"/>
                </a:solidFill>
                <a:latin typeface="Bookman Old Style" panose="02050604050505020204" pitchFamily="18" charset="0"/>
              </a:rPr>
              <a:t>felesége és </a:t>
            </a:r>
            <a:r>
              <a:rPr lang="hu-HU" sz="2000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Truhacsevszkij</a:t>
            </a:r>
            <a:r>
              <a:rPr lang="hu-HU" sz="2000" dirty="0">
                <a:solidFill>
                  <a:schemeClr val="tx2"/>
                </a:solidFill>
                <a:latin typeface="Bookman Old Style" panose="02050604050505020204" pitchFamily="18" charset="0"/>
              </a:rPr>
              <a:t> közti zenei dialógus, melyből </a:t>
            </a:r>
            <a:r>
              <a:rPr lang="hu-HU" sz="2000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Pozdnisev</a:t>
            </a:r>
            <a:r>
              <a:rPr lang="hu-HU" sz="2000" dirty="0">
                <a:solidFill>
                  <a:schemeClr val="tx2"/>
                </a:solidFill>
                <a:latin typeface="Bookman Old Style" panose="02050604050505020204" pitchFamily="18" charset="0"/>
              </a:rPr>
              <a:t> kimarad; a zene felzaklató, démoni ereje (lásd: Platón)</a:t>
            </a:r>
          </a:p>
          <a:p>
            <a:r>
              <a:rPr lang="hu-HU" sz="2000" dirty="0">
                <a:solidFill>
                  <a:schemeClr val="tx2"/>
                </a:solidFill>
                <a:latin typeface="Bookman Old Style" panose="02050604050505020204" pitchFamily="18" charset="0"/>
              </a:rPr>
              <a:t>szerzői utószó: </a:t>
            </a:r>
            <a:r>
              <a:rPr lang="hu-HU" sz="2000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tolsztojanizmus</a:t>
            </a:r>
            <a:r>
              <a:rPr lang="hu-HU" sz="2000" dirty="0">
                <a:solidFill>
                  <a:schemeClr val="tx2"/>
                </a:solidFill>
                <a:latin typeface="Bookman Old Style" panose="02050604050505020204" pitchFamily="18" charset="0"/>
              </a:rPr>
              <a:t> megfogalmazása</a:t>
            </a:r>
          </a:p>
        </p:txBody>
      </p:sp>
    </p:spTree>
    <p:extLst>
      <p:ext uri="{BB962C8B-B14F-4D97-AF65-F5344CB8AC3E}">
        <p14:creationId xmlns:p14="http://schemas.microsoft.com/office/powerpoint/2010/main" val="400076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latin typeface="Bookman Old Style" panose="02050604050505020204" pitchFamily="18" charset="0"/>
              </a:rPr>
              <a:t>F. M. </a:t>
            </a:r>
            <a:r>
              <a:rPr lang="hu-HU" b="1" dirty="0" smtClean="0">
                <a:latin typeface="Bookman Old Style" panose="02050604050505020204" pitchFamily="18" charset="0"/>
              </a:rPr>
              <a:t>Dosztojevszkij</a:t>
            </a:r>
            <a:endParaRPr lang="hu-HU" dirty="0"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KÃ©ptalÃ¡lat a kÃ¶vetkezÅre: âdosztojevszkij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884" y="2023316"/>
            <a:ext cx="3456384" cy="43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Ã©ptalÃ¡lat a kÃ¶vetkezÅre: âdosztojevszkijâ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564" y="548680"/>
            <a:ext cx="4032448" cy="577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06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 err="1" smtClean="0">
                <a:solidFill>
                  <a:schemeClr val="tx2"/>
                </a:solidFill>
                <a:latin typeface="Bookman Old Style" panose="02050604050505020204" pitchFamily="18" charset="0"/>
              </a:rPr>
              <a:t>Fjodor</a:t>
            </a:r>
            <a:r>
              <a:rPr lang="hu-HU" sz="32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 </a:t>
            </a:r>
            <a:r>
              <a:rPr lang="hu-HU" sz="3200" b="1" dirty="0" err="1" smtClean="0">
                <a:solidFill>
                  <a:schemeClr val="tx2"/>
                </a:solidFill>
                <a:latin typeface="Bookman Old Style" panose="02050604050505020204" pitchFamily="18" charset="0"/>
              </a:rPr>
              <a:t>Mihajlovics</a:t>
            </a:r>
            <a:r>
              <a:rPr lang="hu-HU" sz="32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 Dosztojevszkij</a:t>
            </a:r>
            <a:br>
              <a:rPr lang="hu-HU" sz="32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</a:br>
            <a:r>
              <a:rPr lang="hu-HU" sz="2800" i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(1821</a:t>
            </a:r>
            <a:r>
              <a:rPr lang="hu-HU" sz="2800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, Moszkva – 1881, Szentpétervár)</a:t>
            </a:r>
            <a:endParaRPr lang="hu-HU" sz="2800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hu-HU" sz="88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apja </a:t>
            </a:r>
            <a:r>
              <a:rPr lang="hu-HU" sz="8800" dirty="0">
                <a:solidFill>
                  <a:schemeClr val="tx2"/>
                </a:solidFill>
                <a:latin typeface="Bookman Old Style" panose="02050604050505020204" pitchFamily="18" charset="0"/>
              </a:rPr>
              <a:t>katonaorvos, 7 testvér, szigorú családi légkör</a:t>
            </a:r>
          </a:p>
          <a:p>
            <a:r>
              <a:rPr lang="hu-HU" sz="88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16 </a:t>
            </a:r>
            <a:r>
              <a:rPr lang="hu-HU" sz="8800" dirty="0">
                <a:solidFill>
                  <a:schemeClr val="tx2"/>
                </a:solidFill>
                <a:latin typeface="Bookman Old Style" panose="02050604050505020204" pitchFamily="18" charset="0"/>
              </a:rPr>
              <a:t>évesen elveszti anyját, kegyetlenkedő apját parasztjai agyonverik</a:t>
            </a:r>
          </a:p>
          <a:p>
            <a:r>
              <a:rPr lang="hu-HU" sz="88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a </a:t>
            </a:r>
            <a:r>
              <a:rPr lang="hu-HU" sz="8800" dirty="0">
                <a:solidFill>
                  <a:schemeClr val="tx2"/>
                </a:solidFill>
                <a:latin typeface="Bookman Old Style" panose="02050604050505020204" pitchFamily="18" charset="0"/>
              </a:rPr>
              <a:t>Hadmérnöki Intézetben tanul, mérnökhadnagy lesz</a:t>
            </a:r>
          </a:p>
          <a:p>
            <a:r>
              <a:rPr lang="hu-HU" sz="88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feladja </a:t>
            </a:r>
            <a:r>
              <a:rPr lang="hu-HU" sz="8800" dirty="0">
                <a:solidFill>
                  <a:schemeClr val="tx2"/>
                </a:solidFill>
                <a:latin typeface="Bookman Old Style" panose="02050604050505020204" pitchFamily="18" charset="0"/>
              </a:rPr>
              <a:t>állását, és írni </a:t>
            </a:r>
            <a:r>
              <a:rPr lang="hu-HU" sz="88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kezd + a </a:t>
            </a:r>
            <a:r>
              <a:rPr lang="hu-HU" sz="8800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Petrasevszkij</a:t>
            </a:r>
            <a:r>
              <a:rPr lang="hu-HU" sz="8800" dirty="0">
                <a:solidFill>
                  <a:schemeClr val="tx2"/>
                </a:solidFill>
                <a:latin typeface="Bookman Old Style" panose="02050604050505020204" pitchFamily="18" charset="0"/>
              </a:rPr>
              <a:t>-kört látogatja (céljuk tiltott politikai röpiratok terjesztése) → (1849) letartóztatják, halálra ítélik, de végül 4 év kényszermunkára változtatják, majd besorozzák </a:t>
            </a:r>
            <a:r>
              <a:rPr lang="hu-HU" sz="88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katonának (epilepsziás </a:t>
            </a:r>
            <a:r>
              <a:rPr lang="hu-HU" sz="8800" dirty="0">
                <a:solidFill>
                  <a:schemeClr val="tx2"/>
                </a:solidFill>
                <a:latin typeface="Bookman Old Style" panose="02050604050505020204" pitchFamily="18" charset="0"/>
              </a:rPr>
              <a:t>rohamok </a:t>
            </a:r>
            <a:r>
              <a:rPr lang="hu-HU" sz="88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gyötrik)</a:t>
            </a:r>
            <a:endParaRPr lang="hu-HU" sz="8800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r>
              <a:rPr lang="hu-HU" sz="88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(</a:t>
            </a:r>
            <a:r>
              <a:rPr lang="hu-HU" sz="8800" dirty="0">
                <a:solidFill>
                  <a:schemeClr val="tx2"/>
                </a:solidFill>
                <a:latin typeface="Bookman Old Style" panose="02050604050505020204" pitchFamily="18" charset="0"/>
              </a:rPr>
              <a:t>1857) megházasodik, felesége később tüdővészben meghal</a:t>
            </a:r>
          </a:p>
          <a:p>
            <a:r>
              <a:rPr lang="hu-HU" sz="88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(</a:t>
            </a:r>
            <a:r>
              <a:rPr lang="hu-HU" sz="8800" dirty="0">
                <a:solidFill>
                  <a:schemeClr val="tx2"/>
                </a:solidFill>
                <a:latin typeface="Bookman Old Style" panose="02050604050505020204" pitchFamily="18" charset="0"/>
              </a:rPr>
              <a:t>1859) visszatér Pétervárra, folyóirat-kiadással kísérletezik</a:t>
            </a:r>
          </a:p>
          <a:p>
            <a:r>
              <a:rPr lang="hu-HU" sz="88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(</a:t>
            </a:r>
            <a:r>
              <a:rPr lang="hu-HU" sz="8800" dirty="0">
                <a:solidFill>
                  <a:schemeClr val="tx2"/>
                </a:solidFill>
                <a:latin typeface="Bookman Old Style" panose="02050604050505020204" pitchFamily="18" charset="0"/>
              </a:rPr>
              <a:t>1862) nyugat-európai </a:t>
            </a:r>
            <a:r>
              <a:rPr lang="hu-HU" sz="88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utazás második feleségével</a:t>
            </a:r>
            <a:endParaRPr lang="hu-HU" sz="8800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r>
              <a:rPr lang="hu-HU" sz="88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4 </a:t>
            </a:r>
            <a:r>
              <a:rPr lang="hu-HU" sz="8800" dirty="0">
                <a:solidFill>
                  <a:schemeClr val="tx2"/>
                </a:solidFill>
                <a:latin typeface="Bookman Old Style" panose="02050604050505020204" pitchFamily="18" charset="0"/>
              </a:rPr>
              <a:t>évig külföldön él (Drezda, Basel, Genf, </a:t>
            </a:r>
            <a:r>
              <a:rPr lang="hu-HU" sz="8800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Vevy</a:t>
            </a:r>
            <a:r>
              <a:rPr lang="hu-HU" sz="8800" dirty="0">
                <a:solidFill>
                  <a:schemeClr val="tx2"/>
                </a:solidFill>
                <a:latin typeface="Bookman Old Style" panose="02050604050505020204" pitchFamily="18" charset="0"/>
              </a:rPr>
              <a:t>, Bologna, Prága)</a:t>
            </a:r>
          </a:p>
          <a:p>
            <a:r>
              <a:rPr lang="hu-HU" sz="88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tüdőtágulatban </a:t>
            </a:r>
            <a:r>
              <a:rPr lang="hu-HU" sz="8800" dirty="0">
                <a:solidFill>
                  <a:schemeClr val="tx2"/>
                </a:solidFill>
                <a:latin typeface="Bookman Old Style" panose="02050604050505020204" pitchFamily="18" charset="0"/>
              </a:rPr>
              <a:t>hal meg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0931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>
            <a:normAutofit/>
          </a:bodyPr>
          <a:lstStyle/>
          <a:p>
            <a:r>
              <a:rPr lang="hu-HU" sz="3200" b="1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Bűn és </a:t>
            </a:r>
            <a:r>
              <a:rPr lang="hu-HU" sz="3200" b="1" i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bűnhődés</a:t>
            </a:r>
            <a:r>
              <a:rPr lang="hu-HU" sz="32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 (1866)</a:t>
            </a:r>
            <a:r>
              <a:rPr lang="hu-HU" sz="3200" b="1" i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 </a:t>
            </a:r>
            <a:r>
              <a:rPr lang="hu-HU" sz="3200" dirty="0">
                <a:solidFill>
                  <a:schemeClr val="tx2"/>
                </a:solidFill>
                <a:latin typeface="Bookman Old Style" panose="02050604050505020204" pitchFamily="18" charset="0"/>
              </a:rPr>
              <a:t>– A regény eszmeisége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17309" y="1484784"/>
            <a:ext cx="10157354" cy="4687416"/>
          </a:xfrm>
        </p:spPr>
        <p:txBody>
          <a:bodyPr>
            <a:noAutofit/>
          </a:bodyPr>
          <a:lstStyle/>
          <a:p>
            <a:r>
              <a:rPr lang="hu-HU" sz="22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látszólag bűnügyi történet, </a:t>
            </a: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de már </a:t>
            </a:r>
            <a:r>
              <a:rPr lang="hu-HU" sz="22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az elején </a:t>
            </a: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megismerjük a gyilkost!</a:t>
            </a:r>
          </a:p>
          <a:p>
            <a:r>
              <a:rPr lang="hu-HU" sz="22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ideologikus </a:t>
            </a: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vagy </a:t>
            </a:r>
            <a:r>
              <a:rPr lang="hu-HU" sz="22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eszmeregény</a:t>
            </a:r>
            <a:r>
              <a:rPr lang="hu-HU" sz="22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:</a:t>
            </a:r>
            <a:r>
              <a:rPr lang="hu-HU" sz="22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 </a:t>
            </a:r>
            <a:r>
              <a:rPr lang="hu-HU" sz="22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nem </a:t>
            </a: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a gyilkos leleplezése áll a középpontban, hanem egy </a:t>
            </a:r>
            <a:r>
              <a:rPr lang="hu-HU" sz="22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eszme </a:t>
            </a: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és annak </a:t>
            </a:r>
            <a:r>
              <a:rPr lang="hu-HU" sz="22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bizonyíthatósága:          </a:t>
            </a:r>
            <a:r>
              <a:rPr lang="hu-HU" sz="2200" i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Hol vannak a szabadság határai, az emberi cselekvés korlátai?</a:t>
            </a:r>
          </a:p>
          <a:p>
            <a:r>
              <a:rPr lang="hu-HU" sz="22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Raszkolnyikov </a:t>
            </a: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elmélete: közönséges </a:t>
            </a:r>
            <a:r>
              <a:rPr lang="hu-HU" sz="22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emberek </a:t>
            </a: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(„tetvek”) és kiválasztottak, felsőbbrendűek → a kiválasztott bűntudat nélkül áthághatja a törvényt, akár még ölhet is a végső cél </a:t>
            </a:r>
            <a:r>
              <a:rPr lang="hu-HU" sz="22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érdekében </a:t>
            </a:r>
            <a:r>
              <a:rPr lang="hu-H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hu-HU" sz="22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„</a:t>
            </a: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intellektuális” </a:t>
            </a:r>
            <a:r>
              <a:rPr lang="hu-HU" sz="22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gyilkosság</a:t>
            </a:r>
            <a:endParaRPr lang="hu-HU" sz="2200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r>
              <a:rPr lang="hu-HU" sz="22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a </a:t>
            </a: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gyilkosság mint önigazolás ↔ DE: nem bírja elviselni a bűn súlyát (és nem számol a másik gyilkossággal) → lelki összeomlás</a:t>
            </a:r>
          </a:p>
          <a:p>
            <a:r>
              <a:rPr lang="hu-HU" sz="22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a </a:t>
            </a: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bűn bevallásáig tartó </a:t>
            </a:r>
            <a:r>
              <a:rPr lang="hu-HU" sz="22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folyamatot, </a:t>
            </a: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a főhős belső világának </a:t>
            </a:r>
            <a:r>
              <a:rPr lang="hu-HU" sz="22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alakulását ábrázolja (tudatfolyam</a:t>
            </a: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, belső monológok) → </a:t>
            </a:r>
            <a:r>
              <a:rPr lang="hu-HU" sz="22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lélektani </a:t>
            </a:r>
            <a:r>
              <a:rPr lang="hu-HU" sz="22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regény</a:t>
            </a: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192947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17309" y="260648"/>
            <a:ext cx="10157354" cy="720080"/>
          </a:xfrm>
        </p:spPr>
        <p:txBody>
          <a:bodyPr>
            <a:norm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Szereplők</a:t>
            </a:r>
            <a:endParaRPr lang="hu-HU" sz="2800" b="1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17309" y="1196752"/>
            <a:ext cx="10157354" cy="497544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hu-HU" sz="8800" dirty="0">
                <a:solidFill>
                  <a:schemeClr val="tx2"/>
                </a:solidFill>
                <a:latin typeface="Bookman Old Style" panose="02050604050505020204" pitchFamily="18" charset="0"/>
              </a:rPr>
              <a:t>• </a:t>
            </a:r>
            <a:r>
              <a:rPr lang="hu-HU" sz="8800" i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Raszkolnyikov</a:t>
            </a:r>
            <a:r>
              <a:rPr lang="hu-HU" sz="88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 </a:t>
            </a:r>
            <a:r>
              <a:rPr lang="hu-HU" sz="8800" dirty="0">
                <a:solidFill>
                  <a:schemeClr val="tx2"/>
                </a:solidFill>
                <a:latin typeface="Bookman Old Style" panose="02050604050505020204" pitchFamily="18" charset="0"/>
              </a:rPr>
              <a:t>~ ’szakadár, </a:t>
            </a:r>
            <a:r>
              <a:rPr lang="hu-HU" sz="88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elszakadó’ </a:t>
            </a:r>
            <a:r>
              <a:rPr lang="hu-HU" sz="8800" dirty="0">
                <a:solidFill>
                  <a:schemeClr val="tx2"/>
                </a:solidFill>
                <a:latin typeface="Bookman Old Style" panose="02050604050505020204" pitchFamily="18" charset="0"/>
              </a:rPr>
              <a:t>(</a:t>
            </a:r>
            <a:r>
              <a:rPr lang="hu-HU" sz="8800" dirty="0" err="1" smtClean="0">
                <a:solidFill>
                  <a:schemeClr val="tx2"/>
                </a:solidFill>
                <a:latin typeface="Bookman Old Style" panose="02050604050505020204" pitchFamily="18" charset="0"/>
              </a:rPr>
              <a:t>raszkol</a:t>
            </a:r>
            <a:r>
              <a:rPr lang="hu-HU" sz="88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): </a:t>
            </a:r>
            <a:r>
              <a:rPr lang="hu-HU" sz="8800" dirty="0">
                <a:solidFill>
                  <a:schemeClr val="tx2"/>
                </a:solidFill>
                <a:latin typeface="Bookman Old Style" panose="02050604050505020204" pitchFamily="18" charset="0"/>
              </a:rPr>
              <a:t>a társadalomból való kiszakadás, belső meghasonlottság</a:t>
            </a:r>
          </a:p>
          <a:p>
            <a:pPr marL="0" indent="0">
              <a:buNone/>
            </a:pPr>
            <a:r>
              <a:rPr lang="hu-HU" sz="8800" dirty="0">
                <a:solidFill>
                  <a:schemeClr val="tx2"/>
                </a:solidFill>
                <a:latin typeface="Bookman Old Style" panose="02050604050505020204" pitchFamily="18" charset="0"/>
              </a:rPr>
              <a:t>• </a:t>
            </a:r>
            <a:r>
              <a:rPr lang="hu-HU" sz="8800" i="1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Szofja</a:t>
            </a:r>
            <a:r>
              <a:rPr lang="hu-HU" sz="8800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 </a:t>
            </a:r>
            <a:r>
              <a:rPr lang="hu-HU" sz="8800" i="1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Szemjonovna</a:t>
            </a:r>
            <a:r>
              <a:rPr lang="hu-HU" sz="8800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 (</a:t>
            </a:r>
            <a:r>
              <a:rPr lang="hu-HU" sz="8800" i="1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Szonya</a:t>
            </a:r>
            <a:r>
              <a:rPr lang="hu-HU" sz="8800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) </a:t>
            </a:r>
            <a:r>
              <a:rPr lang="hu-HU" sz="8800" dirty="0">
                <a:solidFill>
                  <a:schemeClr val="tx2"/>
                </a:solidFill>
                <a:latin typeface="Bookman Old Style" panose="02050604050505020204" pitchFamily="18" charset="0"/>
              </a:rPr>
              <a:t>~ ’bölcsesség</a:t>
            </a:r>
            <a:r>
              <a:rPr lang="hu-HU" sz="88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’ (</a:t>
            </a:r>
            <a:r>
              <a:rPr lang="hu-HU" sz="8800" dirty="0" err="1" smtClean="0">
                <a:solidFill>
                  <a:schemeClr val="tx2"/>
                </a:solidFill>
                <a:latin typeface="Bookman Old Style" panose="02050604050505020204" pitchFamily="18" charset="0"/>
              </a:rPr>
              <a:t>sophia</a:t>
            </a:r>
            <a:r>
              <a:rPr lang="hu-HU" sz="88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): </a:t>
            </a:r>
            <a:r>
              <a:rPr lang="hu-HU" sz="8800" dirty="0">
                <a:solidFill>
                  <a:schemeClr val="tx2"/>
                </a:solidFill>
                <a:latin typeface="Bookman Old Style" panose="02050604050505020204" pitchFamily="18" charset="0"/>
              </a:rPr>
              <a:t>a világ szemében </a:t>
            </a:r>
            <a:r>
              <a:rPr lang="hu-HU" sz="88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bűnös prostituált, mégis a </a:t>
            </a:r>
            <a:r>
              <a:rPr lang="hu-HU" sz="8800" dirty="0">
                <a:solidFill>
                  <a:schemeClr val="tx2"/>
                </a:solidFill>
                <a:latin typeface="Bookman Old Style" panose="02050604050505020204" pitchFamily="18" charset="0"/>
              </a:rPr>
              <a:t>hit vezérelte jóság és szeretet képviselője, Raszkolnyikov lelkének megmentője</a:t>
            </a:r>
          </a:p>
          <a:p>
            <a:pPr marL="0" indent="0">
              <a:buNone/>
            </a:pPr>
            <a:r>
              <a:rPr lang="hu-HU" sz="8800" dirty="0">
                <a:solidFill>
                  <a:schemeClr val="tx2"/>
                </a:solidFill>
                <a:latin typeface="Bookman Old Style" panose="02050604050505020204" pitchFamily="18" charset="0"/>
              </a:rPr>
              <a:t>• </a:t>
            </a:r>
            <a:r>
              <a:rPr lang="hu-HU" sz="8800" i="1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Razumihin</a:t>
            </a:r>
            <a:r>
              <a:rPr lang="hu-HU" sz="8800" dirty="0">
                <a:solidFill>
                  <a:schemeClr val="tx2"/>
                </a:solidFill>
                <a:latin typeface="Bookman Old Style" panose="02050604050505020204" pitchFamily="18" charset="0"/>
              </a:rPr>
              <a:t> ~ ’ész, értelem’ (</a:t>
            </a:r>
            <a:r>
              <a:rPr lang="hu-HU" sz="8800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razum</a:t>
            </a:r>
            <a:r>
              <a:rPr lang="hu-HU" sz="8800" dirty="0">
                <a:solidFill>
                  <a:schemeClr val="tx2"/>
                </a:solidFill>
                <a:latin typeface="Bookman Old Style" panose="02050604050505020204" pitchFamily="18" charset="0"/>
              </a:rPr>
              <a:t>): az értelmes cselekvés </a:t>
            </a:r>
            <a:r>
              <a:rPr lang="hu-HU" sz="88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képviselője, Raszkolnyikov </a:t>
            </a:r>
            <a:r>
              <a:rPr lang="hu-HU" sz="8800" dirty="0">
                <a:solidFill>
                  <a:schemeClr val="tx2"/>
                </a:solidFill>
                <a:latin typeface="Bookman Old Style" panose="02050604050505020204" pitchFamily="18" charset="0"/>
              </a:rPr>
              <a:t>testének (és családjának) megmentője</a:t>
            </a:r>
          </a:p>
          <a:p>
            <a:pPr marL="0" indent="0">
              <a:buNone/>
            </a:pPr>
            <a:r>
              <a:rPr lang="hu-HU" sz="8800" dirty="0">
                <a:solidFill>
                  <a:schemeClr val="tx2"/>
                </a:solidFill>
                <a:latin typeface="Bookman Old Style" panose="02050604050505020204" pitchFamily="18" charset="0"/>
              </a:rPr>
              <a:t>• </a:t>
            </a:r>
            <a:r>
              <a:rPr lang="hu-HU" sz="8800" i="1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Dunya</a:t>
            </a:r>
            <a:r>
              <a:rPr lang="hu-HU" sz="8800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 </a:t>
            </a:r>
            <a:r>
              <a:rPr lang="hu-HU" sz="8800" dirty="0">
                <a:solidFill>
                  <a:schemeClr val="tx2"/>
                </a:solidFill>
                <a:latin typeface="Bookman Old Style" panose="02050604050505020204" pitchFamily="18" charset="0"/>
              </a:rPr>
              <a:t>és</a:t>
            </a:r>
            <a:r>
              <a:rPr lang="hu-HU" sz="8800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 </a:t>
            </a:r>
            <a:r>
              <a:rPr lang="hu-HU" sz="8800" i="1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Pulherija</a:t>
            </a:r>
            <a:r>
              <a:rPr lang="hu-HU" sz="8800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 </a:t>
            </a:r>
            <a:r>
              <a:rPr lang="hu-HU" sz="8800" i="1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Alekszandrovna</a:t>
            </a:r>
            <a:r>
              <a:rPr lang="hu-HU" sz="8800" dirty="0">
                <a:solidFill>
                  <a:schemeClr val="tx2"/>
                </a:solidFill>
                <a:latin typeface="Bookman Old Style" panose="02050604050505020204" pitchFamily="18" charset="0"/>
              </a:rPr>
              <a:t>: az önfeláldozó, támogató és elfogadó szeretet képviselői</a:t>
            </a:r>
          </a:p>
          <a:p>
            <a:pPr marL="0" indent="0">
              <a:buNone/>
            </a:pPr>
            <a:r>
              <a:rPr lang="hu-HU" sz="88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• </a:t>
            </a:r>
            <a:r>
              <a:rPr lang="hu-HU" sz="8800" i="1" dirty="0" err="1" smtClean="0">
                <a:solidFill>
                  <a:schemeClr val="tx2"/>
                </a:solidFill>
                <a:latin typeface="Bookman Old Style" panose="02050604050505020204" pitchFamily="18" charset="0"/>
              </a:rPr>
              <a:t>Porfirij</a:t>
            </a:r>
            <a:r>
              <a:rPr lang="hu-HU" sz="88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: </a:t>
            </a:r>
            <a:r>
              <a:rPr lang="hu-HU" sz="8800" dirty="0">
                <a:solidFill>
                  <a:schemeClr val="tx2"/>
                </a:solidFill>
                <a:latin typeface="Bookman Old Style" panose="02050604050505020204" pitchFamily="18" charset="0"/>
              </a:rPr>
              <a:t>a törvényesség képviselője, </a:t>
            </a:r>
            <a:r>
              <a:rPr lang="hu-HU" sz="88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Raszkolnyikov szellemi vitapartnere</a:t>
            </a:r>
            <a:endParaRPr lang="hu-HU" sz="8800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hu-HU" sz="88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• </a:t>
            </a:r>
            <a:r>
              <a:rPr lang="hu-HU" sz="8800" i="1" dirty="0" err="1" smtClean="0">
                <a:solidFill>
                  <a:schemeClr val="tx2"/>
                </a:solidFill>
                <a:latin typeface="Bookman Old Style" panose="02050604050505020204" pitchFamily="18" charset="0"/>
              </a:rPr>
              <a:t>Marmeladov</a:t>
            </a:r>
            <a:r>
              <a:rPr lang="hu-HU" sz="88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 </a:t>
            </a:r>
            <a:r>
              <a:rPr lang="hu-HU" sz="8800" dirty="0">
                <a:solidFill>
                  <a:schemeClr val="tx2"/>
                </a:solidFill>
                <a:latin typeface="Bookman Old Style" panose="02050604050505020204" pitchFamily="18" charset="0"/>
              </a:rPr>
              <a:t>~ ’lekvár’: ingatag jellem, </a:t>
            </a:r>
            <a:r>
              <a:rPr lang="hu-HU" sz="88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alkoholista, széteső személyiség</a:t>
            </a:r>
          </a:p>
          <a:p>
            <a:pPr marL="0" indent="0">
              <a:buNone/>
            </a:pPr>
            <a:r>
              <a:rPr lang="hu-HU" sz="88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• </a:t>
            </a:r>
            <a:r>
              <a:rPr lang="hu-HU" sz="8800" i="1" dirty="0" err="1" smtClean="0">
                <a:solidFill>
                  <a:schemeClr val="tx2"/>
                </a:solidFill>
                <a:latin typeface="Bookman Old Style" panose="02050604050505020204" pitchFamily="18" charset="0"/>
              </a:rPr>
              <a:t>Luzsin</a:t>
            </a:r>
            <a:r>
              <a:rPr lang="hu-HU" sz="88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 ~ ’pocsolya’ (</a:t>
            </a:r>
            <a:r>
              <a:rPr lang="hu-HU" sz="8800" dirty="0" err="1" smtClean="0">
                <a:solidFill>
                  <a:schemeClr val="tx2"/>
                </a:solidFill>
                <a:latin typeface="Bookman Old Style" panose="02050604050505020204" pitchFamily="18" charset="0"/>
              </a:rPr>
              <a:t>luzsa</a:t>
            </a:r>
            <a:r>
              <a:rPr lang="hu-HU" sz="88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): aljas jellem, önzés és képmutatás</a:t>
            </a:r>
          </a:p>
          <a:p>
            <a:pPr marL="0" indent="0">
              <a:buNone/>
            </a:pPr>
            <a:r>
              <a:rPr lang="hu-HU" sz="88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• </a:t>
            </a:r>
            <a:r>
              <a:rPr lang="hu-HU" sz="8800" i="1" dirty="0" err="1" smtClean="0">
                <a:solidFill>
                  <a:schemeClr val="tx2"/>
                </a:solidFill>
                <a:latin typeface="Bookman Old Style" panose="02050604050505020204" pitchFamily="18" charset="0"/>
              </a:rPr>
              <a:t>Szvidrigajlov</a:t>
            </a:r>
            <a:r>
              <a:rPr lang="hu-HU" sz="8800" dirty="0">
                <a:solidFill>
                  <a:schemeClr val="tx2"/>
                </a:solidFill>
                <a:latin typeface="Bookman Old Style" panose="02050604050505020204" pitchFamily="18" charset="0"/>
              </a:rPr>
              <a:t>:</a:t>
            </a:r>
            <a:r>
              <a:rPr lang="hu-HU" sz="88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 ravasz élvhajhász, az </a:t>
            </a:r>
            <a:r>
              <a:rPr lang="hu-HU" sz="8800" dirty="0">
                <a:solidFill>
                  <a:schemeClr val="tx2"/>
                </a:solidFill>
                <a:latin typeface="Bookman Old Style" panose="02050604050505020204" pitchFamily="18" charset="0"/>
              </a:rPr>
              <a:t>öngyilkosságban keres </a:t>
            </a:r>
            <a:r>
              <a:rPr lang="hu-HU" sz="88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kiutat</a:t>
            </a:r>
            <a:endParaRPr lang="hu-HU" sz="8800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79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17309" y="692696"/>
            <a:ext cx="10157354" cy="5760640"/>
          </a:xfrm>
        </p:spPr>
        <p:txBody>
          <a:bodyPr>
            <a:noAutofit/>
          </a:bodyPr>
          <a:lstStyle/>
          <a:p>
            <a:r>
              <a:rPr lang="hu-HU" sz="22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ellenpontozás</a:t>
            </a:r>
            <a:r>
              <a:rPr lang="hu-HU" sz="22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:</a:t>
            </a:r>
            <a:endParaRPr lang="hu-HU" sz="2200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 lvl="1"/>
            <a:r>
              <a:rPr lang="hu-HU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Raszkolnyikov – </a:t>
            </a:r>
            <a:r>
              <a:rPr lang="hu-HU" dirty="0" err="1" smtClean="0">
                <a:solidFill>
                  <a:schemeClr val="tx2"/>
                </a:solidFill>
                <a:latin typeface="Bookman Old Style" panose="02050604050505020204" pitchFamily="18" charset="0"/>
              </a:rPr>
              <a:t>Porfirij</a:t>
            </a:r>
            <a:r>
              <a:rPr lang="hu-HU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 (szellemi ellenfelek)</a:t>
            </a:r>
            <a:endParaRPr lang="hu-HU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 lvl="1"/>
            <a:r>
              <a:rPr lang="hu-HU" dirty="0" err="1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Szonya</a:t>
            </a:r>
            <a:r>
              <a:rPr lang="hu-HU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↔ </a:t>
            </a:r>
            <a:r>
              <a:rPr lang="hu-HU" dirty="0" err="1" smtClean="0">
                <a:solidFill>
                  <a:schemeClr val="tx2"/>
                </a:solidFill>
                <a:latin typeface="Bookman Old Style" panose="02050604050505020204" pitchFamily="18" charset="0"/>
              </a:rPr>
              <a:t>Szvidrigajlov</a:t>
            </a:r>
            <a:r>
              <a:rPr lang="hu-HU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(„ördögi”  és „krisztusi”, pozitív </a:t>
            </a:r>
            <a:r>
              <a:rPr lang="hu-HU" dirty="0">
                <a:solidFill>
                  <a:schemeClr val="tx2"/>
                </a:solidFill>
                <a:latin typeface="Bookman Old Style" panose="02050604050505020204" pitchFamily="18" charset="0"/>
              </a:rPr>
              <a:t>és </a:t>
            </a:r>
            <a:r>
              <a:rPr lang="hu-HU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negatív pólus)</a:t>
            </a:r>
            <a:endParaRPr lang="hu-HU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r>
              <a:rPr lang="hu-HU" sz="22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3 </a:t>
            </a: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szólam = 3 emberi </a:t>
            </a:r>
            <a:r>
              <a:rPr lang="hu-HU" sz="22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szféra</a:t>
            </a:r>
          </a:p>
          <a:p>
            <a:pPr lvl="1"/>
            <a:r>
              <a:rPr lang="hu-HU" dirty="0" err="1" smtClean="0">
                <a:solidFill>
                  <a:schemeClr val="tx2"/>
                </a:solidFill>
                <a:latin typeface="Bookman Old Style" panose="02050604050505020204" pitchFamily="18" charset="0"/>
              </a:rPr>
              <a:t>Razumihin</a:t>
            </a:r>
            <a:r>
              <a:rPr lang="hu-HU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 ~ test, </a:t>
            </a:r>
            <a:r>
              <a:rPr lang="hu-HU" dirty="0" err="1" smtClean="0">
                <a:solidFill>
                  <a:schemeClr val="tx2"/>
                </a:solidFill>
                <a:latin typeface="Bookman Old Style" panose="02050604050505020204" pitchFamily="18" charset="0"/>
              </a:rPr>
              <a:t>Szonya</a:t>
            </a:r>
            <a:r>
              <a:rPr lang="hu-HU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 ~ lélek, </a:t>
            </a:r>
            <a:r>
              <a:rPr lang="hu-HU" dirty="0" err="1" smtClean="0">
                <a:solidFill>
                  <a:schemeClr val="tx2"/>
                </a:solidFill>
                <a:latin typeface="Bookman Old Style" panose="02050604050505020204" pitchFamily="18" charset="0"/>
              </a:rPr>
              <a:t>Porfirij</a:t>
            </a:r>
            <a:r>
              <a:rPr lang="hu-HU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 </a:t>
            </a:r>
            <a:r>
              <a:rPr lang="hu-HU" dirty="0">
                <a:solidFill>
                  <a:schemeClr val="tx2"/>
                </a:solidFill>
                <a:latin typeface="Bookman Old Style" panose="02050604050505020204" pitchFamily="18" charset="0"/>
              </a:rPr>
              <a:t>~ </a:t>
            </a:r>
            <a:r>
              <a:rPr lang="hu-HU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szellem</a:t>
            </a:r>
          </a:p>
          <a:p>
            <a:pPr marL="426645" lvl="1" indent="0">
              <a:buNone/>
            </a:pPr>
            <a:r>
              <a:rPr lang="hu-HU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→ </a:t>
            </a:r>
            <a:r>
              <a:rPr lang="hu-HU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Szonya</a:t>
            </a:r>
            <a:r>
              <a:rPr lang="hu-HU" dirty="0">
                <a:solidFill>
                  <a:schemeClr val="tx2"/>
                </a:solidFill>
                <a:latin typeface="Bookman Old Style" panose="02050604050505020204" pitchFamily="18" charset="0"/>
              </a:rPr>
              <a:t> képviseli a legmagasabb rendű értékrendet: a bűn szenvedéssel való megváltása, hit és megvilágosodás, szerelem</a:t>
            </a:r>
          </a:p>
          <a:p>
            <a:r>
              <a:rPr lang="hu-HU" sz="22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kidolgozatlan </a:t>
            </a: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idő- és térviszonyok</a:t>
            </a:r>
          </a:p>
          <a:p>
            <a:r>
              <a:rPr lang="hu-HU" sz="22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nincs </a:t>
            </a: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uralkodó, a történeten kívül álló elbeszélői értékrend</a:t>
            </a:r>
          </a:p>
          <a:p>
            <a:r>
              <a:rPr lang="hu-HU" sz="22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polifonikus</a:t>
            </a: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, </a:t>
            </a:r>
            <a:r>
              <a:rPr lang="hu-HU" sz="22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többszólamú regény</a:t>
            </a: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: a regényvilág több, egymással ellentétes gondolkodású szereplő szólamából áll, és az igazság az egymással vitatkozó eszmékből, szólamokból bontakozik </a:t>
            </a:r>
            <a:r>
              <a:rPr lang="hu-HU" sz="22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ki </a:t>
            </a:r>
            <a:r>
              <a:rPr lang="hu-HU" sz="2200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→</a:t>
            </a:r>
            <a:r>
              <a:rPr lang="hu-HU" sz="22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 </a:t>
            </a: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nézőpontok váltakozása, szereplői tudatok kölcsönhatása, </a:t>
            </a:r>
            <a:r>
              <a:rPr lang="hu-HU" sz="2200" dirty="0" err="1" smtClean="0">
                <a:solidFill>
                  <a:schemeClr val="tx2"/>
                </a:solidFill>
                <a:latin typeface="Bookman Old Style" panose="02050604050505020204" pitchFamily="18" charset="0"/>
              </a:rPr>
              <a:t>dialogicitás</a:t>
            </a:r>
            <a:endParaRPr lang="hu-HU" sz="2200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44213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6FA391-0167-48AC-AE57-9DA83F080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804" y="76200"/>
            <a:ext cx="10652859" cy="832520"/>
          </a:xfrm>
        </p:spPr>
        <p:txBody>
          <a:bodyPr>
            <a:normAutofit/>
          </a:bodyPr>
          <a:lstStyle/>
          <a:p>
            <a:r>
              <a:rPr lang="hu-HU" altLang="zh-CN" sz="3200" dirty="0">
                <a:solidFill>
                  <a:schemeClr val="tx2"/>
                </a:solidFill>
                <a:latin typeface="Bookman Old Style" panose="02050604050505020204" pitchFamily="18" charset="0"/>
              </a:rPr>
              <a:t>Csehov:</a:t>
            </a:r>
            <a:r>
              <a:rPr lang="hu-HU" altLang="zh-CN" sz="3200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 Sirály – Kérdések</a:t>
            </a:r>
            <a:endParaRPr lang="hu-HU" sz="3200" dirty="0">
              <a:solidFill>
                <a:schemeClr val="tx2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545F3B8-5CBB-42F9-B2F4-B380D340F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804" y="1052736"/>
            <a:ext cx="10945215" cy="5729064"/>
          </a:xfrm>
        </p:spPr>
        <p:txBody>
          <a:bodyPr>
            <a:normAutofit fontScale="55000" lnSpcReduction="20000"/>
          </a:bodyPr>
          <a:lstStyle/>
          <a:p>
            <a:r>
              <a:rPr lang="hu-HU" sz="3600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Milyen helyszíneken játszódik és mennyi idő alatt megy végbe a cselekmény?</a:t>
            </a:r>
            <a:endParaRPr lang="hu-HU" sz="3600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r>
              <a:rPr lang="hu-HU" sz="3600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Jellemezzük a szereplőket! Milyen közös vonások </a:t>
            </a:r>
            <a:r>
              <a:rPr lang="hu-HU" sz="3600" i="1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fedezhetőek</a:t>
            </a:r>
            <a:r>
              <a:rPr lang="hu-HU" sz="3600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 fel személyiségükben, sorsukban? Melyikük miért érzi magát boldogtalannak? Ábrázoljuk a szereplők közti érzelmi viszonyrendszert! Mi indokolja a látszat és valóság, a szavak és tettek közti ellentmondást a szereplők életében?</a:t>
            </a:r>
            <a:endParaRPr lang="hu-HU" sz="3600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r>
              <a:rPr lang="hu-HU" sz="3600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Keressünk olyan jeleneteket, amelyekben a szereplők „elbeszélnek” egymás mellett!</a:t>
            </a:r>
            <a:endParaRPr lang="hu-HU" sz="3600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r>
              <a:rPr lang="hu-HU" sz="3600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Melyik szereplő képviseli leginkább a szerző álláspontját és miért?</a:t>
            </a:r>
            <a:endParaRPr lang="hu-HU" sz="3600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r>
              <a:rPr lang="hu-HU" sz="3600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Milyen szerepe van az első felvonásban olvasható Hamlet-idézeteknek?</a:t>
            </a:r>
            <a:endParaRPr lang="hu-HU" sz="3600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r>
              <a:rPr lang="hu-HU" sz="3600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Értelmezzük a dráma címválasztását! Hol és milyen értelemben jelenik meg a műben a sirály motívuma?</a:t>
            </a:r>
            <a:endParaRPr lang="hu-HU" sz="3600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r>
              <a:rPr lang="hu-HU" sz="3600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Foglaljuk össze tömören a dráma cselekményét! Hol mennek végbe a legfontosabb események?</a:t>
            </a:r>
            <a:endParaRPr lang="hu-HU" sz="3600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r>
              <a:rPr lang="hu-HU" sz="3600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Tekinthető-e a Sirály tragédiának? Mennyiben tér el a tragédiákról alkotott hagyományos elképzeléseinktől?</a:t>
            </a:r>
            <a:endParaRPr lang="hu-HU" sz="3600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r>
              <a:rPr lang="hu-HU" sz="3600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Mennyiben rokonítható a dráma a csehovi novellákkal?</a:t>
            </a:r>
            <a:endParaRPr lang="hu-HU" sz="3600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4794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C7B0D2-9829-4A00-9CC5-B84651CD2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188640"/>
            <a:ext cx="10157354" cy="792088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Csehov:</a:t>
            </a:r>
            <a:r>
              <a:rPr lang="hu-HU" sz="3200" b="1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 Sirály </a:t>
            </a:r>
            <a:r>
              <a:rPr lang="hu-HU" sz="2800" dirty="0">
                <a:solidFill>
                  <a:schemeClr val="tx2"/>
                </a:solidFill>
                <a:latin typeface="Bookman Old Style" panose="02050604050505020204" pitchFamily="18" charset="0"/>
              </a:rPr>
              <a:t>(1896)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6750DB7-9FFB-42DD-8D4A-77ACEECD7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8" y="1196752"/>
            <a:ext cx="10233687" cy="5472608"/>
          </a:xfrm>
        </p:spPr>
        <p:txBody>
          <a:bodyPr>
            <a:noAutofit/>
          </a:bodyPr>
          <a:lstStyle/>
          <a:p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helyszín: </a:t>
            </a:r>
            <a:r>
              <a:rPr lang="hu-HU" sz="2200" i="1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Szorin</a:t>
            </a: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 vidéki birtoka</a:t>
            </a:r>
          </a:p>
          <a:p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szereplők:</a:t>
            </a:r>
          </a:p>
          <a:p>
            <a:pPr lvl="1"/>
            <a:r>
              <a:rPr lang="hu-HU" i="1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Arkagyina</a:t>
            </a:r>
            <a:r>
              <a:rPr lang="hu-HU" dirty="0">
                <a:solidFill>
                  <a:schemeClr val="tx2"/>
                </a:solidFill>
                <a:latin typeface="Bookman Old Style" panose="02050604050505020204" pitchFamily="18" charset="0"/>
              </a:rPr>
              <a:t>: híres és hiú színésznő, nyári pihenésre érkezik a birtokra</a:t>
            </a:r>
          </a:p>
          <a:p>
            <a:pPr lvl="1"/>
            <a:r>
              <a:rPr lang="hu-HU" i="1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Trigorin</a:t>
            </a:r>
            <a:r>
              <a:rPr lang="hu-HU" dirty="0">
                <a:solidFill>
                  <a:schemeClr val="tx2"/>
                </a:solidFill>
                <a:latin typeface="Bookman Old Style" panose="02050604050505020204" pitchFamily="18" charset="0"/>
              </a:rPr>
              <a:t>: híres író, </a:t>
            </a:r>
            <a:r>
              <a:rPr lang="hu-HU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Arkagyina</a:t>
            </a:r>
            <a:r>
              <a:rPr lang="hu-HU" dirty="0">
                <a:solidFill>
                  <a:schemeClr val="tx2"/>
                </a:solidFill>
                <a:latin typeface="Bookman Old Style" panose="02050604050505020204" pitchFamily="18" charset="0"/>
              </a:rPr>
              <a:t> szeretője</a:t>
            </a:r>
          </a:p>
          <a:p>
            <a:pPr lvl="1"/>
            <a:r>
              <a:rPr lang="hu-HU" i="1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Trepljov</a:t>
            </a:r>
            <a:r>
              <a:rPr lang="hu-HU" dirty="0">
                <a:solidFill>
                  <a:schemeClr val="tx2"/>
                </a:solidFill>
                <a:latin typeface="Bookman Old Style" panose="02050604050505020204" pitchFamily="18" charset="0"/>
              </a:rPr>
              <a:t>: </a:t>
            </a:r>
            <a:r>
              <a:rPr lang="hu-HU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Arkagyina</a:t>
            </a:r>
            <a:r>
              <a:rPr lang="hu-HU" dirty="0">
                <a:solidFill>
                  <a:schemeClr val="tx2"/>
                </a:solidFill>
                <a:latin typeface="Bookman Old Style" panose="02050604050505020204" pitchFamily="18" charset="0"/>
              </a:rPr>
              <a:t> 23 éves fia</a:t>
            </a:r>
          </a:p>
          <a:p>
            <a:pPr lvl="1"/>
            <a:r>
              <a:rPr lang="hu-HU" i="1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Samrajev</a:t>
            </a:r>
            <a:r>
              <a:rPr lang="hu-HU" dirty="0">
                <a:solidFill>
                  <a:schemeClr val="tx2"/>
                </a:solidFill>
                <a:latin typeface="Bookman Old Style" panose="02050604050505020204" pitchFamily="18" charset="0"/>
              </a:rPr>
              <a:t>: </a:t>
            </a:r>
            <a:r>
              <a:rPr lang="hu-HU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Szorin</a:t>
            </a:r>
            <a:r>
              <a:rPr lang="hu-HU" dirty="0">
                <a:solidFill>
                  <a:schemeClr val="tx2"/>
                </a:solidFill>
                <a:latin typeface="Bookman Old Style" panose="02050604050505020204" pitchFamily="18" charset="0"/>
              </a:rPr>
              <a:t> jószágigazgatója</a:t>
            </a:r>
          </a:p>
          <a:p>
            <a:pPr lvl="1"/>
            <a:r>
              <a:rPr lang="hu-HU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Polina </a:t>
            </a:r>
            <a:r>
              <a:rPr lang="hu-HU" i="1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Andrejevna</a:t>
            </a:r>
            <a:r>
              <a:rPr lang="hu-HU" dirty="0">
                <a:solidFill>
                  <a:schemeClr val="tx2"/>
                </a:solidFill>
                <a:latin typeface="Bookman Old Style" panose="02050604050505020204" pitchFamily="18" charset="0"/>
              </a:rPr>
              <a:t>: </a:t>
            </a:r>
            <a:r>
              <a:rPr lang="hu-HU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Samrajev</a:t>
            </a:r>
            <a:r>
              <a:rPr lang="hu-HU" dirty="0">
                <a:solidFill>
                  <a:schemeClr val="tx2"/>
                </a:solidFill>
                <a:latin typeface="Bookman Old Style" panose="02050604050505020204" pitchFamily="18" charset="0"/>
              </a:rPr>
              <a:t> felesége</a:t>
            </a:r>
          </a:p>
          <a:p>
            <a:pPr lvl="1"/>
            <a:r>
              <a:rPr lang="hu-HU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Mása</a:t>
            </a:r>
            <a:r>
              <a:rPr lang="hu-HU" dirty="0">
                <a:solidFill>
                  <a:schemeClr val="tx2"/>
                </a:solidFill>
                <a:latin typeface="Bookman Old Style" panose="02050604050505020204" pitchFamily="18" charset="0"/>
              </a:rPr>
              <a:t>: </a:t>
            </a:r>
            <a:r>
              <a:rPr lang="hu-HU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Samrajevék</a:t>
            </a:r>
            <a:r>
              <a:rPr lang="hu-HU" dirty="0">
                <a:solidFill>
                  <a:schemeClr val="tx2"/>
                </a:solidFill>
                <a:latin typeface="Bookman Old Style" panose="02050604050505020204" pitchFamily="18" charset="0"/>
              </a:rPr>
              <a:t> lánya</a:t>
            </a:r>
          </a:p>
          <a:p>
            <a:pPr lvl="1"/>
            <a:r>
              <a:rPr lang="hu-HU" i="1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Medvegyenko</a:t>
            </a:r>
            <a:r>
              <a:rPr lang="hu-HU" dirty="0">
                <a:solidFill>
                  <a:schemeClr val="tx2"/>
                </a:solidFill>
                <a:latin typeface="Bookman Old Style" panose="02050604050505020204" pitchFamily="18" charset="0"/>
              </a:rPr>
              <a:t>: tanító</a:t>
            </a:r>
          </a:p>
          <a:p>
            <a:pPr lvl="1"/>
            <a:r>
              <a:rPr lang="hu-HU" i="1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Dorn</a:t>
            </a:r>
            <a:r>
              <a:rPr lang="hu-HU" dirty="0">
                <a:solidFill>
                  <a:schemeClr val="tx2"/>
                </a:solidFill>
                <a:latin typeface="Bookman Old Style" panose="02050604050505020204" pitchFamily="18" charset="0"/>
              </a:rPr>
              <a:t>: orvos</a:t>
            </a:r>
          </a:p>
          <a:p>
            <a:pPr lvl="1"/>
            <a:r>
              <a:rPr lang="hu-HU" i="1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Nyina</a:t>
            </a:r>
            <a:r>
              <a:rPr lang="hu-HU" dirty="0">
                <a:solidFill>
                  <a:schemeClr val="tx2"/>
                </a:solidFill>
                <a:latin typeface="Bookman Old Style" panose="02050604050505020204" pitchFamily="18" charset="0"/>
              </a:rPr>
              <a:t>: a szomszéd földbirtokos lánya</a:t>
            </a:r>
          </a:p>
          <a:p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időtartam: 1-3. felvonás – kb. egy hét; 4. felvonás – két év múlva</a:t>
            </a:r>
          </a:p>
        </p:txBody>
      </p:sp>
    </p:spTree>
    <p:extLst>
      <p:ext uri="{BB962C8B-B14F-4D97-AF65-F5344CB8AC3E}">
        <p14:creationId xmlns:p14="http://schemas.microsoft.com/office/powerpoint/2010/main" val="35209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93812" y="476672"/>
            <a:ext cx="11161240" cy="6048672"/>
          </a:xfrm>
        </p:spPr>
        <p:txBody>
          <a:bodyPr>
            <a:noAutofit/>
          </a:bodyPr>
          <a:lstStyle/>
          <a:p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nincs cselekmény (a lényeges események a színfalak mögött, illetve a felvonások között mennek végbe)</a:t>
            </a:r>
          </a:p>
          <a:p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emberi élet kilátástalansága, kapcsolatok nehézségei, elidegenedés</a:t>
            </a:r>
          </a:p>
          <a:p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mindenki boldogtalan és magányos (reménytelen, viszonzatlan szerelmek: </a:t>
            </a:r>
            <a:r>
              <a:rPr lang="hu-HU" sz="2200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Medvegyenko</a:t>
            </a: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 → Mása, </a:t>
            </a:r>
            <a:r>
              <a:rPr lang="hu-HU" sz="2200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Mása</a:t>
            </a: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 → </a:t>
            </a:r>
            <a:r>
              <a:rPr lang="hu-HU" sz="2200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Trepljov</a:t>
            </a: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, </a:t>
            </a:r>
            <a:r>
              <a:rPr lang="hu-HU" sz="2200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Trepljov</a:t>
            </a: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 → </a:t>
            </a:r>
            <a:r>
              <a:rPr lang="hu-HU" sz="2200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Nyina</a:t>
            </a: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, </a:t>
            </a:r>
            <a:r>
              <a:rPr lang="hu-HU" sz="2200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Nyina</a:t>
            </a: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 → </a:t>
            </a:r>
            <a:r>
              <a:rPr lang="hu-HU" sz="2200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Trigorin</a:t>
            </a: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)</a:t>
            </a:r>
          </a:p>
          <a:p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kisiklott életek, önmagukkal meghasonlott, tétova emberek: szavaik és tetteik elválnak egymástól, ábránd és valóság ellentmondása</a:t>
            </a:r>
          </a:p>
          <a:p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orvos: </a:t>
            </a:r>
            <a:r>
              <a:rPr lang="hu-HU" sz="2200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rezonőr</a:t>
            </a: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 szerepét tölti be, megfogalmazza a társadalomkritikát, ő áll legközelebb a szerzői szemléletmódhoz</a:t>
            </a:r>
          </a:p>
          <a:p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rejtett hamleti szituáció (lásd az első felvonásbeli </a:t>
            </a:r>
            <a:r>
              <a:rPr lang="hu-HU" sz="2200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Hamlet-evokációt</a:t>
            </a: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), de látványos drámai összeütközés helyett „diszkrét”, színfalak mögötti megoldás</a:t>
            </a:r>
          </a:p>
          <a:p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befejezés: </a:t>
            </a:r>
            <a:r>
              <a:rPr lang="hu-HU" sz="2200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Trepljov</a:t>
            </a: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 széttépi írásait, és öngyilkos lesz → mégsem tragédia, egy „felesleges ember” halála (ambivalens)</a:t>
            </a:r>
          </a:p>
          <a:p>
            <a:endParaRPr lang="hu-HU" sz="2200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94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17309" y="692696"/>
            <a:ext cx="10157354" cy="5479504"/>
          </a:xfrm>
        </p:spPr>
        <p:txBody>
          <a:bodyPr>
            <a:normAutofit/>
          </a:bodyPr>
          <a:lstStyle/>
          <a:p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a tragédia Csehov szerint a múlté: értékválságos világ → nincsenek olyan értékek, melyek pusztulása katarzist okozna → a drámának meg kell újulnia → a megoldás a </a:t>
            </a:r>
            <a:r>
              <a:rPr lang="hu-HU" sz="22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drámaiatlanság</a:t>
            </a:r>
            <a:endParaRPr lang="hu-HU" sz="2200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cím: állandóan visszatérő motívum, szimbólum</a:t>
            </a:r>
          </a:p>
          <a:p>
            <a:pPr marL="426645" lvl="1" indent="0">
              <a:buNone/>
            </a:pPr>
            <a:r>
              <a:rPr lang="hu-HU" dirty="0">
                <a:solidFill>
                  <a:schemeClr val="tx2"/>
                </a:solidFill>
                <a:latin typeface="Bookman Old Style" panose="02050604050505020204" pitchFamily="18" charset="0"/>
              </a:rPr>
              <a:t>~ (művészi) szárnyalás, szabadság, boldogság, ifjúkori álmodozás </a:t>
            </a:r>
          </a:p>
          <a:p>
            <a:pPr marL="426645" lvl="1" indent="0">
              <a:buNone/>
            </a:pPr>
            <a:r>
              <a:rPr lang="hu-HU" dirty="0">
                <a:solidFill>
                  <a:schemeClr val="tx2"/>
                </a:solidFill>
                <a:latin typeface="Bookman Old Style" panose="02050604050505020204" pitchFamily="18" charset="0"/>
              </a:rPr>
              <a:t>~ sorsszimbólum: </a:t>
            </a:r>
            <a:r>
              <a:rPr lang="hu-HU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Nyina</a:t>
            </a:r>
            <a:r>
              <a:rPr lang="hu-HU" dirty="0">
                <a:solidFill>
                  <a:schemeClr val="tx2"/>
                </a:solidFill>
                <a:latin typeface="Bookman Old Style" panose="02050604050505020204" pitchFamily="18" charset="0"/>
              </a:rPr>
              <a:t> megsebzett élete és halála</a:t>
            </a:r>
          </a:p>
          <a:p>
            <a:pPr marL="426645" lvl="1" indent="0">
              <a:buNone/>
            </a:pPr>
            <a:r>
              <a:rPr lang="hu-HU" dirty="0">
                <a:solidFill>
                  <a:schemeClr val="tx2"/>
                </a:solidFill>
                <a:latin typeface="Bookman Old Style" panose="02050604050505020204" pitchFamily="18" charset="0"/>
              </a:rPr>
              <a:t>~ </a:t>
            </a:r>
            <a:r>
              <a:rPr lang="hu-HU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Trepljov</a:t>
            </a:r>
            <a:r>
              <a:rPr lang="hu-HU" dirty="0">
                <a:solidFill>
                  <a:schemeClr val="tx2"/>
                </a:solidFill>
                <a:latin typeface="Bookman Old Style" panose="02050604050505020204" pitchFamily="18" charset="0"/>
              </a:rPr>
              <a:t> öngyilkossága, a kettejük megsebzett szerelme</a:t>
            </a:r>
          </a:p>
          <a:p>
            <a:pPr marL="426645" lvl="1" indent="0">
              <a:buNone/>
            </a:pPr>
            <a:r>
              <a:rPr lang="hu-HU" dirty="0">
                <a:solidFill>
                  <a:schemeClr val="tx2"/>
                </a:solidFill>
                <a:latin typeface="Bookman Old Style" panose="02050604050505020204" pitchFamily="18" charset="0"/>
              </a:rPr>
              <a:t>~ </a:t>
            </a:r>
            <a:r>
              <a:rPr lang="hu-HU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Trigorin</a:t>
            </a:r>
            <a:r>
              <a:rPr lang="hu-HU" dirty="0">
                <a:solidFill>
                  <a:schemeClr val="tx2"/>
                </a:solidFill>
                <a:latin typeface="Bookman Old Style" panose="02050604050505020204" pitchFamily="18" charset="0"/>
              </a:rPr>
              <a:t> rutinná vált munkássága, élettelen művészet</a:t>
            </a:r>
          </a:p>
        </p:txBody>
      </p:sp>
    </p:spTree>
    <p:extLst>
      <p:ext uri="{BB962C8B-B14F-4D97-AF65-F5344CB8AC3E}">
        <p14:creationId xmlns:p14="http://schemas.microsoft.com/office/powerpoint/2010/main" val="358534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787D12A-DE66-47FF-A2AB-802D96237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048544"/>
          </a:xfrm>
        </p:spPr>
        <p:txBody>
          <a:bodyPr>
            <a:normAutofit/>
          </a:bodyPr>
          <a:lstStyle/>
          <a:p>
            <a:r>
              <a:rPr lang="hu-HU" altLang="hu-HU" sz="32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A realizmus jellemzői</a:t>
            </a:r>
            <a:endParaRPr lang="hu-HU" sz="3200" dirty="0">
              <a:solidFill>
                <a:schemeClr val="tx2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D7AF98D-873A-4E70-9AE6-75E083EAA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484784"/>
            <a:ext cx="10157354" cy="4968552"/>
          </a:xfrm>
        </p:spPr>
        <p:txBody>
          <a:bodyPr>
            <a:normAutofit fontScale="85000" lnSpcReduction="20000"/>
          </a:bodyPr>
          <a:lstStyle/>
          <a:p>
            <a:r>
              <a:rPr lang="hu-HU" altLang="hu-HU" sz="2900" dirty="0">
                <a:solidFill>
                  <a:schemeClr val="tx2"/>
                </a:solidFill>
                <a:latin typeface="Bookman Old Style" panose="02050604050505020204" pitchFamily="18" charset="0"/>
              </a:rPr>
              <a:t>19. századi irodalmi és képzőművészeti stílusirányzat</a:t>
            </a:r>
          </a:p>
          <a:p>
            <a:r>
              <a:rPr lang="hu-HU" altLang="hu-HU" sz="2900" dirty="0">
                <a:solidFill>
                  <a:schemeClr val="tx2"/>
                </a:solidFill>
                <a:latin typeface="Bookman Old Style" panose="02050604050505020204" pitchFamily="18" charset="0"/>
              </a:rPr>
              <a:t>a romantikával szemben, de azzal nagyjából egy időben és hasonló forrásból születik meg: illúzióvesztés, polgári társadalomból való kiábrándulás</a:t>
            </a:r>
          </a:p>
          <a:p>
            <a:r>
              <a:rPr lang="hu-HU" altLang="hu-HU" sz="2900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Gustave</a:t>
            </a:r>
            <a:r>
              <a:rPr lang="hu-HU" altLang="hu-HU" sz="2900" dirty="0">
                <a:solidFill>
                  <a:schemeClr val="tx2"/>
                </a:solidFill>
                <a:latin typeface="Bookman Old Style" panose="02050604050505020204" pitchFamily="18" charset="0"/>
              </a:rPr>
              <a:t> Courbet francia festő 1855-ös kiállításán nevezi először művészetét „realistának”</a:t>
            </a:r>
          </a:p>
          <a:p>
            <a:r>
              <a:rPr lang="hu-HU" altLang="hu-HU" sz="2900" dirty="0">
                <a:solidFill>
                  <a:schemeClr val="tx2"/>
                </a:solidFill>
                <a:latin typeface="Bookman Old Style" panose="02050604050505020204" pitchFamily="18" charset="0"/>
              </a:rPr>
              <a:t>a </a:t>
            </a:r>
            <a:r>
              <a:rPr lang="hu-HU" altLang="hu-HU" sz="29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valóság</a:t>
            </a:r>
            <a:r>
              <a:rPr lang="hu-HU" altLang="hu-HU" sz="2900" dirty="0">
                <a:solidFill>
                  <a:schemeClr val="tx2"/>
                </a:solidFill>
                <a:latin typeface="Bookman Old Style" panose="02050604050505020204" pitchFamily="18" charset="0"/>
              </a:rPr>
              <a:t> minden eszményítéstől mentes, </a:t>
            </a:r>
            <a:r>
              <a:rPr lang="hu-HU" altLang="hu-HU" sz="29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hiteles ábrázolása</a:t>
            </a:r>
            <a:endParaRPr lang="hu-HU" altLang="hu-HU" sz="2900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r>
              <a:rPr lang="hu-HU" altLang="hu-HU" sz="2900" dirty="0">
                <a:solidFill>
                  <a:schemeClr val="tx2"/>
                </a:solidFill>
                <a:latin typeface="Bookman Old Style" panose="02050604050505020204" pitchFamily="18" charset="0"/>
              </a:rPr>
              <a:t>kedvelik a </a:t>
            </a:r>
            <a:r>
              <a:rPr lang="hu-HU" altLang="hu-HU" sz="29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részletek</a:t>
            </a:r>
            <a:r>
              <a:rPr lang="hu-HU" altLang="hu-HU" sz="2900" dirty="0">
                <a:solidFill>
                  <a:schemeClr val="tx2"/>
                </a:solidFill>
                <a:latin typeface="Bookman Old Style" panose="02050604050505020204" pitchFamily="18" charset="0"/>
              </a:rPr>
              <a:t>et (tájleírás, szereplők jellemzése)</a:t>
            </a:r>
          </a:p>
          <a:p>
            <a:r>
              <a:rPr lang="hu-HU" altLang="hu-HU" sz="29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lélekrajz </a:t>
            </a:r>
            <a:r>
              <a:rPr lang="hu-HU" altLang="hu-HU" sz="2900" dirty="0">
                <a:solidFill>
                  <a:schemeClr val="tx2"/>
                </a:solidFill>
                <a:latin typeface="Bookman Old Style" panose="02050604050505020204" pitchFamily="18" charset="0"/>
              </a:rPr>
              <a:t>(szereplők lelkivilágának feltárása) → modern lélektani (analitikus) regény</a:t>
            </a:r>
          </a:p>
          <a:p>
            <a:r>
              <a:rPr lang="hu-HU" altLang="hu-HU" sz="29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társadalmi tabló</a:t>
            </a:r>
            <a:endParaRPr lang="hu-HU" altLang="hu-HU" sz="2900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1895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C7B0D2-9829-4A00-9CC5-B84651CD2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188640"/>
            <a:ext cx="10157354" cy="792088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Drámaiatlan drámák</a:t>
            </a:r>
            <a:endParaRPr lang="hu-HU" sz="2800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6750DB7-9FFB-42DD-8D4A-77ACEECD7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8" y="1196752"/>
            <a:ext cx="10233687" cy="5472608"/>
          </a:xfrm>
        </p:spPr>
        <p:txBody>
          <a:bodyPr>
            <a:noAutofit/>
          </a:bodyPr>
          <a:lstStyle/>
          <a:p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novelláit viszi színpadra</a:t>
            </a:r>
          </a:p>
          <a:p>
            <a:r>
              <a:rPr lang="hu-HU" sz="22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nincs cselekmény</a:t>
            </a: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,</a:t>
            </a:r>
            <a:r>
              <a:rPr lang="hu-HU" sz="22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 </a:t>
            </a: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nincsenek főhősök és nagy konfliktusok</a:t>
            </a:r>
          </a:p>
          <a:p>
            <a:r>
              <a:rPr lang="hu-HU" sz="22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csehovi dialógusok</a:t>
            </a: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: a beszélők nem figyelnek egymásra, csak önmagukra, elbeszélnek egymás mellett, „párhuzamos monológok” csehovi szereplők két típusa: a) akik élik a maguk világát, b) akik vágyakoznak a másik emberre, de a másik nem vesz róluk tudomást</a:t>
            </a:r>
          </a:p>
          <a:p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unalmas és magányos életek, „felesleges emberek”, akik vágyakoznak a boldogabb, tartalmasabb élet után, töprengenek és sóhajtoznak, légvárakat építenek, de nem cselekednek</a:t>
            </a:r>
          </a:p>
          <a:p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megoldási kísérletek: a vidéki vagy kisvárosi élet látszólagos harmóniája, külvilágtól való elzárkózás, öngyilkosságba menekülés</a:t>
            </a:r>
          </a:p>
          <a:p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valódi megoldás: polgári fejlődés, odafigyelés, szeretetközösség lenne</a:t>
            </a:r>
          </a:p>
        </p:txBody>
      </p:sp>
    </p:spTree>
    <p:extLst>
      <p:ext uri="{BB962C8B-B14F-4D97-AF65-F5344CB8AC3E}">
        <p14:creationId xmlns:p14="http://schemas.microsoft.com/office/powerpoint/2010/main" val="208615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C7B0D2-9829-4A00-9CC5-B84651CD2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332656"/>
            <a:ext cx="10157354" cy="1008112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Henrik Ibsen </a:t>
            </a:r>
            <a:r>
              <a:rPr lang="hu-HU" altLang="hu-HU" sz="2800" dirty="0">
                <a:solidFill>
                  <a:schemeClr val="tx2"/>
                </a:solidFill>
                <a:latin typeface="Bookman Old Style" panose="02050604050505020204" pitchFamily="18" charset="0"/>
              </a:rPr>
              <a:t>(1828–1906)</a:t>
            </a:r>
            <a:br>
              <a:rPr lang="hu-HU" altLang="hu-HU" sz="2800" dirty="0">
                <a:solidFill>
                  <a:schemeClr val="tx2"/>
                </a:solidFill>
                <a:latin typeface="Bookman Old Style" panose="02050604050505020204" pitchFamily="18" charset="0"/>
              </a:rPr>
            </a:br>
            <a:r>
              <a:rPr lang="hu-HU" sz="2800" i="1" dirty="0">
                <a:latin typeface="Bookman Old Style" panose="02050604050505020204" pitchFamily="18" charset="0"/>
              </a:rPr>
              <a:t>„Írni annyit jelent, mint ítéletet tartani önmagunk felett.”</a:t>
            </a:r>
            <a:endParaRPr lang="hu-HU" sz="2800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6750DB7-9FFB-42DD-8D4A-77ACEECD7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556238"/>
            <a:ext cx="10157354" cy="5113122"/>
          </a:xfrm>
        </p:spPr>
        <p:txBody>
          <a:bodyPr>
            <a:noAutofit/>
          </a:bodyPr>
          <a:lstStyle/>
          <a:p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a legismertebb norvég író, a polgári dráma megújítója</a:t>
            </a:r>
          </a:p>
          <a:p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analitikus drámaszerkezet</a:t>
            </a:r>
          </a:p>
          <a:p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munkásságának szakaszai:</a:t>
            </a:r>
          </a:p>
          <a:p>
            <a:pPr marL="883845" lvl="1" indent="-457200">
              <a:buFont typeface="+mj-lt"/>
              <a:buAutoNum type="arabicPeriod"/>
            </a:pPr>
            <a:r>
              <a:rPr lang="hu-HU" dirty="0">
                <a:solidFill>
                  <a:schemeClr val="tx2"/>
                </a:solidFill>
                <a:latin typeface="Bookman Old Style" panose="02050604050505020204" pitchFamily="18" charset="0"/>
              </a:rPr>
              <a:t>romantikus</a:t>
            </a:r>
          </a:p>
          <a:p>
            <a:pPr marL="883845" lvl="1" indent="-457200">
              <a:buFont typeface="+mj-lt"/>
              <a:buAutoNum type="arabicPeriod"/>
            </a:pPr>
            <a:r>
              <a:rPr lang="hu-HU" dirty="0">
                <a:solidFill>
                  <a:schemeClr val="tx2"/>
                </a:solidFill>
                <a:latin typeface="Bookman Old Style" panose="02050604050505020204" pitchFamily="18" charset="0"/>
              </a:rPr>
              <a:t>realista</a:t>
            </a:r>
          </a:p>
          <a:p>
            <a:pPr marL="883845" lvl="1" indent="-457200">
              <a:buFont typeface="+mj-lt"/>
              <a:buAutoNum type="arabicPeriod"/>
            </a:pPr>
            <a:r>
              <a:rPr lang="hu-HU" dirty="0">
                <a:solidFill>
                  <a:schemeClr val="tx2"/>
                </a:solidFill>
                <a:latin typeface="Bookman Old Style" panose="02050604050505020204" pitchFamily="18" charset="0"/>
              </a:rPr>
              <a:t>szimbolista</a:t>
            </a:r>
          </a:p>
          <a:p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legfontosabb </a:t>
            </a:r>
            <a:r>
              <a:rPr lang="hu-HU" sz="2200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művei</a:t>
            </a: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:</a:t>
            </a:r>
          </a:p>
          <a:p>
            <a:pPr lvl="1"/>
            <a:r>
              <a:rPr lang="hu-HU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Peer </a:t>
            </a:r>
            <a:r>
              <a:rPr lang="hu-HU" i="1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Gynt</a:t>
            </a:r>
            <a:endParaRPr lang="hu-HU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 lvl="1"/>
            <a:r>
              <a:rPr lang="hu-HU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Nóra / Babaszoba</a:t>
            </a:r>
            <a:endParaRPr lang="hu-HU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 lvl="1"/>
            <a:r>
              <a:rPr lang="hu-HU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A vadkacsa</a:t>
            </a:r>
            <a:endParaRPr lang="hu-HU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 lvl="1"/>
            <a:r>
              <a:rPr lang="hu-HU" i="1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Solness</a:t>
            </a:r>
            <a:r>
              <a:rPr lang="hu-HU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 építőmester</a:t>
            </a:r>
            <a:endParaRPr lang="hu-HU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endParaRPr lang="hu-HU" sz="2500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63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6FA391-0167-48AC-AE57-9DA83F080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804" y="76200"/>
            <a:ext cx="10652859" cy="832520"/>
          </a:xfrm>
        </p:spPr>
        <p:txBody>
          <a:bodyPr>
            <a:normAutofit/>
          </a:bodyPr>
          <a:lstStyle/>
          <a:p>
            <a:r>
              <a:rPr lang="hu-HU" altLang="zh-CN" sz="3200" dirty="0">
                <a:solidFill>
                  <a:schemeClr val="tx2"/>
                </a:solidFill>
                <a:latin typeface="Bookman Old Style" panose="02050604050505020204" pitchFamily="18" charset="0"/>
              </a:rPr>
              <a:t>Ibsen:</a:t>
            </a:r>
            <a:r>
              <a:rPr lang="hu-HU" altLang="zh-CN" sz="3200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 A vadkacsa – Kérdések</a:t>
            </a:r>
            <a:endParaRPr lang="hu-HU" sz="3200" dirty="0">
              <a:solidFill>
                <a:schemeClr val="tx2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545F3B8-5CBB-42F9-B2F4-B380D340F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804" y="1196752"/>
            <a:ext cx="10945215" cy="5585048"/>
          </a:xfrm>
        </p:spPr>
        <p:txBody>
          <a:bodyPr>
            <a:normAutofit fontScale="92500" lnSpcReduction="10000"/>
          </a:bodyPr>
          <a:lstStyle/>
          <a:p>
            <a:r>
              <a:rPr lang="hu-HU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Hol találkoztunk már korábban analitikus drámaszerkezettel? Mennyiben alkalmazza máshogyan ezt a módszert Ibsen?</a:t>
            </a:r>
            <a:endParaRPr lang="hu-HU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r>
              <a:rPr lang="hu-HU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Milyen szerkezeti egységekre oszthatjuk a drámát?</a:t>
            </a:r>
            <a:endParaRPr lang="hu-HU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r>
              <a:rPr lang="hu-HU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Ki a dráma igazi főszereplője?</a:t>
            </a:r>
            <a:endParaRPr lang="hu-HU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r>
              <a:rPr lang="hu-HU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Milyen képet alkot környezete Hjalmar </a:t>
            </a:r>
            <a:r>
              <a:rPr lang="hu-HU" i="1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Ekdalról</a:t>
            </a:r>
            <a:r>
              <a:rPr lang="hu-HU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 és </a:t>
            </a:r>
            <a:r>
              <a:rPr lang="hu-HU" i="1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Gregers</a:t>
            </a:r>
            <a:r>
              <a:rPr lang="hu-HU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 </a:t>
            </a:r>
            <a:r>
              <a:rPr lang="hu-HU" i="1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Werléről</a:t>
            </a:r>
            <a:r>
              <a:rPr lang="hu-HU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?</a:t>
            </a:r>
            <a:endParaRPr lang="hu-HU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r>
              <a:rPr lang="hu-HU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Egyetérthetünk-e </a:t>
            </a:r>
            <a:r>
              <a:rPr lang="hu-HU" i="1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Gregers</a:t>
            </a:r>
            <a:r>
              <a:rPr lang="hu-HU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 eszményeivel?</a:t>
            </a:r>
            <a:endParaRPr lang="hu-HU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r>
              <a:rPr lang="hu-HU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Ki tölti be a </a:t>
            </a:r>
            <a:r>
              <a:rPr lang="hu-HU" i="1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rezonőr</a:t>
            </a:r>
            <a:r>
              <a:rPr lang="hu-HU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 szerepét: </a:t>
            </a:r>
            <a:r>
              <a:rPr lang="hu-HU" i="1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Gregers</a:t>
            </a:r>
            <a:r>
              <a:rPr lang="hu-HU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 vagy </a:t>
            </a:r>
            <a:r>
              <a:rPr lang="hu-HU" i="1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Relling</a:t>
            </a:r>
            <a:r>
              <a:rPr lang="hu-HU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?</a:t>
            </a:r>
            <a:endParaRPr lang="hu-HU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r>
              <a:rPr lang="hu-HU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Hogyan értékelhető az öreg </a:t>
            </a:r>
            <a:r>
              <a:rPr lang="hu-HU" i="1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Werle</a:t>
            </a:r>
            <a:r>
              <a:rPr lang="hu-HU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 és </a:t>
            </a:r>
            <a:r>
              <a:rPr lang="hu-HU" i="1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Sörbyné</a:t>
            </a:r>
            <a:r>
              <a:rPr lang="hu-HU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 kapcsolata?</a:t>
            </a:r>
            <a:endParaRPr lang="hu-HU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r>
              <a:rPr lang="hu-HU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Keressük meg a szövegben a vadkacsa-szimbólum jelentésének kibontását!</a:t>
            </a:r>
            <a:endParaRPr lang="hu-HU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r>
              <a:rPr lang="hu-HU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Milyen további jelképes utalások </a:t>
            </a:r>
            <a:r>
              <a:rPr lang="hu-HU" i="1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fedezhetőek</a:t>
            </a:r>
            <a:r>
              <a:rPr lang="hu-HU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 fel a darabban?</a:t>
            </a:r>
            <a:endParaRPr lang="hu-HU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r>
              <a:rPr lang="hu-HU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Tragédiának tekinthetjük-e a drámát?</a:t>
            </a:r>
            <a:endParaRPr lang="hu-HU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0562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C7B0D2-9829-4A00-9CC5-B84651CD2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260648"/>
            <a:ext cx="10157354" cy="720080"/>
          </a:xfrm>
        </p:spPr>
        <p:txBody>
          <a:bodyPr>
            <a:normAutofit/>
          </a:bodyPr>
          <a:lstStyle/>
          <a:p>
            <a:r>
              <a:rPr lang="hu-HU" sz="3200" b="1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A vadkacsa </a:t>
            </a:r>
            <a:r>
              <a:rPr lang="hu-HU" sz="2800" dirty="0">
                <a:solidFill>
                  <a:schemeClr val="tx2"/>
                </a:solidFill>
                <a:latin typeface="Bookman Old Style" panose="02050604050505020204" pitchFamily="18" charset="0"/>
              </a:rPr>
              <a:t>(1884)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6750DB7-9FFB-42DD-8D4A-77ACEECD7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8" y="1340768"/>
            <a:ext cx="10665736" cy="5328592"/>
          </a:xfrm>
        </p:spPr>
        <p:txBody>
          <a:bodyPr>
            <a:noAutofit/>
          </a:bodyPr>
          <a:lstStyle/>
          <a:p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fontosabb szereplők:</a:t>
            </a:r>
          </a:p>
          <a:p>
            <a:pPr marL="426645" lvl="1" indent="0">
              <a:buNone/>
            </a:pP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WERLE, nagykereskedő</a:t>
            </a:r>
            <a:b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</a:b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GREGERS WERLE, a fia </a:t>
            </a:r>
            <a:b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</a:b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AZ ÖREG EKDAL</a:t>
            </a:r>
            <a:b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</a:b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HJALMAR EKDAL, az öreg fia, fényképész</a:t>
            </a:r>
            <a:b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</a:b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GINA EKDAL, Hjalmar felesége </a:t>
            </a:r>
            <a:b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</a:b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HEDVIG, tizennégy éves lányuk</a:t>
            </a:r>
            <a:b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</a:b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SÖRBYNÉ, a nagykereskedő házvezetőnője</a:t>
            </a:r>
            <a:b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</a:b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RELLING, orvos</a:t>
            </a:r>
          </a:p>
          <a:p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helyszínek: </a:t>
            </a:r>
            <a:r>
              <a:rPr lang="hu-HU" sz="2200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Werle</a:t>
            </a: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 háza, Hjalmar </a:t>
            </a:r>
            <a:r>
              <a:rPr lang="hu-HU" sz="2200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Ekdal</a:t>
            </a: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 „műterme”</a:t>
            </a:r>
          </a:p>
          <a:p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szűk időkeret (első nap ebédtől harmadnap reggelig)</a:t>
            </a:r>
          </a:p>
          <a:p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analitikus szerkezet: évekkel korábbi – azóta látszatokkal, hazugságokkal leplezett (vagy elhallgatott) – eseményeket hoz felszínre</a:t>
            </a:r>
          </a:p>
          <a:p>
            <a:endParaRPr lang="hu-HU" sz="2200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hu-HU" alt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	</a:t>
            </a:r>
            <a:endParaRPr lang="hu-HU" sz="2200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74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1EBBDFA5-AC16-4044-8D0A-BE687E372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20" y="620688"/>
            <a:ext cx="10801199" cy="6120680"/>
          </a:xfrm>
        </p:spPr>
        <p:txBody>
          <a:bodyPr>
            <a:normAutofit fontScale="77500" lnSpcReduction="20000"/>
          </a:bodyPr>
          <a:lstStyle/>
          <a:p>
            <a:r>
              <a:rPr lang="hu-HU" sz="2800" dirty="0">
                <a:solidFill>
                  <a:schemeClr val="tx2"/>
                </a:solidFill>
                <a:latin typeface="Bookman Old Style" panose="02050604050505020204" pitchFamily="18" charset="0"/>
              </a:rPr>
              <a:t>élethazugságok, önámítás problémája ↔ </a:t>
            </a:r>
            <a:r>
              <a:rPr lang="hu-HU" sz="2800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Gregers</a:t>
            </a:r>
            <a:r>
              <a:rPr lang="hu-HU" sz="2800" dirty="0">
                <a:solidFill>
                  <a:schemeClr val="tx2"/>
                </a:solidFill>
                <a:latin typeface="Bookman Old Style" panose="02050604050505020204" pitchFamily="18" charset="0"/>
              </a:rPr>
              <a:t> világmegváltó eszményei</a:t>
            </a:r>
          </a:p>
          <a:p>
            <a:r>
              <a:rPr lang="hu-HU" sz="2800" dirty="0">
                <a:solidFill>
                  <a:schemeClr val="tx2"/>
                </a:solidFill>
                <a:latin typeface="Bookman Old Style" panose="02050604050505020204" pitchFamily="18" charset="0"/>
              </a:rPr>
              <a:t>világnézetek ütköztetése: a két </a:t>
            </a:r>
            <a:r>
              <a:rPr lang="hu-HU" sz="2800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rezonőr</a:t>
            </a:r>
            <a:r>
              <a:rPr lang="hu-HU" sz="2800" dirty="0">
                <a:solidFill>
                  <a:schemeClr val="tx2"/>
                </a:solidFill>
                <a:latin typeface="Bookman Old Style" panose="02050604050505020204" pitchFamily="18" charset="0"/>
              </a:rPr>
              <a:t>(?), </a:t>
            </a:r>
            <a:r>
              <a:rPr lang="hu-HU" sz="2800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Relling</a:t>
            </a:r>
            <a:r>
              <a:rPr lang="hu-HU" sz="2800" dirty="0">
                <a:solidFill>
                  <a:schemeClr val="tx2"/>
                </a:solidFill>
                <a:latin typeface="Bookman Old Style" panose="02050604050505020204" pitchFamily="18" charset="0"/>
              </a:rPr>
              <a:t> és </a:t>
            </a:r>
            <a:r>
              <a:rPr lang="hu-HU" sz="2800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Gregers</a:t>
            </a:r>
            <a:r>
              <a:rPr lang="hu-HU" sz="2800" dirty="0">
                <a:solidFill>
                  <a:schemeClr val="tx2"/>
                </a:solidFill>
                <a:latin typeface="Bookman Old Style" panose="02050604050505020204" pitchFamily="18" charset="0"/>
              </a:rPr>
              <a:t> vitája (5. felv.)</a:t>
            </a:r>
          </a:p>
          <a:p>
            <a:r>
              <a:rPr lang="hu-HU" sz="2800" dirty="0">
                <a:solidFill>
                  <a:schemeClr val="tx2"/>
                </a:solidFill>
                <a:latin typeface="Bookman Old Style" panose="02050604050505020204" pitchFamily="18" charset="0"/>
              </a:rPr>
              <a:t>Hedvig halála nem hoz fordulatot, nem változtatja meg az </a:t>
            </a:r>
            <a:r>
              <a:rPr lang="hu-HU" sz="2800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Ekdal</a:t>
            </a:r>
            <a:r>
              <a:rPr lang="hu-HU" sz="2800" dirty="0">
                <a:solidFill>
                  <a:schemeClr val="tx2"/>
                </a:solidFill>
                <a:latin typeface="Bookman Old Style" panose="02050604050505020204" pitchFamily="18" charset="0"/>
              </a:rPr>
              <a:t> család életét → Hedvig nem tragikus hős, hanem áldozat</a:t>
            </a:r>
          </a:p>
          <a:p>
            <a:r>
              <a:rPr lang="hu-HU" sz="2800" dirty="0">
                <a:solidFill>
                  <a:schemeClr val="tx2"/>
                </a:solidFill>
                <a:latin typeface="Bookman Old Style" panose="02050604050505020204" pitchFamily="18" charset="0"/>
              </a:rPr>
              <a:t>paradox módon épp az öreg </a:t>
            </a:r>
            <a:r>
              <a:rPr lang="hu-HU" sz="2800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Werle</a:t>
            </a:r>
            <a:r>
              <a:rPr lang="hu-HU" sz="2800" dirty="0">
                <a:solidFill>
                  <a:schemeClr val="tx2"/>
                </a:solidFill>
                <a:latin typeface="Bookman Old Style" panose="02050604050505020204" pitchFamily="18" charset="0"/>
              </a:rPr>
              <a:t> és </a:t>
            </a:r>
            <a:r>
              <a:rPr lang="hu-HU" sz="2800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Sörbyné</a:t>
            </a:r>
            <a:r>
              <a:rPr lang="hu-HU" sz="2800" dirty="0">
                <a:solidFill>
                  <a:schemeClr val="tx2"/>
                </a:solidFill>
                <a:latin typeface="Bookman Old Style" panose="02050604050505020204" pitchFamily="18" charset="0"/>
              </a:rPr>
              <a:t> valósítják meg az „ideális” házasságot</a:t>
            </a:r>
          </a:p>
          <a:p>
            <a:r>
              <a:rPr lang="hu-HU" sz="2800" dirty="0">
                <a:solidFill>
                  <a:schemeClr val="tx2"/>
                </a:solidFill>
                <a:latin typeface="Bookman Old Style" panose="02050604050505020204" pitchFamily="18" charset="0"/>
              </a:rPr>
              <a:t>műfaja: tragikomédia, analitikus dráma, szimbolista dráma, „társadalmi színmű”</a:t>
            </a:r>
          </a:p>
          <a:p>
            <a:pPr lvl="1"/>
            <a:r>
              <a:rPr lang="hu-HU" sz="2600" dirty="0">
                <a:solidFill>
                  <a:schemeClr val="tx2"/>
                </a:solidFill>
                <a:latin typeface="Bookman Old Style" panose="02050604050505020204" pitchFamily="18" charset="0"/>
              </a:rPr>
              <a:t>Tragikomédia: a dráma kevert műfaja; esztétikai minősége a tragikomikum, a kisszerű hős bukása mégis részvétet kelt, bár a hősök hamis értékeket képviselnek és valódi értékpusztulás sem következik be</a:t>
            </a:r>
          </a:p>
          <a:p>
            <a:pPr lvl="1"/>
            <a:r>
              <a:rPr lang="hu-HU" sz="2600" dirty="0">
                <a:solidFill>
                  <a:schemeClr val="tx2"/>
                </a:solidFill>
                <a:latin typeface="Bookman Old Style" panose="02050604050505020204" pitchFamily="18" charset="0"/>
              </a:rPr>
              <a:t>Analitikus dráma: olyan drámatípus, amelyben az alapszituációt és a dráma egész menetét a múltban végbement események határozzák meg, a múlt feltárulásának folyamata a </a:t>
            </a:r>
            <a:r>
              <a:rPr lang="hu-HU" sz="2600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jelenbeli</a:t>
            </a:r>
            <a:r>
              <a:rPr lang="hu-HU" sz="2600" dirty="0">
                <a:solidFill>
                  <a:schemeClr val="tx2"/>
                </a:solidFill>
                <a:latin typeface="Bookman Old Style" panose="02050604050505020204" pitchFamily="18" charset="0"/>
              </a:rPr>
              <a:t> cselekmény lényege</a:t>
            </a:r>
          </a:p>
          <a:p>
            <a:r>
              <a:rPr lang="hu-HU" sz="2800" dirty="0">
                <a:solidFill>
                  <a:schemeClr val="tx2"/>
                </a:solidFill>
                <a:latin typeface="Bookman Old Style" panose="02050604050505020204" pitchFamily="18" charset="0"/>
              </a:rPr>
              <a:t>részletes szerzői instrukciók a miliő érzékeltetésére (→ „miliődráma”)</a:t>
            </a:r>
          </a:p>
          <a:p>
            <a:r>
              <a:rPr lang="hu-HU" sz="2800" dirty="0">
                <a:solidFill>
                  <a:schemeClr val="tx2"/>
                </a:solidFill>
                <a:latin typeface="Bookman Old Style" panose="02050604050505020204" pitchFamily="18" charset="0"/>
              </a:rPr>
              <a:t>reális, hétköznapi nyelv, de jelképes, szimbolikus beszéd; előrejelző-sejtető motívumok (anticipáció)</a:t>
            </a:r>
          </a:p>
          <a:p>
            <a:endParaRPr lang="hu-HU" sz="2800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7046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E79AF9E8-E68C-4482-BE16-DDD63C88C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836" y="332656"/>
            <a:ext cx="10873208" cy="7056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200" u="sng" dirty="0">
                <a:solidFill>
                  <a:schemeClr val="tx2"/>
                </a:solidFill>
                <a:latin typeface="Bookman Old Style" panose="02050604050505020204" pitchFamily="18" charset="0"/>
                <a:sym typeface="Symbol" panose="05050102010706020507" pitchFamily="18" charset="2"/>
              </a:rPr>
              <a:t>Szimbólumok</a:t>
            </a:r>
          </a:p>
          <a:p>
            <a:pPr marL="0" indent="0">
              <a:buNone/>
            </a:pP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  <a:sym typeface="Symbol" panose="05050102010706020507" pitchFamily="18" charset="2"/>
              </a:rPr>
              <a:t></a:t>
            </a: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 „vadkacsa”-szimbólum:</a:t>
            </a:r>
          </a:p>
          <a:p>
            <a:pPr lvl="1"/>
            <a:r>
              <a:rPr lang="hu-HU" dirty="0">
                <a:solidFill>
                  <a:schemeClr val="tx2"/>
                </a:solidFill>
                <a:latin typeface="Bookman Old Style" panose="02050604050505020204" pitchFamily="18" charset="0"/>
              </a:rPr>
              <a:t>régi, gondtalan és boldog élet, szabadság (főleg az öreg </a:t>
            </a:r>
            <a:r>
              <a:rPr lang="hu-HU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Ekdal</a:t>
            </a:r>
            <a:r>
              <a:rPr lang="hu-HU" dirty="0">
                <a:solidFill>
                  <a:schemeClr val="tx2"/>
                </a:solidFill>
                <a:latin typeface="Bookman Old Style" panose="02050604050505020204" pitchFamily="18" charset="0"/>
              </a:rPr>
              <a:t> számára)</a:t>
            </a:r>
          </a:p>
          <a:p>
            <a:pPr lvl="1"/>
            <a:r>
              <a:rPr lang="hu-HU" dirty="0">
                <a:solidFill>
                  <a:schemeClr val="tx2"/>
                </a:solidFill>
                <a:latin typeface="Bookman Old Style" panose="02050604050505020204" pitchFamily="18" charset="0"/>
              </a:rPr>
              <a:t>tisztátalan élet, erkölcsi mocsár (~ lemerülés és lebukás a tó fenekére és megkapaszkodás a hínárban) → élethazugságok</a:t>
            </a:r>
          </a:p>
          <a:p>
            <a:pPr lvl="1"/>
            <a:r>
              <a:rPr lang="hu-HU" dirty="0">
                <a:solidFill>
                  <a:schemeClr val="tx2"/>
                </a:solidFill>
                <a:latin typeface="Bookman Old Style" panose="02050604050505020204" pitchFamily="18" charset="0"/>
              </a:rPr>
              <a:t>Hjalmar ~ vadkacsa; </a:t>
            </a:r>
            <a:r>
              <a:rPr lang="hu-HU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Gregers</a:t>
            </a:r>
            <a:r>
              <a:rPr lang="hu-HU" dirty="0">
                <a:solidFill>
                  <a:schemeClr val="tx2"/>
                </a:solidFill>
                <a:latin typeface="Bookman Old Style" panose="02050604050505020204" pitchFamily="18" charset="0"/>
              </a:rPr>
              <a:t> ~ vadászkutya (amelyik felhozza a mélyből)</a:t>
            </a:r>
          </a:p>
          <a:p>
            <a:pPr lvl="1"/>
            <a:r>
              <a:rPr lang="hu-HU" dirty="0">
                <a:solidFill>
                  <a:schemeClr val="tx2"/>
                </a:solidFill>
                <a:latin typeface="Bookman Old Style" panose="02050604050505020204" pitchFamily="18" charset="0"/>
              </a:rPr>
              <a:t>vadkacsa feláldozása ~ Hedvig önfeláldozása</a:t>
            </a:r>
          </a:p>
          <a:p>
            <a:pPr marL="0" indent="0">
              <a:buNone/>
            </a:pP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  <a:sym typeface="Symbol" panose="05050102010706020507" pitchFamily="18" charset="2"/>
              </a:rPr>
              <a:t></a:t>
            </a: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 fényképek retusálása ~ élettények „retusálása”, látszatboldogság megőrzése</a:t>
            </a:r>
          </a:p>
          <a:p>
            <a:pPr marL="0" indent="0">
              <a:buNone/>
            </a:pP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  <a:sym typeface="Symbol" panose="05050102010706020507" pitchFamily="18" charset="2"/>
              </a:rPr>
              <a:t> </a:t>
            </a:r>
            <a:r>
              <a:rPr lang="hu-HU" sz="2200" dirty="0" err="1">
                <a:solidFill>
                  <a:schemeClr val="tx2"/>
                </a:solidFill>
                <a:latin typeface="Bookman Old Style" panose="02050604050505020204" pitchFamily="18" charset="0"/>
                <a:sym typeface="Symbol" panose="05050102010706020507" pitchFamily="18" charset="2"/>
              </a:rPr>
              <a:t>Ekdal</a:t>
            </a: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  <a:sym typeface="Symbol" panose="05050102010706020507" pitchFamily="18" charset="2"/>
              </a:rPr>
              <a:t> egyenruhája ~ társadalmi szerep, megbecsülés </a:t>
            </a:r>
          </a:p>
          <a:p>
            <a:pPr marL="0" indent="0">
              <a:buNone/>
            </a:pP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  <a:sym typeface="Symbol" panose="05050102010706020507" pitchFamily="18" charset="2"/>
              </a:rPr>
              <a:t></a:t>
            </a: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 padlás ~ </a:t>
            </a:r>
            <a:r>
              <a:rPr lang="hu-HU" sz="2200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Ekdalék</a:t>
            </a: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 képzeletbeli világa (de Gina egyszer sem lép be)</a:t>
            </a:r>
          </a:p>
          <a:p>
            <a:pPr marL="0" indent="0">
              <a:buNone/>
            </a:pP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  <a:sym typeface="Symbol" panose="05050102010706020507" pitchFamily="18" charset="2"/>
              </a:rPr>
              <a:t></a:t>
            </a: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 látás és vakság problémája</a:t>
            </a:r>
          </a:p>
          <a:p>
            <a:pPr marL="0" indent="0">
              <a:buNone/>
            </a:pP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  <a:sym typeface="Symbol" panose="05050102010706020507" pitchFamily="18" charset="2"/>
              </a:rPr>
              <a:t></a:t>
            </a: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 </a:t>
            </a:r>
            <a:r>
              <a:rPr lang="hu-HU" sz="2200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Gregers</a:t>
            </a: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 „szerencsétlenkedése” a kályhával (nagy füstöt okoz, aztán mosdóvízzel akarja eloltani a tüzet ~ felkavarja a család életét, és nem jó megoldást választ a harmónia visszaállítására); </a:t>
            </a:r>
            <a:r>
              <a:rPr lang="hu-HU" sz="2200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Gregers</a:t>
            </a: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 13. az asztalnál</a:t>
            </a: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67031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6FA391-0167-48AC-AE57-9DA83F080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804" y="332656"/>
            <a:ext cx="10652859" cy="792088"/>
          </a:xfrm>
        </p:spPr>
        <p:txBody>
          <a:bodyPr>
            <a:normAutofit/>
          </a:bodyPr>
          <a:lstStyle/>
          <a:p>
            <a:r>
              <a:rPr lang="hu-HU" altLang="zh-CN" sz="3200" i="1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Solness</a:t>
            </a:r>
            <a:r>
              <a:rPr lang="hu-HU" altLang="zh-CN" sz="3200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 építőmester – Kérdések</a:t>
            </a:r>
            <a:endParaRPr lang="hu-HU" sz="3200" dirty="0">
              <a:solidFill>
                <a:schemeClr val="tx2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545F3B8-5CBB-42F9-B2F4-B380D340F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804" y="1484784"/>
            <a:ext cx="11377264" cy="5297016"/>
          </a:xfrm>
        </p:spPr>
        <p:txBody>
          <a:bodyPr>
            <a:normAutofit/>
          </a:bodyPr>
          <a:lstStyle/>
          <a:p>
            <a:r>
              <a:rPr lang="hu-HU" sz="2200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Jellemezzük a dráma tér- és időszerkezetét! Igazoljuk, hogy a </a:t>
            </a:r>
            <a:r>
              <a:rPr lang="hu-HU" sz="2200" i="1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Solness</a:t>
            </a:r>
            <a:r>
              <a:rPr lang="hu-HU" sz="2200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 építőmester is analitikus dráma!</a:t>
            </a:r>
          </a:p>
          <a:p>
            <a:r>
              <a:rPr lang="hu-HU" sz="2200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Ábrázoljuk a szereplők viszonyrendszerét! Milyen embertípusokat testesítenek meg az egyes szereplők?</a:t>
            </a:r>
          </a:p>
          <a:p>
            <a:r>
              <a:rPr lang="hu-HU" sz="2200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Milyen korszakokra osztható </a:t>
            </a:r>
            <a:r>
              <a:rPr lang="hu-HU" sz="2200" i="1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Solness</a:t>
            </a:r>
            <a:r>
              <a:rPr lang="hu-HU" sz="2200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 munkássága?</a:t>
            </a:r>
          </a:p>
          <a:p>
            <a:r>
              <a:rPr lang="hu-HU" sz="2200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Mi volt </a:t>
            </a:r>
            <a:r>
              <a:rPr lang="hu-HU" sz="2200" i="1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Solness</a:t>
            </a:r>
            <a:r>
              <a:rPr lang="hu-HU" sz="2200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 sikereinek áldozata?</a:t>
            </a:r>
          </a:p>
          <a:p>
            <a:r>
              <a:rPr lang="hu-HU" sz="2200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Mi </a:t>
            </a:r>
            <a:r>
              <a:rPr lang="hu-HU" sz="2200" i="1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Solness</a:t>
            </a:r>
            <a:r>
              <a:rPr lang="hu-HU" sz="2200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 legfőbb félelme, és miért gondolja, hogy környezete őrültnek tartja őt?</a:t>
            </a:r>
          </a:p>
          <a:p>
            <a:r>
              <a:rPr lang="hu-HU" sz="2200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Értelmezzük a torony-szimbólum jelentését! Keressünk további szimbólumokat!</a:t>
            </a:r>
            <a:endParaRPr lang="hu-HU" sz="2200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8728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C7B0D2-9829-4A00-9CC5-B84651CD2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260648"/>
            <a:ext cx="10157354" cy="720080"/>
          </a:xfrm>
        </p:spPr>
        <p:txBody>
          <a:bodyPr>
            <a:normAutofit/>
          </a:bodyPr>
          <a:lstStyle/>
          <a:p>
            <a:r>
              <a:rPr lang="hu-HU" sz="3200" b="1" i="1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Solness</a:t>
            </a:r>
            <a:r>
              <a:rPr lang="hu-HU" sz="3200" b="1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 építőmester </a:t>
            </a:r>
            <a:r>
              <a:rPr lang="hu-HU" sz="2800" dirty="0">
                <a:solidFill>
                  <a:schemeClr val="tx2"/>
                </a:solidFill>
                <a:latin typeface="Bookman Old Style" panose="02050604050505020204" pitchFamily="18" charset="0"/>
              </a:rPr>
              <a:t>(1892)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6750DB7-9FFB-42DD-8D4A-77ACEECD7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8" y="1340768"/>
            <a:ext cx="10665736" cy="5328592"/>
          </a:xfrm>
        </p:spPr>
        <p:txBody>
          <a:bodyPr>
            <a:noAutofit/>
          </a:bodyPr>
          <a:lstStyle/>
          <a:p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fontosabb szereplők:</a:t>
            </a:r>
          </a:p>
          <a:p>
            <a:pPr marL="426645" lvl="1" indent="0">
              <a:buNone/>
            </a:pP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HALVARD SOLNESS, építész</a:t>
            </a:r>
            <a:b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</a:b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SOLNESSNÉ, felesége </a:t>
            </a:r>
            <a:b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</a:b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KNUT BROVIK, volt építész, most </a:t>
            </a:r>
            <a:r>
              <a:rPr lang="hu-HU" sz="2200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Solness</a:t>
            </a: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 asszisztense</a:t>
            </a:r>
            <a:b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</a:b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RAGNAR BROVIK, fia, rajzoló</a:t>
            </a:r>
            <a:b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</a:b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KAJA FOSLI, könyvelőnő </a:t>
            </a:r>
            <a:b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</a:b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HILDE WANGEL, kisasszony </a:t>
            </a:r>
            <a:b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</a:b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DR. HERDAL, háziorvos</a:t>
            </a:r>
          </a:p>
          <a:p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helyszínek: </a:t>
            </a:r>
            <a:r>
              <a:rPr lang="hu-HU" sz="2200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Solness</a:t>
            </a: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 háza (dolgozószoba, szalon, veranda)</a:t>
            </a:r>
          </a:p>
          <a:p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szűk időkeret (1 nap)</a:t>
            </a:r>
          </a:p>
          <a:p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analitikus szerkezet</a:t>
            </a:r>
          </a:p>
          <a:p>
            <a:endParaRPr lang="hu-HU" sz="2200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hu-HU" alt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	</a:t>
            </a:r>
            <a:endParaRPr lang="hu-HU" sz="2200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86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E9411597-2897-4752-ADF0-5E948689B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548680"/>
            <a:ext cx="10157354" cy="5832648"/>
          </a:xfrm>
        </p:spPr>
        <p:txBody>
          <a:bodyPr>
            <a:normAutofit/>
          </a:bodyPr>
          <a:lstStyle/>
          <a:p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Ibsen pályájának kései szakasza: szimbólumok és </a:t>
            </a:r>
            <a:r>
              <a:rPr lang="hu-HU" sz="2200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kísértetiesség</a:t>
            </a: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 („látomásos pesszimizmus”)</a:t>
            </a:r>
          </a:p>
          <a:p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a dráma magja Ibsen verse („</a:t>
            </a:r>
            <a:r>
              <a:rPr lang="hu-HU" sz="2200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Solness</a:t>
            </a: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 építőmester első vázlata”)</a:t>
            </a:r>
          </a:p>
          <a:p>
            <a:r>
              <a:rPr lang="hu-HU" sz="2200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Solness</a:t>
            </a: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 munkásságának szakaszai ~ Ibsen munkássága: </a:t>
            </a:r>
          </a:p>
          <a:p>
            <a:pPr lvl="1"/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1. templomok (~ romantikus drámák)</a:t>
            </a:r>
          </a:p>
          <a:p>
            <a:pPr lvl="1"/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2. otthonok (~ realista társadalmi színművek)	</a:t>
            </a:r>
          </a:p>
          <a:p>
            <a:pPr lvl="1"/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3. saját otthona toronnyal (~ számvetés, életmű lezárása)</a:t>
            </a:r>
          </a:p>
          <a:p>
            <a:r>
              <a:rPr lang="hu-HU" sz="2200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Solness</a:t>
            </a: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 sikereinek áldozata, félelme (az ifjúságtól) és „őrültsége”</a:t>
            </a:r>
          </a:p>
          <a:p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műfaja: analitikus, szimbolista, lélektani dráma</a:t>
            </a:r>
          </a:p>
          <a:p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részletes szerzői instrukciók a szereplők lelkiállapotának érzékeltetésére (pl.: 236. o.)</a:t>
            </a:r>
          </a:p>
        </p:txBody>
      </p:sp>
    </p:spTree>
    <p:extLst>
      <p:ext uri="{BB962C8B-B14F-4D97-AF65-F5344CB8AC3E}">
        <p14:creationId xmlns:p14="http://schemas.microsoft.com/office/powerpoint/2010/main" val="202988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17309" y="764704"/>
            <a:ext cx="10157354" cy="54074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u="sng" dirty="0">
                <a:solidFill>
                  <a:schemeClr val="tx2"/>
                </a:solidFill>
                <a:latin typeface="Bookman Old Style" panose="02050604050505020204" pitchFamily="18" charset="0"/>
                <a:sym typeface="Symbol" panose="05050102010706020507" pitchFamily="18" charset="2"/>
              </a:rPr>
              <a:t>Szimbólumok</a:t>
            </a:r>
          </a:p>
          <a:p>
            <a:pPr>
              <a:buFont typeface="Symbol" panose="05050102010706020507" pitchFamily="18" charset="2"/>
              <a:buChar char="¨"/>
            </a:pP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dolgozószoba és szalon ~ alkotói és magánéleti válság</a:t>
            </a:r>
          </a:p>
          <a:p>
            <a:pPr>
              <a:buFont typeface="Symbol" panose="05050102010706020507" pitchFamily="18" charset="2"/>
              <a:buChar char="¨"/>
            </a:pP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gyerekszoba ~ kiüresedett, beteljesületlen élet</a:t>
            </a:r>
          </a:p>
          <a:p>
            <a:pPr>
              <a:buFont typeface="Symbol" panose="05050102010706020507" pitchFamily="18" charset="2"/>
              <a:buChar char="¨"/>
            </a:pPr>
            <a:r>
              <a:rPr lang="hu-HU" sz="22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garabonciás és ördögök ~ vágyak, kísértések</a:t>
            </a:r>
            <a:r>
              <a:rPr lang="hu-HU" sz="2200" smtClean="0">
                <a:solidFill>
                  <a:schemeClr val="tx2"/>
                </a:solidFill>
                <a:latin typeface="Bookman Old Style" panose="02050604050505020204" pitchFamily="18" charset="0"/>
              </a:rPr>
              <a:t>, tudatalatti én</a:t>
            </a:r>
            <a:endParaRPr lang="hu-HU" sz="2200" dirty="0" smtClean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>
              <a:buFont typeface="Symbol" panose="05050102010706020507" pitchFamily="18" charset="2"/>
              <a:buChar char="¨"/>
            </a:pPr>
            <a:r>
              <a:rPr lang="hu-HU" sz="22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építés </a:t>
            </a: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~ alkotás</a:t>
            </a:r>
          </a:p>
          <a:p>
            <a:pPr lvl="1">
              <a:buFont typeface="Symbol" panose="05050102010706020507" pitchFamily="18" charset="2"/>
              <a:buChar char="¨"/>
            </a:pP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templom ~ Isten szolgálata</a:t>
            </a:r>
          </a:p>
          <a:p>
            <a:pPr lvl="1">
              <a:buFont typeface="Symbol" panose="05050102010706020507" pitchFamily="18" charset="2"/>
              <a:buChar char="¨"/>
            </a:pP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otthon ~ család</a:t>
            </a:r>
          </a:p>
          <a:p>
            <a:pPr lvl="1">
              <a:buFont typeface="Symbol" panose="05050102010706020507" pitchFamily="18" charset="2"/>
              <a:buChar char="¨"/>
            </a:pP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várkastély-, légvárépítés ~ önámítás, vágyak ↔ valóság</a:t>
            </a:r>
          </a:p>
          <a:p>
            <a:pPr lvl="1">
              <a:buFont typeface="Symbol" panose="05050102010706020507" pitchFamily="18" charset="2"/>
              <a:buChar char="¨"/>
            </a:pP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torony ~ istenkísértő lázadás, égbe törő vágyak, törekvés az elérhetetlen teljességre, emberi-művészi önmegvalósítás</a:t>
            </a:r>
          </a:p>
          <a:p>
            <a:pPr>
              <a:buFont typeface="Symbol" panose="05050102010706020507" pitchFamily="18" charset="2"/>
              <a:buChar char="¨"/>
            </a:pPr>
            <a:r>
              <a:rPr lang="hu-HU" sz="2200" dirty="0">
                <a:solidFill>
                  <a:schemeClr val="tx2"/>
                </a:solidFill>
                <a:latin typeface="Bookman Old Style" panose="02050604050505020204" pitchFamily="18" charset="0"/>
              </a:rPr>
              <a:t>koszorú ~ siker, megdicsőülés (menyegzői, halotti, babér~) </a:t>
            </a:r>
          </a:p>
        </p:txBody>
      </p:sp>
    </p:spTree>
    <p:extLst>
      <p:ext uri="{BB962C8B-B14F-4D97-AF65-F5344CB8AC3E}">
        <p14:creationId xmlns:p14="http://schemas.microsoft.com/office/powerpoint/2010/main" val="254672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07BA80C7-5DBE-4F2B-AB64-F2A491F78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476672"/>
            <a:ext cx="10157354" cy="6120680"/>
          </a:xfrm>
        </p:spPr>
        <p:txBody>
          <a:bodyPr>
            <a:normAutofit fontScale="85000" lnSpcReduction="10000"/>
          </a:bodyPr>
          <a:lstStyle/>
          <a:p>
            <a:r>
              <a:rPr lang="hu-HU" altLang="hu-HU" sz="29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társadalmi törvényszerűségek</a:t>
            </a:r>
            <a:r>
              <a:rPr lang="hu-HU" altLang="hu-HU" sz="2900" dirty="0">
                <a:solidFill>
                  <a:schemeClr val="tx2"/>
                </a:solidFill>
                <a:latin typeface="Bookman Old Style" panose="02050604050505020204" pitchFamily="18" charset="0"/>
              </a:rPr>
              <a:t>, összefüggések tanulmányozása (a romantika személyiségkultuszával szemben)</a:t>
            </a:r>
          </a:p>
          <a:p>
            <a:r>
              <a:rPr lang="hu-HU" altLang="hu-HU" sz="2900" dirty="0">
                <a:solidFill>
                  <a:schemeClr val="tx2"/>
                </a:solidFill>
                <a:latin typeface="Bookman Old Style" panose="02050604050505020204" pitchFamily="18" charset="0"/>
              </a:rPr>
              <a:t>az események, helyzetek, emberek </a:t>
            </a:r>
            <a:r>
              <a:rPr lang="hu-HU" altLang="hu-HU" sz="29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tipikus</a:t>
            </a:r>
            <a:r>
              <a:rPr lang="hu-HU" altLang="hu-HU" sz="2900" dirty="0">
                <a:solidFill>
                  <a:schemeClr val="tx2"/>
                </a:solidFill>
                <a:latin typeface="Bookman Old Style" panose="02050604050505020204" pitchFamily="18" charset="0"/>
              </a:rPr>
              <a:t> vonásainak feltárása és ábrázolása</a:t>
            </a:r>
          </a:p>
          <a:p>
            <a:r>
              <a:rPr lang="hu-HU" altLang="hu-HU" sz="29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tárgyilagos</a:t>
            </a:r>
            <a:r>
              <a:rPr lang="hu-HU" altLang="hu-HU" sz="2900" dirty="0">
                <a:solidFill>
                  <a:schemeClr val="tx2"/>
                </a:solidFill>
                <a:latin typeface="Bookman Old Style" panose="02050604050505020204" pitchFamily="18" charset="0"/>
              </a:rPr>
              <a:t>, szenvtelen előadásmód</a:t>
            </a:r>
          </a:p>
          <a:p>
            <a:r>
              <a:rPr lang="hu-HU" altLang="hu-HU" sz="2900" dirty="0">
                <a:solidFill>
                  <a:schemeClr val="tx2"/>
                </a:solidFill>
                <a:latin typeface="Bookman Old Style" panose="02050604050505020204" pitchFamily="18" charset="0"/>
              </a:rPr>
              <a:t>uralkodó műfaja az irodalomban a </a:t>
            </a:r>
            <a:r>
              <a:rPr lang="hu-HU" altLang="hu-HU" sz="29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regény</a:t>
            </a:r>
            <a:r>
              <a:rPr lang="hu-HU" altLang="hu-HU" sz="2900" dirty="0">
                <a:solidFill>
                  <a:schemeClr val="tx2"/>
                </a:solidFill>
                <a:latin typeface="Bookman Old Style" panose="02050604050505020204" pitchFamily="18" charset="0"/>
              </a:rPr>
              <a:t> és a </a:t>
            </a:r>
            <a:r>
              <a:rPr lang="hu-HU" altLang="hu-HU" sz="29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novella</a:t>
            </a:r>
            <a:endParaRPr lang="hu-HU" altLang="hu-HU" sz="2900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r>
              <a:rPr lang="hu-HU" altLang="hu-HU" sz="2900" dirty="0">
                <a:solidFill>
                  <a:schemeClr val="tx2"/>
                </a:solidFill>
                <a:latin typeface="Bookman Old Style" panose="02050604050505020204" pitchFamily="18" charset="0"/>
              </a:rPr>
              <a:t>nem válik korstílussá (együtt létezik a romantikával, naturalizmussal stb.) → nincsenek „tiszta” realista alkotások, sok regényben keverednek a romantikus és realista vonások</a:t>
            </a:r>
          </a:p>
          <a:p>
            <a:pPr>
              <a:buFontTx/>
              <a:buNone/>
            </a:pPr>
            <a:endParaRPr lang="hu-HU" altLang="hu-HU" sz="1400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>
              <a:buFontTx/>
              <a:buNone/>
            </a:pPr>
            <a:r>
              <a:rPr lang="hu-HU" altLang="hu-HU" sz="2900" dirty="0">
                <a:solidFill>
                  <a:schemeClr val="tx2"/>
                </a:solidFill>
                <a:latin typeface="Bookman Old Style" panose="02050604050505020204" pitchFamily="18" charset="0"/>
              </a:rPr>
              <a:t>→ tágabb értelemben általános művészeti módszert is jelent</a:t>
            </a:r>
          </a:p>
          <a:p>
            <a:pPr>
              <a:buFontTx/>
              <a:buNone/>
            </a:pPr>
            <a:r>
              <a:rPr lang="hu-HU" altLang="hu-HU" sz="2900" dirty="0">
                <a:solidFill>
                  <a:schemeClr val="tx2"/>
                </a:solidFill>
                <a:latin typeface="Bookman Old Style" panose="02050604050505020204" pitchFamily="18" charset="0"/>
              </a:rPr>
              <a:t>→ </a:t>
            </a:r>
            <a:r>
              <a:rPr lang="hu-HU" altLang="hu-HU" sz="2900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továbbélése</a:t>
            </a:r>
            <a:r>
              <a:rPr lang="hu-HU" altLang="hu-HU" sz="2900" dirty="0">
                <a:solidFill>
                  <a:schemeClr val="tx2"/>
                </a:solidFill>
                <a:latin typeface="Bookman Old Style" panose="02050604050505020204" pitchFamily="18" charset="0"/>
              </a:rPr>
              <a:t> a 20. században (pl.: szocialista realizmus)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824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108BE06-6A99-417D-81C0-2374D19AF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120552"/>
          </a:xfrm>
        </p:spPr>
        <p:txBody>
          <a:bodyPr>
            <a:normAutofit/>
          </a:bodyPr>
          <a:lstStyle/>
          <a:p>
            <a:r>
              <a:rPr lang="hu-HU" altLang="hu-HU" sz="32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Naturalizmus</a:t>
            </a:r>
            <a:endParaRPr lang="hu-HU" sz="3200" b="1" dirty="0">
              <a:solidFill>
                <a:schemeClr val="tx2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BD2B8F0-00B1-45CB-BA58-8440E3A93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4823544"/>
          </a:xfrm>
        </p:spPr>
        <p:txBody>
          <a:bodyPr>
            <a:normAutofit fontScale="55000" lnSpcReduction="20000"/>
          </a:bodyPr>
          <a:lstStyle/>
          <a:p>
            <a:r>
              <a:rPr lang="hu-HU" altLang="hu-HU" sz="4500" dirty="0">
                <a:solidFill>
                  <a:schemeClr val="tx2"/>
                </a:solidFill>
                <a:latin typeface="Bookman Old Style" panose="02050604050505020204" pitchFamily="18" charset="0"/>
              </a:rPr>
              <a:t>a realizmussal rokon irányzat</a:t>
            </a:r>
          </a:p>
          <a:p>
            <a:r>
              <a:rPr lang="hu-HU" altLang="hu-HU" sz="4500" dirty="0">
                <a:solidFill>
                  <a:schemeClr val="tx2"/>
                </a:solidFill>
                <a:latin typeface="Bookman Old Style" panose="02050604050505020204" pitchFamily="18" charset="0"/>
              </a:rPr>
              <a:t>a 19. század második felében, a 20. század elején jelentkezik</a:t>
            </a:r>
          </a:p>
          <a:p>
            <a:r>
              <a:rPr lang="hu-HU" altLang="hu-HU" sz="4500" dirty="0">
                <a:solidFill>
                  <a:schemeClr val="tx2"/>
                </a:solidFill>
                <a:latin typeface="Bookman Old Style" panose="02050604050505020204" pitchFamily="18" charset="0"/>
              </a:rPr>
              <a:t>főként Franciaországban (pl.: </a:t>
            </a:r>
            <a:r>
              <a:rPr lang="hu-HU" altLang="hu-HU" sz="4500" i="1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Émile</a:t>
            </a:r>
            <a:r>
              <a:rPr lang="hu-HU" altLang="hu-HU" sz="4500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 Zola</a:t>
            </a:r>
            <a:r>
              <a:rPr lang="hu-HU" altLang="hu-HU" sz="4500" dirty="0">
                <a:solidFill>
                  <a:schemeClr val="tx2"/>
                </a:solidFill>
                <a:latin typeface="Bookman Old Style" panose="02050604050505020204" pitchFamily="18" charset="0"/>
              </a:rPr>
              <a:t> „kísérleti regényei”)</a:t>
            </a:r>
          </a:p>
          <a:p>
            <a:r>
              <a:rPr lang="hu-HU" altLang="hu-HU" sz="4500" dirty="0">
                <a:solidFill>
                  <a:schemeClr val="tx2"/>
                </a:solidFill>
                <a:latin typeface="Bookman Old Style" panose="02050604050505020204" pitchFamily="18" charset="0"/>
              </a:rPr>
              <a:t>forrásai: pozitivizmus</a:t>
            </a:r>
            <a:r>
              <a:rPr lang="hu-HU" altLang="hu-HU" sz="45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,</a:t>
            </a:r>
            <a:r>
              <a:rPr lang="hu-HU" altLang="hu-HU" sz="4500" dirty="0">
                <a:solidFill>
                  <a:schemeClr val="tx2"/>
                </a:solidFill>
                <a:latin typeface="Bookman Old Style" panose="02050604050505020204" pitchFamily="18" charset="0"/>
              </a:rPr>
              <a:t> örökléstan, darwinizmus, orvostudomány</a:t>
            </a:r>
          </a:p>
          <a:p>
            <a:r>
              <a:rPr lang="hu-HU" altLang="hu-HU" sz="4500" dirty="0">
                <a:solidFill>
                  <a:schemeClr val="tx2"/>
                </a:solidFill>
                <a:latin typeface="Bookman Old Style" panose="02050604050505020204" pitchFamily="18" charset="0"/>
              </a:rPr>
              <a:t>az írónak is természettudományos hitelességre kell törekednie</a:t>
            </a:r>
          </a:p>
          <a:p>
            <a:r>
              <a:rPr lang="hu-HU" altLang="hu-HU" sz="4500" dirty="0">
                <a:solidFill>
                  <a:schemeClr val="tx2"/>
                </a:solidFill>
                <a:latin typeface="Bookman Old Style" panose="02050604050505020204" pitchFamily="18" charset="0"/>
              </a:rPr>
              <a:t>az ember természeti lény, </a:t>
            </a:r>
            <a:r>
              <a:rPr lang="hu-HU" altLang="hu-HU" sz="45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természeti törvények (öröklés) + környezeti hatások által determinált</a:t>
            </a:r>
            <a:endParaRPr lang="hu-HU" altLang="hu-HU" sz="4500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r>
              <a:rPr lang="hu-HU" altLang="hu-HU" sz="4500" dirty="0">
                <a:solidFill>
                  <a:schemeClr val="tx2"/>
                </a:solidFill>
                <a:latin typeface="Bookman Old Style" panose="02050604050505020204" pitchFamily="18" charset="0"/>
              </a:rPr>
              <a:t>új, „művészietlen” témák: nyomor, betegség, bűn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9780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4631155-A5AF-45B7-85A1-CA2B1756A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120552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A realista festészet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D6FBD7B-5C9F-4D4C-8552-63F3498CE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500" dirty="0">
                <a:solidFill>
                  <a:schemeClr val="tx2"/>
                </a:solidFill>
                <a:latin typeface="Bookman Old Style" panose="02050604050505020204" pitchFamily="18" charset="0"/>
              </a:rPr>
              <a:t>akadémikus szabályok elvetése</a:t>
            </a:r>
          </a:p>
          <a:p>
            <a:r>
              <a:rPr lang="hu-HU" sz="2500" dirty="0">
                <a:solidFill>
                  <a:schemeClr val="tx2"/>
                </a:solidFill>
                <a:latin typeface="Bookman Old Style" panose="02050604050505020204" pitchFamily="18" charset="0"/>
              </a:rPr>
              <a:t>kivonulás a természetbe („</a:t>
            </a:r>
            <a:r>
              <a:rPr lang="hu-HU" sz="2500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plein</a:t>
            </a:r>
            <a:r>
              <a:rPr lang="hu-HU" sz="2500" dirty="0">
                <a:solidFill>
                  <a:schemeClr val="tx2"/>
                </a:solidFill>
                <a:latin typeface="Bookman Old Style" panose="02050604050505020204" pitchFamily="18" charset="0"/>
              </a:rPr>
              <a:t> air” – festés a szabadban)</a:t>
            </a:r>
          </a:p>
          <a:p>
            <a:r>
              <a:rPr lang="hu-HU" sz="2500" dirty="0">
                <a:solidFill>
                  <a:schemeClr val="tx2"/>
                </a:solidFill>
                <a:latin typeface="Bookman Old Style" panose="02050604050505020204" pitchFamily="18" charset="0"/>
              </a:rPr>
              <a:t>vallási, mitológiai témák helyett valóságábrázolás</a:t>
            </a:r>
          </a:p>
          <a:p>
            <a:r>
              <a:rPr lang="hu-HU" sz="2500" dirty="0">
                <a:solidFill>
                  <a:schemeClr val="tx2"/>
                </a:solidFill>
                <a:latin typeface="Bookman Old Style" panose="02050604050505020204" pitchFamily="18" charset="0"/>
              </a:rPr>
              <a:t>részletek megfigyelése</a:t>
            </a:r>
          </a:p>
          <a:p>
            <a:r>
              <a:rPr lang="hu-HU" sz="2500" dirty="0">
                <a:solidFill>
                  <a:schemeClr val="tx2"/>
                </a:solidFill>
                <a:latin typeface="Bookman Old Style" panose="02050604050505020204" pitchFamily="18" charset="0"/>
              </a:rPr>
              <a:t>fizikai munka, szociális problémák ábrázolása</a:t>
            </a:r>
          </a:p>
          <a:p>
            <a:r>
              <a:rPr lang="hu-HU" sz="2500" dirty="0">
                <a:solidFill>
                  <a:schemeClr val="tx2"/>
                </a:solidFill>
                <a:latin typeface="Bookman Old Style" panose="02050604050505020204" pitchFamily="18" charset="0"/>
              </a:rPr>
              <a:t>francia „barbizoni iskola”, orosz „Vándorkiállítók Társasága”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0486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upload.wikimedia.org/wikipedia/commons/thumb/e/e8/Gustave_Courbet_034.jpg/1024px-Gustave_Courbet_034.jpg">
            <a:extLst>
              <a:ext uri="{FF2B5EF4-FFF2-40B4-BE49-F238E27FC236}">
                <a16:creationId xmlns:a16="http://schemas.microsoft.com/office/drawing/2014/main" id="{53E4782A-F18C-48FD-BF65-8B26B4C03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028" y="310344"/>
            <a:ext cx="6624736" cy="549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 helye 6">
            <a:extLst>
              <a:ext uri="{FF2B5EF4-FFF2-40B4-BE49-F238E27FC236}">
                <a16:creationId xmlns:a16="http://schemas.microsoft.com/office/drawing/2014/main" id="{472B8315-5DAE-4E48-B1A6-7C78CD03A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37764" y="5793799"/>
            <a:ext cx="7313295" cy="812800"/>
          </a:xfrm>
        </p:spPr>
        <p:txBody>
          <a:bodyPr>
            <a:normAutofit fontScale="92500" lnSpcReduction="20000"/>
          </a:bodyPr>
          <a:lstStyle/>
          <a:p>
            <a:endParaRPr lang="hu-HU" dirty="0"/>
          </a:p>
          <a:p>
            <a:endParaRPr lang="hu-HU" dirty="0"/>
          </a:p>
          <a:p>
            <a:pPr algn="ctr"/>
            <a:r>
              <a:rPr lang="hu-HU" sz="2800" b="1" dirty="0">
                <a:solidFill>
                  <a:schemeClr val="tx2"/>
                </a:solidFill>
                <a:latin typeface="Georgia" panose="02040502050405020303" pitchFamily="18" charset="0"/>
              </a:rPr>
              <a:t>Gustav Courbet: Őzek</a:t>
            </a:r>
          </a:p>
        </p:txBody>
      </p:sp>
    </p:spTree>
    <p:extLst>
      <p:ext uri="{BB962C8B-B14F-4D97-AF65-F5344CB8AC3E}">
        <p14:creationId xmlns:p14="http://schemas.microsoft.com/office/powerpoint/2010/main" val="109947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önyvek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00_TF02787940_TF02787940.potx" id="{B68210BC-6D90-4931-9A79-431CF5D316B4}" vid="{C6FF3AFF-6251-4176-AEA2-2ABE4BE2359F}"/>
    </a:ext>
  </a:extLst>
</a:theme>
</file>

<file path=ppt/theme/theme2.xml><?xml version="1.0" encoding="utf-8"?>
<a:theme xmlns:a="http://schemas.openxmlformats.org/drawingml/2006/main" name="Office-téma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purl.org/dc/terms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documentManagement/types"/>
    <ds:schemaRef ds:uri="4873beb7-5857-4685-be1f-d57550cc96cc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Kék könyvtorony bemutató (szélesvásznú)</Template>
  <TotalTime>0</TotalTime>
  <Words>4132</Words>
  <Application>Microsoft Office PowerPoint</Application>
  <PresentationFormat>Egyéni</PresentationFormat>
  <Paragraphs>400</Paragraphs>
  <Slides>59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59</vt:i4>
      </vt:variant>
    </vt:vector>
  </HeadingPairs>
  <TitlesOfParts>
    <vt:vector size="67" baseType="lpstr">
      <vt:lpstr>Arial</vt:lpstr>
      <vt:lpstr>Bookman Old Style</vt:lpstr>
      <vt:lpstr>Century Gothic</vt:lpstr>
      <vt:lpstr>Georgia</vt:lpstr>
      <vt:lpstr>Symbol</vt:lpstr>
      <vt:lpstr>Times New Roman</vt:lpstr>
      <vt:lpstr>幼圆</vt:lpstr>
      <vt:lpstr>Könyvek 16x9</vt:lpstr>
      <vt:lpstr>A realizmus</vt:lpstr>
      <vt:lpstr>Pozitivizmus</vt:lpstr>
      <vt:lpstr>Életfilozófiák</vt:lpstr>
      <vt:lpstr>PowerPoint-bemutató</vt:lpstr>
      <vt:lpstr>A realizmus jellemzői</vt:lpstr>
      <vt:lpstr>PowerPoint-bemutató</vt:lpstr>
      <vt:lpstr>Naturalizmus</vt:lpstr>
      <vt:lpstr>A realista festészet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 realista regény</vt:lpstr>
      <vt:lpstr>Stendhal (Henri Beyle, 1783–1842) – „Visse, scrisse, amó”</vt:lpstr>
      <vt:lpstr>Honoré de Balzac (1799–1850) „Amit ő karddal kezdett, azt én tollal fejezem be.” </vt:lpstr>
      <vt:lpstr>Goriot apó (1834)</vt:lpstr>
      <vt:lpstr>PowerPoint-bemutató</vt:lpstr>
      <vt:lpstr>PowerPoint-bemutató</vt:lpstr>
      <vt:lpstr>PowerPoint-bemutató</vt:lpstr>
      <vt:lpstr>Gustave Flaubert (1821–1880)</vt:lpstr>
      <vt:lpstr>PowerPoint-bemutató</vt:lpstr>
      <vt:lpstr>Általános jellemzők</vt:lpstr>
      <vt:lpstr>Ny. V. Gogol (1809–1852)</vt:lpstr>
      <vt:lpstr>Előadásmód</vt:lpstr>
      <vt:lpstr>Értelmezés</vt:lpstr>
      <vt:lpstr>Csehov: A csinovnyik halála – Kérdések</vt:lpstr>
      <vt:lpstr>A csinovnyik halála (1883)</vt:lpstr>
      <vt:lpstr>A. P. Csehov (1860–1904) novellái</vt:lpstr>
      <vt:lpstr>L. Ny. Tolsztoj (1828–1910)</vt:lpstr>
      <vt:lpstr>Ivan Iljics halála – Kérdések</vt:lpstr>
      <vt:lpstr>Ivan Iljics halála (1886)</vt:lpstr>
      <vt:lpstr>PowerPoint-bemutató</vt:lpstr>
      <vt:lpstr>Kreutzer-szonáta (1889)</vt:lpstr>
      <vt:lpstr>F. M. Dosztojevszkij</vt:lpstr>
      <vt:lpstr>Fjodor Mihajlovics Dosztojevszkij (1821, Moszkva – 1881, Szentpétervár)</vt:lpstr>
      <vt:lpstr>Bűn és bűnhődés (1866) – A regény eszmeisége</vt:lpstr>
      <vt:lpstr>Szereplők</vt:lpstr>
      <vt:lpstr>PowerPoint-bemutató</vt:lpstr>
      <vt:lpstr>Csehov: Sirály – Kérdések</vt:lpstr>
      <vt:lpstr>Csehov: Sirály (1896)</vt:lpstr>
      <vt:lpstr>PowerPoint-bemutató</vt:lpstr>
      <vt:lpstr>PowerPoint-bemutató</vt:lpstr>
      <vt:lpstr>Drámaiatlan drámák</vt:lpstr>
      <vt:lpstr>Henrik Ibsen (1828–1906) „Írni annyit jelent, mint ítéletet tartani önmagunk felett.”</vt:lpstr>
      <vt:lpstr>Ibsen: A vadkacsa – Kérdések</vt:lpstr>
      <vt:lpstr>A vadkacsa (1884)</vt:lpstr>
      <vt:lpstr>PowerPoint-bemutató</vt:lpstr>
      <vt:lpstr>PowerPoint-bemutató</vt:lpstr>
      <vt:lpstr>Solness építőmester – Kérdések</vt:lpstr>
      <vt:lpstr>Solness építőmester (1892)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2018-02-10T19:32:53Z</dcterms:created>
  <dcterms:modified xsi:type="dcterms:W3CDTF">2022-03-20T18:41:55Z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