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1" r:id="rId3"/>
    <p:sldId id="289" r:id="rId4"/>
    <p:sldId id="312" r:id="rId5"/>
    <p:sldId id="311" r:id="rId6"/>
    <p:sldId id="313" r:id="rId7"/>
    <p:sldId id="317" r:id="rId8"/>
    <p:sldId id="315" r:id="rId9"/>
    <p:sldId id="316" r:id="rId10"/>
    <p:sldId id="31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4C95A6-E858-4ED9-8889-70BEC744A3F8}" type="datetimeFigureOut">
              <a:rPr lang="hu-HU" smtClean="0"/>
              <a:t>2023.09.08.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3600" dirty="0" smtClean="0"/>
              <a:t>Alekszandr </a:t>
            </a:r>
            <a:r>
              <a:rPr lang="hu-HU" sz="3600" dirty="0" err="1" smtClean="0"/>
              <a:t>Szergejevics</a:t>
            </a:r>
            <a:r>
              <a:rPr lang="hu-HU" sz="3600" dirty="0" smtClean="0"/>
              <a:t> Puskin</a:t>
            </a:r>
            <a:endParaRPr lang="hu-HU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400" b="1" dirty="0" smtClean="0">
                <a:latin typeface="Bookman Old Style" pitchFamily="18" charset="0"/>
              </a:rPr>
              <a:t>Az orosz romantika</a:t>
            </a:r>
            <a:endParaRPr lang="hu-HU" sz="4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„A puskini verses regény belső világának elemzése azt bizonyítja, hogy ez a mű potenciális, </a:t>
            </a:r>
            <a:r>
              <a:rPr lang="hu-HU" i="1" dirty="0" err="1" smtClean="0"/>
              <a:t>kibontatlan</a:t>
            </a:r>
            <a:r>
              <a:rPr lang="hu-HU" i="1" dirty="0" smtClean="0"/>
              <a:t> állapotban magában rejti az orosz regény egész további történetét.” </a:t>
            </a:r>
            <a:r>
              <a:rPr lang="hu-HU" dirty="0" smtClean="0"/>
              <a:t>(</a:t>
            </a:r>
            <a:r>
              <a:rPr lang="hu-HU" dirty="0" err="1" smtClean="0"/>
              <a:t>Lotman</a:t>
            </a:r>
            <a:r>
              <a:rPr lang="hu-HU" dirty="0" smtClean="0"/>
              <a:t>)</a:t>
            </a:r>
          </a:p>
          <a:p>
            <a:endParaRPr lang="hu-HU" i="1" dirty="0" smtClean="0"/>
          </a:p>
          <a:p>
            <a:r>
              <a:rPr lang="hu-HU" i="1" dirty="0" smtClean="0"/>
              <a:t>„Véleményem szerint vannak regények, amelyeknek éppen az ad értelmet, hogy nincs végük, mert magában az életben is számtalan esemény marad megoldatlanul…” </a:t>
            </a:r>
            <a:r>
              <a:rPr lang="hu-HU" dirty="0" smtClean="0"/>
              <a:t>(Belinszkij)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Utóélet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8415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éptalálat a következőre: „voltair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éptalálat a következőre: „voltaire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Képtalálat a következőre: „hoffmann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Képtalálat a következőre: „hoffmann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Képtalálat a következőre: „lermontov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29040"/>
            <a:ext cx="3886489" cy="51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puski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9" y="836712"/>
            <a:ext cx="3899336" cy="51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2400" dirty="0"/>
              <a:t>ősi főnemesi család, </a:t>
            </a:r>
            <a:r>
              <a:rPr lang="hu-HU" sz="2400" dirty="0" smtClean="0"/>
              <a:t>etióp dédapa</a:t>
            </a:r>
            <a:endParaRPr lang="hu-HU" sz="2400" dirty="0"/>
          </a:p>
          <a:p>
            <a:pPr>
              <a:lnSpc>
                <a:spcPct val="90000"/>
              </a:lnSpc>
            </a:pPr>
            <a:r>
              <a:rPr lang="hu-HU" sz="2400" dirty="0"/>
              <a:t>líceum (Carszkoje Szelo)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Péterváron állami tisztviselő (külügyi szolgálat)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szimpatizál a dekabrista törekvésekkel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dirty="0"/>
              <a:t>	→ (1820) „száműzetés” (Kaukázus, Krím)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(1826) I. Miklós visszahívja, és „személyesen </a:t>
            </a:r>
            <a:r>
              <a:rPr lang="hu-HU" sz="2400" dirty="0" smtClean="0"/>
              <a:t>cenzorálja”</a:t>
            </a:r>
            <a:endParaRPr lang="hu-HU" sz="2400" dirty="0"/>
          </a:p>
          <a:p>
            <a:pPr>
              <a:lnSpc>
                <a:spcPct val="90000"/>
              </a:lnSpc>
            </a:pPr>
            <a:r>
              <a:rPr lang="hu-HU" sz="2400" dirty="0"/>
              <a:t>(1831) megnősül, négy gyermeke születik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adósságok</a:t>
            </a:r>
            <a:r>
              <a:rPr lang="hu-HU" sz="2400" dirty="0"/>
              <a:t>, intrikák → </a:t>
            </a:r>
            <a:r>
              <a:rPr lang="hu-HU" sz="2400" dirty="0" smtClean="0"/>
              <a:t>halálos párbaj</a:t>
            </a:r>
            <a:endParaRPr lang="hu-HU" sz="2400" dirty="0"/>
          </a:p>
          <a:p>
            <a:pPr>
              <a:lnSpc>
                <a:spcPct val="90000"/>
              </a:lnSpc>
            </a:pPr>
            <a:r>
              <a:rPr lang="hu-HU" sz="2400" dirty="0" smtClean="0"/>
              <a:t>az orosz irodalmi nyelv megteremtője, </a:t>
            </a:r>
            <a:r>
              <a:rPr lang="hu-HU" sz="2400" dirty="0"/>
              <a:t>„az oroszok legnagyobb költője” (Illyés</a:t>
            </a:r>
            <a:r>
              <a:rPr lang="hu-HU" sz="2400" dirty="0" smtClean="0"/>
              <a:t>)</a:t>
            </a:r>
          </a:p>
          <a:p>
            <a:pPr>
              <a:lnSpc>
                <a:spcPct val="90000"/>
              </a:lnSpc>
            </a:pPr>
            <a:endParaRPr lang="hu-HU" sz="2400" dirty="0"/>
          </a:p>
          <a:p>
            <a:pPr lvl="1"/>
            <a:endParaRPr lang="hu-HU" dirty="0"/>
          </a:p>
          <a:p>
            <a:endParaRPr lang="hu-HU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A. Sz. Puskin élete (1799–1837)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6785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hu-HU" i="1" dirty="0"/>
              <a:t>Milyen szereplehetőségek kínálkoznak Anyegin számára?</a:t>
            </a:r>
            <a:endParaRPr lang="hu-HU" i="1" dirty="0" smtClean="0"/>
          </a:p>
          <a:p>
            <a:r>
              <a:rPr lang="hu-HU" i="1" dirty="0" smtClean="0"/>
              <a:t>Melyek Anyegin fő jellemvonásai? Mennyiben rokonítható a </a:t>
            </a:r>
            <a:r>
              <a:rPr lang="hu-HU" i="1" dirty="0"/>
              <a:t>romantikus hős byroni </a:t>
            </a:r>
            <a:r>
              <a:rPr lang="hu-HU" i="1" dirty="0" smtClean="0"/>
              <a:t>típusával?</a:t>
            </a:r>
            <a:endParaRPr lang="hu-HU" i="1" dirty="0"/>
          </a:p>
          <a:p>
            <a:r>
              <a:rPr lang="hu-HU" i="1" dirty="0" smtClean="0"/>
              <a:t>Milyen témákról beszélget Anyegin és </a:t>
            </a:r>
            <a:r>
              <a:rPr lang="hu-HU" i="1" dirty="0" err="1" smtClean="0"/>
              <a:t>Lenszkij</a:t>
            </a:r>
            <a:r>
              <a:rPr lang="hu-HU" i="1" dirty="0" smtClean="0"/>
              <a:t>? Mi a különbség kettejük jelleme, gondolkodásmódja között?</a:t>
            </a:r>
          </a:p>
          <a:p>
            <a:r>
              <a:rPr lang="hu-HU" i="1" dirty="0" smtClean="0"/>
              <a:t>Miben tér el egymástól </a:t>
            </a:r>
            <a:r>
              <a:rPr lang="hu-HU" i="1" dirty="0" err="1" smtClean="0"/>
              <a:t>Tatjana</a:t>
            </a:r>
            <a:r>
              <a:rPr lang="hu-HU" i="1" dirty="0" smtClean="0"/>
              <a:t> és Olga jelleme? </a:t>
            </a:r>
          </a:p>
          <a:p>
            <a:r>
              <a:rPr lang="hu-HU" i="1" dirty="0"/>
              <a:t>Miért vállalja Anyegin </a:t>
            </a:r>
            <a:r>
              <a:rPr lang="hu-HU" i="1" dirty="0" smtClean="0"/>
              <a:t>és </a:t>
            </a:r>
            <a:r>
              <a:rPr lang="hu-HU" i="1" dirty="0" err="1" smtClean="0"/>
              <a:t>Lenszkij</a:t>
            </a:r>
            <a:r>
              <a:rPr lang="hu-HU" i="1" dirty="0" smtClean="0"/>
              <a:t> a </a:t>
            </a:r>
            <a:r>
              <a:rPr lang="hu-HU" i="1" dirty="0"/>
              <a:t>párbajt?</a:t>
            </a:r>
            <a:endParaRPr lang="hu-HU" dirty="0"/>
          </a:p>
          <a:p>
            <a:r>
              <a:rPr lang="hu-HU" i="1" dirty="0" smtClean="0"/>
              <a:t>Mi döbbenti rá Anyegint az élet értelmére?</a:t>
            </a:r>
          </a:p>
          <a:p>
            <a:r>
              <a:rPr lang="hu-HU" i="1" dirty="0" smtClean="0"/>
              <a:t>Miért utasítja vissza Anyegin Tatjána szerelmét?</a:t>
            </a:r>
          </a:p>
          <a:p>
            <a:r>
              <a:rPr lang="hu-HU" i="1" dirty="0" smtClean="0"/>
              <a:t>Miért nem fogadja el később Tatjána a férfi közeledését?</a:t>
            </a:r>
          </a:p>
          <a:p>
            <a:r>
              <a:rPr lang="hu-HU" i="1" dirty="0" smtClean="0"/>
              <a:t>Mi az elbeszélő szerepe a történetben? Hogyan változik meg a mű során az elbeszélő viszonya hőséhez?</a:t>
            </a:r>
            <a:endParaRPr lang="hu-HU" i="1" dirty="0"/>
          </a:p>
          <a:p>
            <a:r>
              <a:rPr lang="hu-HU" i="1" dirty="0" smtClean="0"/>
              <a:t>Mely műfajokkal mutat rokonságot a mű?</a:t>
            </a:r>
          </a:p>
          <a:p>
            <a:r>
              <a:rPr lang="hu-HU" i="1" dirty="0" smtClean="0"/>
              <a:t>Milyen világirodalmi utalások találhatóak a műben?</a:t>
            </a:r>
          </a:p>
          <a:p>
            <a:endParaRPr lang="hu-HU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hu-HU" sz="3200" b="1" i="1" dirty="0" smtClean="0"/>
              <a:t>Jevgenyij Anyegin – kérdések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84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hu-HU" dirty="0" smtClean="0"/>
              <a:t>7-8 </a:t>
            </a:r>
            <a:r>
              <a:rPr lang="hu-HU" dirty="0" smtClean="0"/>
              <a:t>éven át írja (1823 és 1831 között), folytatásokban jelenik meg</a:t>
            </a:r>
          </a:p>
          <a:p>
            <a:r>
              <a:rPr lang="hu-HU" dirty="0" smtClean="0"/>
              <a:t>műfaja verses regény (←Byron)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versformája </a:t>
            </a:r>
            <a:r>
              <a:rPr lang="hu-HU" b="1" dirty="0" smtClean="0"/>
              <a:t>Anyegin-versszak</a:t>
            </a:r>
            <a:r>
              <a:rPr lang="hu-HU" dirty="0" smtClean="0"/>
              <a:t>: 14 (8-9 szótagos) jambusi sor, rímképlete: abab ccdd effegg</a:t>
            </a:r>
          </a:p>
          <a:p>
            <a:pPr>
              <a:lnSpc>
                <a:spcPct val="90000"/>
              </a:lnSpc>
            </a:pPr>
            <a:r>
              <a:rPr lang="hu-HU" dirty="0"/>
              <a:t>nyolc </a:t>
            </a:r>
            <a:r>
              <a:rPr lang="hu-HU" dirty="0" smtClean="0"/>
              <a:t>fejezet, </a:t>
            </a:r>
            <a:r>
              <a:rPr lang="hu-HU" dirty="0"/>
              <a:t>részletekben jelent meg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szándékolt töredékesség (kihagyott strófák, befejezetlenség) </a:t>
            </a:r>
            <a:r>
              <a:rPr lang="hu-HU" dirty="0" smtClean="0">
                <a:cs typeface="Arial" charset="0"/>
              </a:rPr>
              <a:t>→ elérhetetlen tökéletesség</a:t>
            </a:r>
          </a:p>
          <a:p>
            <a:pPr>
              <a:lnSpc>
                <a:spcPct val="90000"/>
              </a:lnSpc>
            </a:pPr>
            <a:r>
              <a:rPr lang="hu-HU" dirty="0" smtClean="0">
                <a:cs typeface="Arial" charset="0"/>
              </a:rPr>
              <a:t>hangsúlyozott megalkotottság </a:t>
            </a:r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Műfaj, forma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13635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Ajánlás</a:t>
            </a:r>
          </a:p>
          <a:p>
            <a:r>
              <a:rPr lang="hu-HU" dirty="0" smtClean="0"/>
              <a:t>1. fejezet – A csömör</a:t>
            </a:r>
          </a:p>
          <a:p>
            <a:r>
              <a:rPr lang="hu-HU" dirty="0" smtClean="0"/>
              <a:t>2. fejezet – A költő</a:t>
            </a:r>
          </a:p>
          <a:p>
            <a:r>
              <a:rPr lang="hu-HU" dirty="0" smtClean="0"/>
              <a:t>3. fejezet – A kisasszony</a:t>
            </a:r>
          </a:p>
          <a:p>
            <a:r>
              <a:rPr lang="hu-HU" dirty="0" smtClean="0"/>
              <a:t>4. fejezet – Falun</a:t>
            </a:r>
          </a:p>
          <a:p>
            <a:r>
              <a:rPr lang="hu-HU" dirty="0" smtClean="0"/>
              <a:t>5. fejezet – Névnap</a:t>
            </a:r>
          </a:p>
          <a:p>
            <a:r>
              <a:rPr lang="hu-HU" dirty="0" smtClean="0"/>
              <a:t>6. fejezet – A párbaj</a:t>
            </a:r>
          </a:p>
          <a:p>
            <a:r>
              <a:rPr lang="hu-HU" dirty="0" smtClean="0"/>
              <a:t>7. fejezet – Moszkva</a:t>
            </a:r>
          </a:p>
          <a:p>
            <a:r>
              <a:rPr lang="hu-HU" dirty="0" smtClean="0"/>
              <a:t>8. fejezet – A nagyvilági élet</a:t>
            </a:r>
          </a:p>
          <a:p>
            <a:r>
              <a:rPr lang="hu-HU" dirty="0" smtClean="0"/>
              <a:t>Függelék – Részletek Anyegin utazásából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Szerkezet (1833)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57701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hu-HU" i="1" dirty="0"/>
              <a:t>„...most egy új költeményen dolgozom, melyben képtelenül sokat fecsegek” </a:t>
            </a:r>
            <a:r>
              <a:rPr lang="hu-HU" dirty="0"/>
              <a:t>(Puskin)</a:t>
            </a:r>
          </a:p>
          <a:p>
            <a:r>
              <a:rPr lang="hu-HU" dirty="0"/>
              <a:t>elbeszélői hang mint önálló szólam: személyes kitérők, kommentárok, jegyzetapparátus</a:t>
            </a:r>
          </a:p>
          <a:p>
            <a:pPr lvl="1"/>
            <a:r>
              <a:rPr lang="hu-HU" dirty="0"/>
              <a:t>személyes megjegyzések, vallomások, életrajzi mozzanatok</a:t>
            </a:r>
          </a:p>
          <a:p>
            <a:pPr lvl="1"/>
            <a:r>
              <a:rPr lang="hu-HU" dirty="0"/>
              <a:t>alkotás folyamata, szereplőkhöz fűződő viszony</a:t>
            </a:r>
          </a:p>
          <a:p>
            <a:pPr lvl="1"/>
            <a:r>
              <a:rPr lang="hu-HU" dirty="0"/>
              <a:t>elmélkedések, reflexiók</a:t>
            </a:r>
          </a:p>
          <a:p>
            <a:pPr marL="365760" lvl="1" indent="0">
              <a:buNone/>
            </a:pPr>
            <a:r>
              <a:rPr lang="hu-HU" dirty="0">
                <a:latin typeface="Bookman Old Style"/>
              </a:rPr>
              <a:t>→ </a:t>
            </a:r>
            <a:r>
              <a:rPr lang="hu-HU" dirty="0"/>
              <a:t>öntükröző jelleg</a:t>
            </a:r>
          </a:p>
          <a:p>
            <a:r>
              <a:rPr lang="hu-HU" dirty="0"/>
              <a:t>irodalmi, kultúrtörténeti utalások, allúziók</a:t>
            </a:r>
          </a:p>
          <a:p>
            <a:r>
              <a:rPr lang="hu-HU" dirty="0"/>
              <a:t>romantikus és realista vonások</a:t>
            </a:r>
          </a:p>
          <a:p>
            <a:r>
              <a:rPr lang="hu-HU" dirty="0"/>
              <a:t>Byron hatása, DE: </a:t>
            </a:r>
            <a:r>
              <a:rPr lang="hu-HU" dirty="0" smtClean="0"/>
              <a:t>a romantikus </a:t>
            </a:r>
            <a:r>
              <a:rPr lang="hu-HU" dirty="0"/>
              <a:t>életfelfogás </a:t>
            </a:r>
            <a:r>
              <a:rPr lang="hu-HU" dirty="0" smtClean="0"/>
              <a:t>kritikája is</a:t>
            </a:r>
            <a:endParaRPr lang="hu-HU" dirty="0"/>
          </a:p>
          <a:p>
            <a:r>
              <a:rPr lang="hu-HU" dirty="0"/>
              <a:t>irónia (pl.: eposzi kellékek használata)</a:t>
            </a:r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Elbeszélésmód, stílus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81006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hu-HU" dirty="0" smtClean="0"/>
              <a:t>Anyegin</a:t>
            </a:r>
          </a:p>
          <a:p>
            <a:pPr lvl="1"/>
            <a:r>
              <a:rPr lang="hu-HU" dirty="0" smtClean="0"/>
              <a:t>kiégett</a:t>
            </a:r>
            <a:r>
              <a:rPr lang="hu-HU" dirty="0"/>
              <a:t>, fásult, közönyös, </a:t>
            </a:r>
            <a:r>
              <a:rPr lang="hu-HU" dirty="0" smtClean="0"/>
              <a:t>cinikus ~ Childe </a:t>
            </a:r>
            <a:r>
              <a:rPr lang="hu-HU" dirty="0"/>
              <a:t>Harold</a:t>
            </a:r>
          </a:p>
          <a:p>
            <a:pPr lvl="1"/>
            <a:r>
              <a:rPr lang="hu-HU" dirty="0" smtClean="0"/>
              <a:t>„</a:t>
            </a:r>
            <a:r>
              <a:rPr lang="hu-HU" dirty="0"/>
              <a:t>felesleges ember” típusa: tétlenség, unalom, </a:t>
            </a:r>
            <a:r>
              <a:rPr lang="hu-HU" dirty="0" smtClean="0"/>
              <a:t>céltalanság</a:t>
            </a:r>
          </a:p>
          <a:p>
            <a:pPr lvl="1"/>
            <a:r>
              <a:rPr lang="hu-HU" dirty="0"/>
              <a:t>a felkínált szereplehetőségeket visszautasítja</a:t>
            </a:r>
          </a:p>
          <a:p>
            <a:pPr lvl="1"/>
            <a:r>
              <a:rPr lang="hu-HU" dirty="0" smtClean="0"/>
              <a:t>későn döbben rá, hogy boldogságát eltékozolta 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Tatjana</a:t>
            </a:r>
          </a:p>
          <a:p>
            <a:pPr lvl="1"/>
            <a:r>
              <a:rPr lang="hu-HU" dirty="0" smtClean="0"/>
              <a:t>befelé </a:t>
            </a:r>
            <a:r>
              <a:rPr lang="hu-HU" dirty="0"/>
              <a:t>forduló</a:t>
            </a:r>
            <a:r>
              <a:rPr lang="hu-HU" dirty="0" smtClean="0"/>
              <a:t>, magányos, érzékeny, szentimentális leány (~ Rousseau hatása)</a:t>
            </a:r>
          </a:p>
          <a:p>
            <a:pPr lvl="1"/>
            <a:r>
              <a:rPr lang="hu-HU" dirty="0" smtClean="0"/>
              <a:t>őszinte </a:t>
            </a:r>
            <a:r>
              <a:rPr lang="hu-HU" dirty="0"/>
              <a:t>és feltétlen szerelem Anyegin </a:t>
            </a:r>
            <a:r>
              <a:rPr lang="hu-HU" dirty="0" smtClean="0"/>
              <a:t>iránt</a:t>
            </a:r>
          </a:p>
          <a:p>
            <a:pPr lvl="1"/>
            <a:r>
              <a:rPr lang="hu-HU" dirty="0" smtClean="0"/>
              <a:t>erkölcsös, hagyománytisztelő, sorsát méltósággal viselő asszony </a:t>
            </a:r>
            <a:r>
              <a:rPr lang="hu-HU" dirty="0" smtClean="0">
                <a:latin typeface="Bookman Old Style"/>
              </a:rPr>
              <a:t>→ </a:t>
            </a:r>
            <a:r>
              <a:rPr lang="hu-HU" dirty="0" smtClean="0"/>
              <a:t>az „orosz nő” legértékesebb típusa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Szereplők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72368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hu-HU" dirty="0"/>
              <a:t>Lenszkij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Anyegin barátja és ellenpontja</a:t>
            </a:r>
          </a:p>
          <a:p>
            <a:pPr lvl="1"/>
            <a:r>
              <a:rPr lang="hu-HU" dirty="0" smtClean="0"/>
              <a:t>nagy </a:t>
            </a:r>
            <a:r>
              <a:rPr lang="hu-HU" dirty="0"/>
              <a:t>eszmékért lelkesedő, álomvilágban élő, romantikus </a:t>
            </a:r>
            <a:r>
              <a:rPr lang="hu-HU" dirty="0" smtClean="0"/>
              <a:t>költő ~ Schiller</a:t>
            </a:r>
          </a:p>
          <a:p>
            <a:pPr lvl="1"/>
            <a:r>
              <a:rPr lang="hu-HU" dirty="0" smtClean="0"/>
              <a:t>tragikus halál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Olga</a:t>
            </a:r>
          </a:p>
          <a:p>
            <a:pPr lvl="1"/>
            <a:r>
              <a:rPr lang="hu-HU" dirty="0" smtClean="0"/>
              <a:t>kedves, vidám, de felszínes</a:t>
            </a:r>
            <a:r>
              <a:rPr lang="hu-HU" dirty="0"/>
              <a:t>, </a:t>
            </a:r>
            <a:r>
              <a:rPr lang="hu-HU" dirty="0" smtClean="0"/>
              <a:t>átlagos lány</a:t>
            </a:r>
          </a:p>
          <a:p>
            <a:pPr lvl="1"/>
            <a:r>
              <a:rPr lang="hu-HU" dirty="0" smtClean="0"/>
              <a:t>feleségül megy egy ulánushoz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7329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2579</TotalTime>
  <Words>560</Words>
  <Application>Microsoft Office PowerPoint</Application>
  <PresentationFormat>Diavetítés a képernyőre (4:3 oldalarány)</PresentationFormat>
  <Paragraphs>77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Constantia</vt:lpstr>
      <vt:lpstr>Wingdings 2</vt:lpstr>
      <vt:lpstr>Paper</vt:lpstr>
      <vt:lpstr>Az orosz romantika</vt:lpstr>
      <vt:lpstr>PowerPoint-bemutató</vt:lpstr>
      <vt:lpstr>A. Sz. Puskin élete (1799–1837)</vt:lpstr>
      <vt:lpstr>Jevgenyij Anyegin – kérdések</vt:lpstr>
      <vt:lpstr>Műfaj, forma</vt:lpstr>
      <vt:lpstr>Szerkezet (1833)</vt:lpstr>
      <vt:lpstr>Elbeszélésmód, stílus</vt:lpstr>
      <vt:lpstr>Szereplők</vt:lpstr>
      <vt:lpstr>PowerPoint-bemutató</vt:lpstr>
      <vt:lpstr>Utóélet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barokk</dc:title>
  <dc:creator>Bartek Dani</dc:creator>
  <cp:lastModifiedBy>Bartek Dániel</cp:lastModifiedBy>
  <cp:revision>124</cp:revision>
  <dcterms:created xsi:type="dcterms:W3CDTF">2016-11-06T14:22:17Z</dcterms:created>
  <dcterms:modified xsi:type="dcterms:W3CDTF">2023-09-08T07:08:55Z</dcterms:modified>
</cp:coreProperties>
</file>