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1" r:id="rId3"/>
    <p:sldId id="296" r:id="rId4"/>
    <p:sldId id="333" r:id="rId5"/>
    <p:sldId id="334" r:id="rId6"/>
    <p:sldId id="336" r:id="rId7"/>
    <p:sldId id="337" r:id="rId8"/>
    <p:sldId id="338" r:id="rId9"/>
    <p:sldId id="339" r:id="rId10"/>
    <p:sldId id="340" r:id="rId11"/>
    <p:sldId id="335" r:id="rId12"/>
    <p:sldId id="341" r:id="rId13"/>
    <p:sldId id="342" r:id="rId14"/>
    <p:sldId id="344" r:id="rId15"/>
    <p:sldId id="386" r:id="rId16"/>
    <p:sldId id="385" r:id="rId17"/>
    <p:sldId id="345" r:id="rId18"/>
    <p:sldId id="343" r:id="rId19"/>
    <p:sldId id="348" r:id="rId20"/>
    <p:sldId id="384" r:id="rId21"/>
    <p:sldId id="347" r:id="rId22"/>
    <p:sldId id="378" r:id="rId23"/>
    <p:sldId id="350" r:id="rId24"/>
    <p:sldId id="354" r:id="rId25"/>
    <p:sldId id="355" r:id="rId26"/>
    <p:sldId id="356" r:id="rId27"/>
    <p:sldId id="351" r:id="rId28"/>
    <p:sldId id="352" r:id="rId29"/>
    <p:sldId id="379" r:id="rId30"/>
    <p:sldId id="353" r:id="rId31"/>
    <p:sldId id="357" r:id="rId32"/>
    <p:sldId id="387" r:id="rId33"/>
    <p:sldId id="381" r:id="rId34"/>
    <p:sldId id="358" r:id="rId35"/>
    <p:sldId id="383" r:id="rId36"/>
    <p:sldId id="359" r:id="rId37"/>
    <p:sldId id="373" r:id="rId38"/>
    <p:sldId id="360" r:id="rId39"/>
    <p:sldId id="361" r:id="rId40"/>
    <p:sldId id="362" r:id="rId41"/>
    <p:sldId id="382" r:id="rId42"/>
    <p:sldId id="374" r:id="rId43"/>
    <p:sldId id="363" r:id="rId44"/>
    <p:sldId id="364" r:id="rId45"/>
    <p:sldId id="367" r:id="rId46"/>
    <p:sldId id="376" r:id="rId47"/>
    <p:sldId id="377" r:id="rId48"/>
    <p:sldId id="365" r:id="rId49"/>
    <p:sldId id="370" r:id="rId50"/>
    <p:sldId id="366" r:id="rId51"/>
    <p:sldId id="368" r:id="rId52"/>
    <p:sldId id="369" r:id="rId53"/>
    <p:sldId id="371" r:id="rId5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2024. 09. 22.</a:t>
            </a:fld>
            <a:endParaRPr lang="hu-H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2024. 09. 22.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2024. 09. 22.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2024. 09. 22.</a:t>
            </a:fld>
            <a:endParaRPr lang="hu-H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2024. 09. 22.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2024. 09. 22.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2024. 09. 22.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2024. 09. 22.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2024. 09. 22.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2024. 09. 22.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2024. 09. 22.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4C95A6-E858-4ED9-8889-70BEC744A3F8}" type="datetimeFigureOut">
              <a:rPr lang="hu-HU" smtClean="0"/>
              <a:t>2024. 09. 22.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2800" i="1" dirty="0">
                <a:latin typeface="Bookman Old Style" pitchFamily="18" charset="0"/>
              </a:rPr>
              <a:t>(1823, Kiskőrös – 1849, Segesvár)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400" b="1" dirty="0">
                <a:latin typeface="Bookman Old Style" pitchFamily="18" charset="0"/>
              </a:rPr>
              <a:t>Petőfi Sándor</a:t>
            </a:r>
          </a:p>
        </p:txBody>
      </p:sp>
    </p:spTree>
    <p:extLst>
      <p:ext uri="{BB962C8B-B14F-4D97-AF65-F5344CB8AC3E}">
        <p14:creationId xmlns:p14="http://schemas.microsoft.com/office/powerpoint/2010/main" val="4002660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/>
          <a:lstStyle/>
          <a:p>
            <a:pPr>
              <a:buFontTx/>
              <a:buNone/>
            </a:pPr>
            <a:r>
              <a:rPr lang="hu-HU" dirty="0"/>
              <a:t>„Mi ne győznénk? Hisz Bem a vezérünk,</a:t>
            </a:r>
          </a:p>
          <a:p>
            <a:pPr>
              <a:buFontTx/>
              <a:buNone/>
            </a:pPr>
            <a:r>
              <a:rPr lang="hu-HU" dirty="0"/>
              <a:t>A szabadság régi bajnoka!</a:t>
            </a:r>
          </a:p>
          <a:p>
            <a:pPr>
              <a:buFontTx/>
              <a:buNone/>
            </a:pPr>
            <a:r>
              <a:rPr lang="hu-HU" dirty="0" err="1"/>
              <a:t>Bosszuálló</a:t>
            </a:r>
            <a:r>
              <a:rPr lang="hu-HU" dirty="0"/>
              <a:t> fénnyel jár előttünk</a:t>
            </a:r>
          </a:p>
          <a:p>
            <a:pPr>
              <a:buFontTx/>
              <a:buNone/>
            </a:pPr>
            <a:r>
              <a:rPr lang="hu-HU" dirty="0" err="1"/>
              <a:t>Osztrolenka</a:t>
            </a:r>
            <a:r>
              <a:rPr lang="hu-HU" dirty="0"/>
              <a:t> véres csillaga.”</a:t>
            </a:r>
          </a:p>
          <a:p>
            <a:pPr>
              <a:buFontTx/>
              <a:buNone/>
            </a:pPr>
            <a:endParaRPr lang="hu-HU" dirty="0"/>
          </a:p>
          <a:p>
            <a:pPr>
              <a:buFontTx/>
              <a:buNone/>
            </a:pPr>
            <a:endParaRPr lang="hu-HU" dirty="0"/>
          </a:p>
          <a:p>
            <a:pPr>
              <a:buFontTx/>
              <a:buNone/>
            </a:pPr>
            <a:r>
              <a:rPr lang="hu-HU" dirty="0"/>
              <a:t>„Ha nem születtem volna is magyarnak,</a:t>
            </a:r>
          </a:p>
          <a:p>
            <a:pPr>
              <a:buFontTx/>
              <a:buNone/>
            </a:pPr>
            <a:r>
              <a:rPr lang="hu-HU" dirty="0"/>
              <a:t>E néphez állanék ezennel én,</a:t>
            </a:r>
          </a:p>
          <a:p>
            <a:pPr>
              <a:buFontTx/>
              <a:buNone/>
            </a:pPr>
            <a:r>
              <a:rPr lang="hu-HU" dirty="0"/>
              <a:t>Mert elhagyott, mert a legelhagyottabb</a:t>
            </a:r>
          </a:p>
          <a:p>
            <a:pPr>
              <a:buFontTx/>
              <a:buNone/>
            </a:pPr>
            <a:r>
              <a:rPr lang="hu-HU" dirty="0"/>
              <a:t>Minden népek közt a föld kerekén.”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61788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népies költészet</a:t>
            </a:r>
          </a:p>
          <a:p>
            <a:r>
              <a:rPr lang="hu-HU" dirty="0"/>
              <a:t>családi líra</a:t>
            </a:r>
          </a:p>
          <a:p>
            <a:r>
              <a:rPr lang="hu-HU" dirty="0"/>
              <a:t>tájleíró költészet</a:t>
            </a:r>
          </a:p>
          <a:p>
            <a:r>
              <a:rPr lang="hu-HU" dirty="0"/>
              <a:t>elbeszélő költemények</a:t>
            </a:r>
          </a:p>
          <a:p>
            <a:r>
              <a:rPr lang="hu-HU" dirty="0"/>
              <a:t>szerelmi költészet</a:t>
            </a:r>
          </a:p>
          <a:p>
            <a:r>
              <a:rPr lang="hu-HU" dirty="0"/>
              <a:t>forradalmi látomásköltészet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/>
              <a:t>Költészetének főbb irányai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403076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318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dirty="0"/>
              <a:t>népköltészeti ihletés</a:t>
            </a:r>
          </a:p>
          <a:p>
            <a:pPr>
              <a:lnSpc>
                <a:spcPct val="90000"/>
              </a:lnSpc>
            </a:pPr>
            <a:r>
              <a:rPr lang="hu-HU" dirty="0"/>
              <a:t>természetesség, közvetlenség, közérthetőség, egyszerűség, játékosság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	(DE: tudatos szerkesztés)</a:t>
            </a:r>
          </a:p>
          <a:p>
            <a:pPr>
              <a:lnSpc>
                <a:spcPct val="90000"/>
              </a:lnSpc>
            </a:pPr>
            <a:r>
              <a:rPr lang="hu-HU" dirty="0"/>
              <a:t>ütemhangsúlyos verselés</a:t>
            </a:r>
          </a:p>
          <a:p>
            <a:pPr>
              <a:lnSpc>
                <a:spcPct val="90000"/>
              </a:lnSpc>
            </a:pPr>
            <a:r>
              <a:rPr lang="hu-HU" dirty="0"/>
              <a:t>szereplíra, helyzetdalok: bordalok (</a:t>
            </a:r>
            <a:r>
              <a:rPr lang="hu-HU" i="1" dirty="0"/>
              <a:t>A borozó</a:t>
            </a:r>
            <a:r>
              <a:rPr lang="hu-HU" dirty="0"/>
              <a:t>), szerelmes versek (</a:t>
            </a:r>
            <a:r>
              <a:rPr lang="hu-HU" i="1" dirty="0"/>
              <a:t>Ez a világ amilyen nagy</a:t>
            </a:r>
            <a:r>
              <a:rPr lang="hu-HU" dirty="0"/>
              <a:t>…), népi életképek, zsánerképek (</a:t>
            </a:r>
            <a:r>
              <a:rPr lang="hu-HU" i="1" dirty="0"/>
              <a:t>Megy a juhász szamáron</a:t>
            </a:r>
            <a:r>
              <a:rPr lang="hu-HU" dirty="0"/>
              <a:t>…)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itchFamily="18" charset="0"/>
              </a:rPr>
              <a:t>1) Népiesség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4292945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760640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hu-HU" b="1" dirty="0">
                <a:latin typeface="Garamond" pitchFamily="18" charset="0"/>
              </a:rPr>
              <a:t>„Hiába, a népköltészet az igazi költészet. Legyünk rajta, hogy ezt tegyük uralkodóvá! Ha a nép uralkodni fog a költészetben, közel áll ahhoz, hogy a politikában is uralkodjék, s ez a század föladata, ezt kivívni célja minden nemes kebelnek, ki megsokallta már látni, mint </a:t>
            </a:r>
            <a:r>
              <a:rPr lang="hu-HU" b="1" dirty="0" err="1">
                <a:latin typeface="Garamond" pitchFamily="18" charset="0"/>
              </a:rPr>
              <a:t>martírkodnak</a:t>
            </a:r>
            <a:r>
              <a:rPr lang="hu-HU" b="1" dirty="0">
                <a:latin typeface="Garamond" pitchFamily="18" charset="0"/>
              </a:rPr>
              <a:t> milliók, hogy egypár ezren henyélhessenek és élvezzenek. Égbe a népet, pokolba az arisztokráciát!”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hu-HU" sz="2000" b="1" dirty="0">
              <a:latin typeface="Garamond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hu-HU" b="1" dirty="0">
                <a:latin typeface="Garamond" panose="02020404030301010803" pitchFamily="18" charset="0"/>
              </a:rPr>
              <a:t>„Ami igaz, az természetes, ami természetes, az jó és szerintem szép is. Ez az én esztétikám.”</a:t>
            </a:r>
          </a:p>
          <a:p>
            <a:pPr algn="r">
              <a:lnSpc>
                <a:spcPct val="90000"/>
              </a:lnSpc>
              <a:buNone/>
            </a:pPr>
            <a:r>
              <a:rPr lang="hu-HU" b="1" i="1" dirty="0">
                <a:latin typeface="Garamond" panose="02020404030301010803" pitchFamily="18" charset="0"/>
              </a:rPr>
              <a:t>(Arany Jánoshoz írt levelek)</a:t>
            </a:r>
          </a:p>
          <a:p>
            <a:pPr algn="just">
              <a:lnSpc>
                <a:spcPct val="90000"/>
              </a:lnSpc>
              <a:buNone/>
            </a:pPr>
            <a:endParaRPr lang="hu-HU" sz="2000" b="1" dirty="0">
              <a:latin typeface="Garamond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hu-HU" b="1" dirty="0">
                <a:latin typeface="Garamond" panose="02020404030301010803" pitchFamily="18" charset="0"/>
              </a:rPr>
              <a:t>„Mily egyszerű a puszta és mégis mily fönséges! de lehet-e fönséges, a mi nem egyszerű?”</a:t>
            </a:r>
          </a:p>
          <a:p>
            <a:pPr algn="r">
              <a:lnSpc>
                <a:spcPct val="90000"/>
              </a:lnSpc>
              <a:buNone/>
            </a:pPr>
            <a:r>
              <a:rPr lang="hu-HU" b="1" i="1" dirty="0">
                <a:latin typeface="Garamond" panose="02020404030301010803" pitchFamily="18" charset="0"/>
              </a:rPr>
              <a:t>(Úti levelek)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941891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31296"/>
          </a:xfrm>
        </p:spPr>
        <p:txBody>
          <a:bodyPr/>
          <a:lstStyle/>
          <a:p>
            <a:r>
              <a:rPr lang="hu-HU" b="1" i="1" dirty="0"/>
              <a:t>Hortobágyi kocsmárosné</a:t>
            </a:r>
            <a:r>
              <a:rPr lang="hu-HU" dirty="0"/>
              <a:t> (1842)</a:t>
            </a:r>
            <a:endParaRPr lang="hu-HU" b="1" i="1" dirty="0"/>
          </a:p>
          <a:p>
            <a:pPr lvl="1"/>
            <a:r>
              <a:rPr lang="hu-HU" i="1" dirty="0"/>
              <a:t>Ki a vers beszélője? Mi jellemzi a vershelyzetet?</a:t>
            </a:r>
          </a:p>
          <a:p>
            <a:pPr lvl="1"/>
            <a:r>
              <a:rPr lang="hu-HU" i="1" dirty="0"/>
              <a:t>Melyek a vers formai-poétikai sajátosságai, a népiesség jellemzői?</a:t>
            </a:r>
          </a:p>
          <a:p>
            <a:endParaRPr lang="hu-HU" b="1" i="1" dirty="0"/>
          </a:p>
          <a:p>
            <a:r>
              <a:rPr lang="hu-HU" b="1" i="1" dirty="0"/>
              <a:t>A virágnak megtiltani nem lehet…</a:t>
            </a:r>
            <a:r>
              <a:rPr lang="hu-HU" dirty="0"/>
              <a:t> (1843)</a:t>
            </a:r>
          </a:p>
          <a:p>
            <a:pPr lvl="1"/>
            <a:r>
              <a:rPr lang="hu-HU" dirty="0"/>
              <a:t>népköltészeti stílusjegyek</a:t>
            </a:r>
          </a:p>
          <a:p>
            <a:pPr lvl="1"/>
            <a:r>
              <a:rPr lang="hu-HU" dirty="0"/>
              <a:t>motívumok újszerű elrendezése</a:t>
            </a:r>
          </a:p>
          <a:p>
            <a:endParaRPr lang="hu-HU" dirty="0"/>
          </a:p>
          <a:p>
            <a:r>
              <a:rPr lang="hu-HU" b="1" i="1" dirty="0"/>
              <a:t>Megy a juhász szamáron…</a:t>
            </a:r>
            <a:r>
              <a:rPr lang="hu-HU" dirty="0"/>
              <a:t> (1844)</a:t>
            </a:r>
          </a:p>
          <a:p>
            <a:pPr lvl="1"/>
            <a:r>
              <a:rPr lang="hu-HU" dirty="0"/>
              <a:t>időviszonyok váltakozása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78552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064250BD-70B9-BF34-7313-25E74A129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ihletforrás</a:t>
            </a:r>
          </a:p>
          <a:p>
            <a:r>
              <a:rPr lang="hu-HU" dirty="0"/>
              <a:t>műfaj</a:t>
            </a:r>
            <a:endParaRPr lang="hu-HU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hu-HU" dirty="0"/>
              <a:t>vershelyzet</a:t>
            </a:r>
          </a:p>
          <a:p>
            <a:r>
              <a:rPr lang="hu-HU" dirty="0"/>
              <a:t>szerkezet</a:t>
            </a:r>
          </a:p>
          <a:p>
            <a:r>
              <a:rPr lang="hu-HU" dirty="0"/>
              <a:t>központi motívum</a:t>
            </a:r>
          </a:p>
          <a:p>
            <a:r>
              <a:rPr lang="hu-HU" dirty="0"/>
              <a:t>verselés</a:t>
            </a: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58BE859-CB5C-1618-BF50-7DD0285AE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i="1" dirty="0"/>
              <a:t>A négyökrös szekér</a:t>
            </a:r>
            <a:r>
              <a:rPr lang="hu-HU" sz="3600" dirty="0"/>
              <a:t> (1845)</a:t>
            </a:r>
          </a:p>
        </p:txBody>
      </p:sp>
    </p:spTree>
    <p:extLst>
      <p:ext uri="{BB962C8B-B14F-4D97-AF65-F5344CB8AC3E}">
        <p14:creationId xmlns:p14="http://schemas.microsoft.com/office/powerpoint/2010/main" val="2337325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F83C9DF7-9A01-4F92-82C9-A24B94CDE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Petőfi első epikus költeménye</a:t>
            </a:r>
          </a:p>
          <a:p>
            <a:r>
              <a:rPr lang="hu-HU" dirty="0"/>
              <a:t>az eposz hitelvesztése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komikum eszközei:</a:t>
            </a:r>
          </a:p>
          <a:p>
            <a:pPr lvl="1"/>
            <a:r>
              <a:rPr lang="hu-HU">
                <a:latin typeface="Times New Roman" panose="02020603050405020304" pitchFamily="18" charset="0"/>
                <a:cs typeface="Times New Roman" panose="02020603050405020304" pitchFamily="18" charset="0"/>
              </a:rPr>
              <a:t>kontrasztteremtés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karikírozás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rangos műfaj, patetikus beszédmód ↔ kisszerű téma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eposzi kellékek lefokozása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stílusparódia (stílustörés)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dirty="0"/>
              <a:t>korabeli terjengős, mesterkélten fennkölt, dagályos költői beszédmódot is nevetségessé teszi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bensőséges, népi humor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elbeszélői szerep hangsúlyozása (önparódia)</a:t>
            </a:r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6181E0F5-6987-4A6C-BAFC-305D1F201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>
            <a:normAutofit/>
          </a:bodyPr>
          <a:lstStyle/>
          <a:p>
            <a:r>
              <a:rPr lang="hu-HU" sz="3200" b="1" i="1" dirty="0">
                <a:latin typeface="Bookman Old Style" panose="02050604050505020204" pitchFamily="18" charset="0"/>
              </a:rPr>
              <a:t>A helység kalapácsa </a:t>
            </a:r>
            <a:r>
              <a:rPr lang="hu-HU" sz="3200" b="1" dirty="0">
                <a:latin typeface="Bookman Old Style" panose="02050604050505020204" pitchFamily="18" charset="0"/>
              </a:rPr>
              <a:t>(1844)</a:t>
            </a:r>
          </a:p>
        </p:txBody>
      </p:sp>
    </p:spTree>
    <p:extLst>
      <p:ext uri="{BB962C8B-B14F-4D97-AF65-F5344CB8AC3E}">
        <p14:creationId xmlns:p14="http://schemas.microsoft.com/office/powerpoint/2010/main" val="2846939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i="1" dirty="0"/>
              <a:t>A természet vadvirága </a:t>
            </a:r>
            <a:r>
              <a:rPr lang="hu-HU" dirty="0"/>
              <a:t>(1844)</a:t>
            </a:r>
            <a:endParaRPr lang="hu-HU" b="1" i="1" dirty="0"/>
          </a:p>
          <a:p>
            <a:pPr lvl="1"/>
            <a:r>
              <a:rPr lang="hu-HU" dirty="0"/>
              <a:t>válaszként írja az őt ért kritikákra</a:t>
            </a:r>
          </a:p>
          <a:p>
            <a:pPr lvl="1"/>
            <a:r>
              <a:rPr lang="hu-HU" dirty="0"/>
              <a:t>merev szabályok helyett korlátlan szabadság → romantikus zsenikultusz és eredetiség</a:t>
            </a:r>
          </a:p>
          <a:p>
            <a:endParaRPr lang="hu-HU" b="1" i="1" dirty="0"/>
          </a:p>
          <a:p>
            <a:r>
              <a:rPr lang="hu-HU" b="1" i="1" dirty="0"/>
              <a:t>Dalaim</a:t>
            </a:r>
            <a:r>
              <a:rPr lang="hu-HU" dirty="0"/>
              <a:t> (1846)</a:t>
            </a:r>
          </a:p>
          <a:p>
            <a:pPr lvl="1"/>
            <a:r>
              <a:rPr lang="hu-HU" dirty="0"/>
              <a:t>a költészet mint természetes, ösztönös teremtő gesztus</a:t>
            </a:r>
            <a:endParaRPr lang="hu-HU" sz="2200" dirty="0"/>
          </a:p>
          <a:p>
            <a:pPr lvl="1"/>
            <a:r>
              <a:rPr lang="hu-HU" dirty="0"/>
              <a:t>a változékony lelkiállapotnak megfelelő költői hang és téma → hangulati-tematikai sokszínűség, alakváltó költészet</a:t>
            </a:r>
            <a:endParaRPr lang="hu-HU" sz="2200" dirty="0"/>
          </a:p>
          <a:p>
            <a:pPr lvl="1"/>
            <a:r>
              <a:rPr lang="hu-HU" dirty="0"/>
              <a:t>a romantikus személyiség meghatározó szerepe</a:t>
            </a:r>
            <a:endParaRPr lang="hu-HU" sz="2200" dirty="0"/>
          </a:p>
          <a:p>
            <a:pPr lvl="1"/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itchFamily="18" charset="0"/>
              </a:rPr>
              <a:t>2) Ars poetica</a:t>
            </a:r>
          </a:p>
        </p:txBody>
      </p:sp>
    </p:spTree>
    <p:extLst>
      <p:ext uri="{BB962C8B-B14F-4D97-AF65-F5344CB8AC3E}">
        <p14:creationId xmlns:p14="http://schemas.microsoft.com/office/powerpoint/2010/main" val="2540060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95192"/>
          </a:xfrm>
        </p:spPr>
        <p:txBody>
          <a:bodyPr/>
          <a:lstStyle/>
          <a:p>
            <a:r>
              <a:rPr lang="hu-HU" dirty="0"/>
              <a:t>új téma a magyar költészetben!</a:t>
            </a:r>
          </a:p>
          <a:p>
            <a:r>
              <a:rPr lang="hu-HU" i="1" dirty="0"/>
              <a:t>Füstbe ment terv</a:t>
            </a:r>
          </a:p>
          <a:p>
            <a:r>
              <a:rPr lang="hu-HU" i="1" dirty="0"/>
              <a:t>Egy estém otthon</a:t>
            </a:r>
          </a:p>
          <a:p>
            <a:r>
              <a:rPr lang="hu-HU" i="1" dirty="0"/>
              <a:t>István öcsémhez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itchFamily="18" charset="0"/>
              </a:rPr>
              <a:t>3) Családi líra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936005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24000"/>
            <a:ext cx="8263054" cy="4572000"/>
          </a:xfrm>
        </p:spPr>
        <p:txBody>
          <a:bodyPr>
            <a:normAutofit/>
          </a:bodyPr>
          <a:lstStyle/>
          <a:p>
            <a:r>
              <a:rPr lang="hu-HU" dirty="0"/>
              <a:t>66 darabból álló versciklus</a:t>
            </a:r>
          </a:p>
          <a:p>
            <a:pPr lvl="1"/>
            <a:r>
              <a:rPr lang="hu-HU" dirty="0"/>
              <a:t>(1.) Elvándorol a madár…</a:t>
            </a:r>
          </a:p>
          <a:p>
            <a:pPr lvl="1"/>
            <a:r>
              <a:rPr lang="hu-HU" dirty="0"/>
              <a:t>(66.) Átok és áldás </a:t>
            </a:r>
          </a:p>
          <a:p>
            <a:r>
              <a:rPr lang="hu-HU" dirty="0"/>
              <a:t>világszemléleti elbizonytalanodás, lelki-művészi válság </a:t>
            </a:r>
          </a:p>
          <a:p>
            <a:r>
              <a:rPr lang="hu-HU" dirty="0"/>
              <a:t>elégikus-tragikus hangvétel</a:t>
            </a:r>
          </a:p>
          <a:p>
            <a:r>
              <a:rPr lang="hu-HU" dirty="0"/>
              <a:t>lírai én hangsúlyos jelenléte (</a:t>
            </a:r>
            <a:r>
              <a:rPr lang="hu-HU" dirty="0">
                <a:latin typeface="Times New Roman"/>
                <a:cs typeface="Times New Roman"/>
              </a:rPr>
              <a:t>→ </a:t>
            </a:r>
            <a:r>
              <a:rPr lang="hu-HU" dirty="0"/>
              <a:t>romantikus individualizmus, személyesség)</a:t>
            </a:r>
          </a:p>
          <a:p>
            <a:r>
              <a:rPr lang="hu-HU" dirty="0"/>
              <a:t>zaklatott lelkiállapot </a:t>
            </a:r>
            <a:r>
              <a:rPr lang="hu-HU" dirty="0">
                <a:cs typeface="Times New Roman"/>
              </a:rPr>
              <a:t>→ szabálytalan formák, töredékesség</a:t>
            </a:r>
          </a:p>
          <a:p>
            <a:r>
              <a:rPr lang="hu-HU" dirty="0">
                <a:cs typeface="Times New Roman"/>
              </a:rPr>
              <a:t>epigrammaszerű rövidség és bölcseleti tartalom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200" b="1" dirty="0">
                <a:latin typeface="Bookman Old Style" pitchFamily="18" charset="0"/>
              </a:rPr>
              <a:t>4) Felhők-ciklus</a:t>
            </a:r>
            <a:br>
              <a:rPr lang="hu-HU" sz="3200" b="1" dirty="0">
                <a:latin typeface="Bookman Old Style" pitchFamily="18" charset="0"/>
              </a:rPr>
            </a:br>
            <a:r>
              <a:rPr lang="hu-HU" sz="3200" dirty="0">
                <a:latin typeface="Bookman Old Style" pitchFamily="18" charset="0"/>
              </a:rPr>
              <a:t>(Szalkszentmárton, 1845. nov. – 1846. márc.)</a:t>
            </a:r>
            <a:endParaRPr lang="hu-HU" sz="32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00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Képtalálat a következőre: „voltaire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4" descr="Képtalálat a következőre: „voltaire”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26" name="Picture 2" descr="Képtalálat a következőre: „petőfi sándor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889" y="812927"/>
            <a:ext cx="3584348" cy="513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éptalálat a következőre: „petőfi sándor”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12927"/>
            <a:ext cx="3874135" cy="513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7019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475312"/>
          </a:xfrm>
        </p:spPr>
        <p:txBody>
          <a:bodyPr>
            <a:normAutofit lnSpcReduction="10000"/>
          </a:bodyPr>
          <a:lstStyle/>
          <a:p>
            <a:r>
              <a:rPr lang="hu-HU" dirty="0"/>
              <a:t>Mögöttem a múlt…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élet ~ vándorlás toposza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pozitív múlt- és jövőkép </a:t>
            </a:r>
            <a:r>
              <a:rPr lang="hu-HU" dirty="0">
                <a:cs typeface="Times New Roman"/>
              </a:rPr>
              <a:t>↔ keserű jelen tapasztalata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cs typeface="Times New Roman"/>
              </a:rPr>
              <a:t>természeti metaforák (erdőség; vetés; puszta, vadon)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cs typeface="Times New Roman"/>
              </a:rPr>
              <a:t>romantikus elvágyódás</a:t>
            </a:r>
          </a:p>
          <a:p>
            <a:r>
              <a:rPr lang="hu-HU" dirty="0"/>
              <a:t>Itt állok a rónaközépen…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beszélő középponti szerepe, mozdulatlansága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szaggatott mondatszerkezet ~ baljós hangulat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külső leírás, életkép </a:t>
            </a:r>
            <a:r>
              <a:rPr lang="hu-HU" dirty="0">
                <a:cs typeface="Times New Roman"/>
              </a:rPr>
              <a:t>→</a:t>
            </a:r>
            <a:r>
              <a:rPr lang="hu-HU" dirty="0"/>
              <a:t> belső tartalom, gondolatiság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zárlat: nézőpontváltás </a:t>
            </a:r>
            <a:r>
              <a:rPr lang="hu-HU" dirty="0">
                <a:cs typeface="Times New Roman"/>
              </a:rPr>
              <a:t>→ </a:t>
            </a:r>
            <a:r>
              <a:rPr lang="hu-HU" dirty="0"/>
              <a:t>sejtelmes önreflexió</a:t>
            </a:r>
          </a:p>
          <a:p>
            <a:r>
              <a:rPr lang="hu-HU" dirty="0"/>
              <a:t>A bánat egy nagy óceán…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szabálytalan forma </a:t>
            </a:r>
            <a:r>
              <a:rPr lang="hu-HU" dirty="0">
                <a:cs typeface="Times New Roman"/>
              </a:rPr>
              <a:t>→ zaklatottság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cs typeface="Times New Roman"/>
              </a:rPr>
              <a:t>bánat és öröm viszonya, aránya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cs typeface="Times New Roman"/>
              </a:rPr>
              <a:t>gyöngyhalász-metafora</a:t>
            </a:r>
            <a:endParaRPr lang="hu-HU" dirty="0"/>
          </a:p>
          <a:p>
            <a:pPr lvl="1"/>
            <a:endParaRPr lang="hu-HU" dirty="0"/>
          </a:p>
          <a:p>
            <a:pPr lvl="1"/>
            <a:endParaRPr lang="hu-HU" dirty="0">
              <a:latin typeface="Times New Roman"/>
              <a:cs typeface="Times New Roman"/>
            </a:endParaRPr>
          </a:p>
          <a:p>
            <a:pPr lvl="1"/>
            <a:endParaRPr lang="hu-HU" dirty="0">
              <a:latin typeface="Times New Roman"/>
              <a:cs typeface="Times New Roman"/>
            </a:endParaRP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374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/>
              <a:t>Az alföld</a:t>
            </a:r>
            <a:r>
              <a:rPr lang="hu-HU" dirty="0"/>
              <a:t> (1844)</a:t>
            </a:r>
          </a:p>
          <a:p>
            <a:r>
              <a:rPr lang="hu-HU" i="1" dirty="0"/>
              <a:t>A Tisza</a:t>
            </a:r>
            <a:r>
              <a:rPr lang="hu-HU" dirty="0"/>
              <a:t> (1847)</a:t>
            </a:r>
          </a:p>
          <a:p>
            <a:r>
              <a:rPr lang="hu-HU" i="1" dirty="0"/>
              <a:t>A puszta, télen</a:t>
            </a:r>
            <a:r>
              <a:rPr lang="hu-HU" dirty="0"/>
              <a:t> (1848)</a:t>
            </a:r>
          </a:p>
          <a:p>
            <a:r>
              <a:rPr lang="hu-HU" i="1" dirty="0"/>
              <a:t>Kiskunság</a:t>
            </a:r>
            <a:r>
              <a:rPr lang="hu-HU" dirty="0"/>
              <a:t> (1848)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itchFamily="18" charset="0"/>
              </a:rPr>
              <a:t>5) Tájleíró költemények</a:t>
            </a:r>
          </a:p>
        </p:txBody>
      </p:sp>
    </p:spTree>
    <p:extLst>
      <p:ext uri="{BB962C8B-B14F-4D97-AF65-F5344CB8AC3E}">
        <p14:creationId xmlns:p14="http://schemas.microsoft.com/office/powerpoint/2010/main" val="2598521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Hasonlítsa össze a két verset az alábbi szempontok alapján: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beszélő helyzete, nézőpontja, leírás módja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tájelemek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vizuális és akusztikai hatások, mozgások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nyelvi jellemzők (szóhasználat, mondatszerkesztés)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motívumok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hangnem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másodlagos jelentésréteg, társadalmi üzenet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hu-HU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35280" cy="1219200"/>
          </a:xfrm>
        </p:spPr>
        <p:txBody>
          <a:bodyPr>
            <a:normAutofit/>
          </a:bodyPr>
          <a:lstStyle/>
          <a:p>
            <a:r>
              <a:rPr lang="hu-HU" sz="2800" b="1" dirty="0">
                <a:latin typeface="Bookman Old Style" panose="02050604050505020204" pitchFamily="18" charset="0"/>
              </a:rPr>
              <a:t>Petőfi S.: </a:t>
            </a:r>
            <a:r>
              <a:rPr lang="hu-HU" sz="2800" b="1" i="1" dirty="0">
                <a:latin typeface="Bookman Old Style" panose="02050604050505020204" pitchFamily="18" charset="0"/>
              </a:rPr>
              <a:t>A puszta, télen </a:t>
            </a:r>
            <a:r>
              <a:rPr lang="hu-HU" sz="2800" b="1" dirty="0">
                <a:latin typeface="Bookman Old Style" panose="02050604050505020204" pitchFamily="18" charset="0"/>
              </a:rPr>
              <a:t>– József A.: </a:t>
            </a:r>
            <a:r>
              <a:rPr lang="hu-HU" sz="2800" b="1" i="1" dirty="0">
                <a:latin typeface="Bookman Old Style" panose="02050604050505020204" pitchFamily="18" charset="0"/>
              </a:rPr>
              <a:t>Holt vidék</a:t>
            </a:r>
          </a:p>
        </p:txBody>
      </p:sp>
    </p:spTree>
    <p:extLst>
      <p:ext uri="{BB962C8B-B14F-4D97-AF65-F5344CB8AC3E}">
        <p14:creationId xmlns:p14="http://schemas.microsoft.com/office/powerpoint/2010/main" val="9417949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kedélyes-mesélős beszédmód (élőszóbeli fordulatok, játékos hangütés)</a:t>
            </a:r>
          </a:p>
          <a:p>
            <a:r>
              <a:rPr lang="hu-HU" dirty="0"/>
              <a:t>negatív leírás (akusztikus és vizuális hatások)</a:t>
            </a:r>
          </a:p>
          <a:p>
            <a:r>
              <a:rPr lang="hu-HU" dirty="0"/>
              <a:t>perspektívaváltások: távoli (kint) → közeli (bent) → ismét távoli (kint)</a:t>
            </a:r>
          </a:p>
          <a:p>
            <a:r>
              <a:rPr lang="hu-HU" dirty="0"/>
              <a:t>ritmusváltások: állapotszerűség, mozdulatlanság </a:t>
            </a:r>
            <a:r>
              <a:rPr lang="hu-HU" dirty="0">
                <a:latin typeface="Times New Roman"/>
                <a:cs typeface="Times New Roman"/>
              </a:rPr>
              <a:t>→ </a:t>
            </a:r>
            <a:r>
              <a:rPr lang="hu-HU" dirty="0">
                <a:cs typeface="Times New Roman"/>
              </a:rPr>
              <a:t>dinamikus mozgások</a:t>
            </a:r>
          </a:p>
          <a:p>
            <a:r>
              <a:rPr lang="hu-HU" dirty="0">
                <a:cs typeface="Times New Roman"/>
              </a:rPr>
              <a:t>hangnemváltások: kedélyes – elégikus – idilli – baljós</a:t>
            </a:r>
          </a:p>
          <a:p>
            <a:r>
              <a:rPr lang="hu-HU" dirty="0">
                <a:cs typeface="Times New Roman"/>
              </a:rPr>
              <a:t>zárlat: forradalmi gondolat megjelenése</a:t>
            </a:r>
          </a:p>
          <a:p>
            <a:r>
              <a:rPr lang="hu-HU" dirty="0">
                <a:cs typeface="Times New Roman"/>
              </a:rPr>
              <a:t>felező tizenkettes, középen „megtörve”</a:t>
            </a:r>
            <a:endParaRPr lang="hu-HU" dirty="0"/>
          </a:p>
          <a:p>
            <a:pPr lvl="1"/>
            <a:endParaRPr lang="hu-HU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>
                <a:latin typeface="Bookman Old Style" pitchFamily="18" charset="0"/>
              </a:rPr>
              <a:t>A puszta, télen</a:t>
            </a:r>
            <a:r>
              <a:rPr lang="hu-HU" sz="3200" dirty="0">
                <a:latin typeface="Bookman Old Style" pitchFamily="18" charset="0"/>
              </a:rPr>
              <a:t> (1848)</a:t>
            </a:r>
          </a:p>
        </p:txBody>
      </p:sp>
    </p:spTree>
    <p:extLst>
      <p:ext uri="{BB962C8B-B14F-4D97-AF65-F5344CB8AC3E}">
        <p14:creationId xmlns:p14="http://schemas.microsoft.com/office/powerpoint/2010/main" val="347064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01344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nyáron (!) írta (egy népdal dallamára)</a:t>
            </a:r>
          </a:p>
          <a:p>
            <a:r>
              <a:rPr lang="hu-HU" dirty="0"/>
              <a:t>látszólag hagyományos tájleíró vers (téli Alföld, Szabadszállás vidéke, alkonyodik)</a:t>
            </a:r>
          </a:p>
          <a:p>
            <a:r>
              <a:rPr lang="hu-HU" dirty="0"/>
              <a:t>a beszélő háttérben marad → személytelen tárgyiasság   (de nem érzelemmentesség)</a:t>
            </a:r>
          </a:p>
          <a:p>
            <a:r>
              <a:rPr lang="hu-HU" dirty="0"/>
              <a:t>biztos jövő: beköszöntő tél (~ cím)</a:t>
            </a:r>
          </a:p>
          <a:p>
            <a:r>
              <a:rPr lang="hu-HU" dirty="0"/>
              <a:t>nézőpont: távolabbi felől indul (víz, pusztaság, ég) (1) → tó, ladik (2) → erdő (3) → szőlő (4) → tanyai ház (5) → ól (6) → szoba (7) → összegzés (szőlő, erdő, tó) (8)</a:t>
            </a:r>
          </a:p>
          <a:p>
            <a:r>
              <a:rPr lang="hu-HU" dirty="0"/>
              <a:t>részletek, elvont térképzetek → mozaikszerűség</a:t>
            </a:r>
          </a:p>
          <a:p>
            <a:r>
              <a:rPr lang="hu-HU" dirty="0"/>
              <a:t>ellentétek: csönd ↔ hangok (zeneiség: hangszimbolika, alliterációk, hangutánzó szavak), mozdulatlanság ↔ mozgás, távol ↔ közel, magas ↔ mély, holt ↔ élő, paraszt ↔ uraság stb.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>
                <a:latin typeface="Bookman Old Style" pitchFamily="18" charset="0"/>
              </a:rPr>
              <a:t>József Attila: Holt vidék</a:t>
            </a:r>
          </a:p>
        </p:txBody>
      </p:sp>
    </p:spTree>
    <p:extLst>
      <p:ext uri="{BB962C8B-B14F-4D97-AF65-F5344CB8AC3E}">
        <p14:creationId xmlns:p14="http://schemas.microsoft.com/office/powerpoint/2010/main" val="208787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16624"/>
          </a:xfrm>
        </p:spPr>
        <p:txBody>
          <a:bodyPr>
            <a:normAutofit fontScale="92500"/>
          </a:bodyPr>
          <a:lstStyle/>
          <a:p>
            <a:r>
              <a:rPr lang="hu-HU" dirty="0"/>
              <a:t>hiányos és tagolatlan mondatok</a:t>
            </a:r>
          </a:p>
          <a:p>
            <a:r>
              <a:rPr lang="hu-HU" dirty="0"/>
              <a:t>komor tartalom ↔ nyelvi játékosság (rímek, alliterációk) → groteszk, rejtett ironikus hangoltság → előkészíti az utolsó strófa kijelentéseit</a:t>
            </a:r>
          </a:p>
          <a:p>
            <a:r>
              <a:rPr lang="hu-HU" dirty="0"/>
              <a:t>egyszerre konkrét + metaforikus táj, tárgyias + jelképes tájleírás szintézise: egy léthelyzet, életforma szimbóluma</a:t>
            </a:r>
          </a:p>
          <a:p>
            <a:pPr lvl="1"/>
            <a:r>
              <a:rPr lang="hu-HU" dirty="0"/>
              <a:t>1. az itt élők reménytelen társadalmi helyzete, nyomor és kilátástalanság;</a:t>
            </a:r>
          </a:p>
          <a:p>
            <a:pPr lvl="1"/>
            <a:r>
              <a:rPr lang="hu-HU" dirty="0"/>
              <a:t>2. az emberi lét reménytelensége</a:t>
            </a:r>
          </a:p>
          <a:p>
            <a:r>
              <a:rPr lang="hu-HU" dirty="0"/>
              <a:t>földesúr–paraszt viszony → nem változtat rajta sem a természet, sem a természetfeletti (sem testi, sem lelki táplálék) </a:t>
            </a:r>
            <a:r>
              <a:rPr lang="hu-HU" b="1" dirty="0"/>
              <a:t>→ társadalmi érzékenység, szociális látásmód</a:t>
            </a:r>
            <a:endParaRPr lang="hu-HU" dirty="0"/>
          </a:p>
          <a:p>
            <a:r>
              <a:rPr lang="hu-HU" dirty="0"/>
              <a:t>záró strófa ~ parasztok gondolataiként is azonosítható</a:t>
            </a:r>
          </a:p>
        </p:txBody>
      </p:sp>
    </p:spTree>
    <p:extLst>
      <p:ext uri="{BB962C8B-B14F-4D97-AF65-F5344CB8AC3E}">
        <p14:creationId xmlns:p14="http://schemas.microsoft.com/office/powerpoint/2010/main" val="208770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alföldi táj, tél</a:t>
            </a:r>
          </a:p>
          <a:p>
            <a:r>
              <a:rPr lang="hu-HU" dirty="0"/>
              <a:t>nézőpont: a távolabbitól a közelebbi felé, a természettől az emberi világ felé, majd ismét távolabbra</a:t>
            </a:r>
          </a:p>
          <a:p>
            <a:r>
              <a:rPr lang="hu-HU" dirty="0"/>
              <a:t>mozdulatlanság ↔ mozgás, távol ↔ közel, kint ↔ bent</a:t>
            </a:r>
          </a:p>
          <a:p>
            <a:r>
              <a:rPr lang="hu-HU" dirty="0"/>
              <a:t>pipázás motívuma (Petőfinél idill ↔ József Attilánál ennek fonákja)</a:t>
            </a:r>
          </a:p>
          <a:p>
            <a:r>
              <a:rPr lang="hu-HU" dirty="0"/>
              <a:t>társadalmi üzenet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itchFamily="18" charset="0"/>
              </a:rPr>
              <a:t>Közös vonások</a:t>
            </a:r>
          </a:p>
        </p:txBody>
      </p:sp>
    </p:spTree>
    <p:extLst>
      <p:ext uri="{BB962C8B-B14F-4D97-AF65-F5344CB8AC3E}">
        <p14:creationId xmlns:p14="http://schemas.microsoft.com/office/powerpoint/2010/main" val="19483701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u-HU" dirty="0"/>
              <a:t>„Szabadság, szerelem” → két legfontosabb érték, témakör</a:t>
            </a:r>
          </a:p>
          <a:p>
            <a:pPr>
              <a:lnSpc>
                <a:spcPct val="90000"/>
              </a:lnSpc>
              <a:buFontTx/>
              <a:buNone/>
            </a:pPr>
            <a:endParaRPr lang="hu-HU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hu-HU" u="sng" dirty="0"/>
              <a:t>Korai szerelmes versek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/>
              <a:t>Csapó </a:t>
            </a:r>
            <a:r>
              <a:rPr lang="hu-HU" dirty="0" err="1"/>
              <a:t>Etelke</a:t>
            </a:r>
            <a:r>
              <a:rPr lang="hu-HU" dirty="0"/>
              <a:t> halála → </a:t>
            </a:r>
            <a:r>
              <a:rPr lang="hu-HU" i="1" dirty="0"/>
              <a:t>Cipruslombok </a:t>
            </a:r>
            <a:r>
              <a:rPr lang="hu-HU" i="1" dirty="0" err="1"/>
              <a:t>Etelke</a:t>
            </a:r>
            <a:r>
              <a:rPr lang="hu-HU" i="1" dirty="0"/>
              <a:t> sírjára</a:t>
            </a:r>
            <a:r>
              <a:rPr lang="hu-HU" dirty="0"/>
              <a:t> (1845)</a:t>
            </a:r>
          </a:p>
          <a:p>
            <a:pPr>
              <a:lnSpc>
                <a:spcPct val="90000"/>
              </a:lnSpc>
            </a:pPr>
            <a:r>
              <a:rPr lang="hu-HU" dirty="0"/>
              <a:t>Mednyánszky Berta → megkéri a kezét, de apja nem engedélyezi a házasságot → </a:t>
            </a:r>
            <a:r>
              <a:rPr lang="hu-HU" i="1" dirty="0"/>
              <a:t>Szerelem gyöngyei </a:t>
            </a:r>
            <a:r>
              <a:rPr lang="hu-HU" dirty="0"/>
              <a:t>(1845), pl.: </a:t>
            </a:r>
            <a:r>
              <a:rPr lang="hu-HU" i="1" dirty="0"/>
              <a:t>Fa leszek, ha…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itchFamily="18" charset="0"/>
              </a:rPr>
              <a:t>6) Szerelmi költészet</a:t>
            </a:r>
          </a:p>
        </p:txBody>
      </p:sp>
    </p:spTree>
    <p:extLst>
      <p:ext uri="{BB962C8B-B14F-4D97-AF65-F5344CB8AC3E}">
        <p14:creationId xmlns:p14="http://schemas.microsoft.com/office/powerpoint/2010/main" val="18270260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24000"/>
            <a:ext cx="8363272" cy="4572000"/>
          </a:xfrm>
        </p:spPr>
        <p:txBody>
          <a:bodyPr/>
          <a:lstStyle/>
          <a:p>
            <a:r>
              <a:rPr lang="hu-HU" i="1" dirty="0"/>
              <a:t>Mennyiben imitálja a vers a népköltészet beszédmódját, műfaj- és formavilágát?</a:t>
            </a:r>
          </a:p>
          <a:p>
            <a:r>
              <a:rPr lang="hu-HU" i="1" dirty="0"/>
              <a:t>Mi jellemzi a beszédhelyzetet?</a:t>
            </a:r>
          </a:p>
          <a:p>
            <a:r>
              <a:rPr lang="hu-HU" i="1" dirty="0"/>
              <a:t>Mi állapotszerű, állandó és mi folyamatszerű, változó a versben?</a:t>
            </a:r>
          </a:p>
          <a:p>
            <a:r>
              <a:rPr lang="hu-HU" i="1" dirty="0"/>
              <a:t>Milyen metaforák fejezik ki a versben az én és a te viszonyát?</a:t>
            </a:r>
          </a:p>
          <a:p>
            <a:r>
              <a:rPr lang="hu-HU" i="1" dirty="0"/>
              <a:t>Miért akar a lírai alany minduntalan „más alakban” feltűnni?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>
                <a:latin typeface="Bookman Old Style" pitchFamily="18" charset="0"/>
              </a:rPr>
              <a:t>Fa leszek, ha</a:t>
            </a:r>
            <a:r>
              <a:rPr lang="hu-HU" sz="3200" dirty="0">
                <a:latin typeface="Bookman Old Style" pitchFamily="18" charset="0"/>
              </a:rPr>
              <a:t> (1845) – Kérdések</a:t>
            </a:r>
            <a:endParaRPr lang="hu-HU" sz="3200" b="1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5606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Fa leszek, ha fának vagy virága.</a:t>
            </a:r>
            <a:br>
              <a:rPr lang="hu-HU" dirty="0"/>
            </a:br>
            <a:r>
              <a:rPr lang="hu-HU" dirty="0"/>
              <a:t>Ha harmat vagy: én virág leszek.</a:t>
            </a:r>
            <a:br>
              <a:rPr lang="hu-HU" dirty="0"/>
            </a:br>
            <a:r>
              <a:rPr lang="hu-HU" dirty="0"/>
              <a:t>Harmat leszek, ha te napsugár vagy...</a:t>
            </a:r>
            <a:br>
              <a:rPr lang="hu-HU" dirty="0"/>
            </a:br>
            <a:r>
              <a:rPr lang="hu-HU" dirty="0"/>
              <a:t>Csak hogy lényink egyesüljenek.</a:t>
            </a:r>
          </a:p>
          <a:p>
            <a:endParaRPr lang="hu-HU" sz="2000" dirty="0"/>
          </a:p>
          <a:p>
            <a:pPr marL="0" indent="0">
              <a:buNone/>
            </a:pPr>
            <a:r>
              <a:rPr lang="hu-HU" dirty="0"/>
              <a:t>Ha, leányka, te vagy a mennyország:</a:t>
            </a:r>
            <a:br>
              <a:rPr lang="hu-HU" dirty="0"/>
            </a:br>
            <a:r>
              <a:rPr lang="hu-HU" dirty="0"/>
              <a:t>Akkor én csillaggá változom.</a:t>
            </a:r>
            <a:br>
              <a:rPr lang="hu-HU" dirty="0"/>
            </a:br>
            <a:r>
              <a:rPr lang="hu-HU" dirty="0"/>
              <a:t>Ha, leányka, te vagy a pokol: (hogy</a:t>
            </a:r>
            <a:br>
              <a:rPr lang="hu-HU" dirty="0"/>
            </a:br>
            <a:r>
              <a:rPr lang="hu-HU" dirty="0"/>
              <a:t>Egyesüljünk) én elkárhozom.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>
                <a:latin typeface="Bookman Old Style" panose="02050604050505020204" pitchFamily="18" charset="0"/>
              </a:rPr>
              <a:t>Fa leszek, ha </a:t>
            </a:r>
            <a:r>
              <a:rPr lang="hu-HU" sz="3200" dirty="0">
                <a:latin typeface="Bookman Old Style" panose="02050604050505020204" pitchFamily="18" charset="0"/>
              </a:rPr>
              <a:t>(1845)</a:t>
            </a:r>
          </a:p>
        </p:txBody>
      </p:sp>
    </p:spTree>
    <p:extLst>
      <p:ext uri="{BB962C8B-B14F-4D97-AF65-F5344CB8AC3E}">
        <p14:creationId xmlns:p14="http://schemas.microsoft.com/office/powerpoint/2010/main" val="2164196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54461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dirty="0"/>
              <a:t>apja Petrovics István, anyja </a:t>
            </a:r>
            <a:r>
              <a:rPr lang="hu-HU" dirty="0" err="1"/>
              <a:t>Hrúz</a:t>
            </a:r>
            <a:r>
              <a:rPr lang="hu-HU" dirty="0"/>
              <a:t> Mária</a:t>
            </a:r>
          </a:p>
          <a:p>
            <a:pPr>
              <a:lnSpc>
                <a:spcPct val="90000"/>
              </a:lnSpc>
            </a:pPr>
            <a:r>
              <a:rPr lang="hu-HU" dirty="0"/>
              <a:t>iskolái: Kiskunfélegyháza, Kecskemét, Szabadszállás, Sárszentlőrinc, Pest (evangélikusok, piaristák), Aszód, Selmecbánya</a:t>
            </a:r>
          </a:p>
          <a:p>
            <a:pPr>
              <a:lnSpc>
                <a:spcPct val="90000"/>
              </a:lnSpc>
            </a:pPr>
            <a:r>
              <a:rPr lang="hu-HU" dirty="0"/>
              <a:t>apja tönkremegy és kitagadja őt</a:t>
            </a:r>
          </a:p>
          <a:p>
            <a:pPr>
              <a:lnSpc>
                <a:spcPct val="90000"/>
              </a:lnSpc>
            </a:pPr>
            <a:r>
              <a:rPr lang="hu-HU" dirty="0"/>
              <a:t>kisegítő a pesti Nemzeti Színháznál</a:t>
            </a:r>
          </a:p>
          <a:p>
            <a:pPr>
              <a:lnSpc>
                <a:spcPct val="90000"/>
              </a:lnSpc>
            </a:pPr>
            <a:r>
              <a:rPr lang="hu-HU" dirty="0"/>
              <a:t>Sopronban katonának áll, de másfél év után (egészségi állapota miatt) elbocsátják</a:t>
            </a:r>
          </a:p>
          <a:p>
            <a:r>
              <a:rPr lang="hu-HU" dirty="0">
                <a:cs typeface="Arial" charset="0"/>
              </a:rPr>
              <a:t>(1841-42) Pápán tanul (Jókai barátsága)</a:t>
            </a:r>
          </a:p>
          <a:p>
            <a:r>
              <a:rPr lang="hu-HU" dirty="0">
                <a:cs typeface="Arial" charset="0"/>
              </a:rPr>
              <a:t>vándorszínész (a székesfehérvári és kecskeméti társulatnál is dolgozik)</a:t>
            </a:r>
          </a:p>
          <a:p>
            <a:r>
              <a:rPr lang="hu-HU" dirty="0">
                <a:cs typeface="Arial" charset="0"/>
              </a:rPr>
              <a:t>Pozsonyban az </a:t>
            </a:r>
            <a:r>
              <a:rPr lang="hu-HU" i="1" dirty="0">
                <a:cs typeface="Arial" charset="0"/>
              </a:rPr>
              <a:t>Országgyűlési Tudósítások</a:t>
            </a:r>
            <a:r>
              <a:rPr lang="hu-HU" dirty="0">
                <a:cs typeface="Arial" charset="0"/>
              </a:rPr>
              <a:t>at másolja</a:t>
            </a:r>
          </a:p>
          <a:p>
            <a:pPr>
              <a:lnSpc>
                <a:spcPct val="90000"/>
              </a:lnSpc>
            </a:pP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>
            <a:normAutofit/>
          </a:bodyPr>
          <a:lstStyle/>
          <a:p>
            <a:r>
              <a:rPr lang="hu-HU" sz="3200" b="1" dirty="0"/>
              <a:t>Pályakép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5949003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hu-HU" u="sng" dirty="0"/>
              <a:t>Hitvesi költészet</a:t>
            </a:r>
            <a:endParaRPr lang="hu-HU" dirty="0"/>
          </a:p>
          <a:p>
            <a:r>
              <a:rPr lang="hu-HU" dirty="0" err="1"/>
              <a:t>Szendrey</a:t>
            </a:r>
            <a:r>
              <a:rPr lang="hu-HU" dirty="0"/>
              <a:t> Júlia: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az </a:t>
            </a:r>
            <a:r>
              <a:rPr lang="hu-HU" dirty="0" err="1"/>
              <a:t>erdődi</a:t>
            </a:r>
            <a:r>
              <a:rPr lang="hu-HU" dirty="0"/>
              <a:t> jószágigazgató lánya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a nagykárolyi megyebálon ismerkednek meg (1846)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Júlia kezdeti bizonytalansága → esküvő Erdődön, mézeshetek </a:t>
            </a:r>
            <a:r>
              <a:rPr lang="hu-HU" dirty="0" err="1"/>
              <a:t>Koltón</a:t>
            </a:r>
            <a:r>
              <a:rPr lang="hu-HU" dirty="0"/>
              <a:t> (1847)</a:t>
            </a:r>
          </a:p>
          <a:p>
            <a:r>
              <a:rPr lang="hu-HU" dirty="0"/>
              <a:t>hitvesi költészet megteremtése a magyar irodalomban</a:t>
            </a:r>
          </a:p>
          <a:p>
            <a:pPr lvl="1"/>
            <a:r>
              <a:rPr lang="hu-HU" i="1" dirty="0"/>
              <a:t>Reszket a bokor, mert…</a:t>
            </a:r>
          </a:p>
          <a:p>
            <a:pPr lvl="1"/>
            <a:r>
              <a:rPr lang="hu-HU" i="1" dirty="0"/>
              <a:t>Beszél a fákkal a bús őszi szél…</a:t>
            </a:r>
          </a:p>
          <a:p>
            <a:pPr lvl="1"/>
            <a:r>
              <a:rPr lang="hu-HU" i="1" dirty="0"/>
              <a:t>Szeptember végén</a:t>
            </a:r>
          </a:p>
          <a:p>
            <a:pPr lvl="1"/>
            <a:r>
              <a:rPr lang="hu-HU" i="1" dirty="0"/>
              <a:t>Minek nevezzelek?</a:t>
            </a:r>
          </a:p>
          <a:p>
            <a:pPr lvl="1"/>
            <a:r>
              <a:rPr lang="hu-HU" i="1" dirty="0"/>
              <a:t>Itt benn vagyok a férfikor nyarában…</a:t>
            </a:r>
          </a:p>
          <a:p>
            <a:pPr lvl="1"/>
            <a:r>
              <a:rPr lang="hu-HU" i="1" dirty="0"/>
              <a:t>Itt van az ősz, itt van újra</a:t>
            </a:r>
          </a:p>
          <a:p>
            <a:pPr lvl="1"/>
            <a:endParaRPr lang="hu-HU" dirty="0"/>
          </a:p>
          <a:p>
            <a:endParaRPr lang="hu-HU" dirty="0"/>
          </a:p>
        </p:txBody>
      </p:sp>
      <p:pic>
        <p:nvPicPr>
          <p:cNvPr id="1026" name="Picture 2" descr="https://jozsefvaros.hu/galeria/image/hir_kepek/6455_42220230_1553395834692638_5047442186119938048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04664"/>
            <a:ext cx="2448272" cy="180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74901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>
            <a:normAutofit fontScale="92500"/>
          </a:bodyPr>
          <a:lstStyle/>
          <a:p>
            <a:r>
              <a:rPr lang="hu-HU" b="1" i="1" dirty="0"/>
              <a:t>Szeptember végén</a:t>
            </a:r>
            <a:r>
              <a:rPr lang="hu-HU" b="1" dirty="0"/>
              <a:t> </a:t>
            </a:r>
            <a:r>
              <a:rPr lang="hu-HU" dirty="0"/>
              <a:t>(1847)</a:t>
            </a:r>
          </a:p>
          <a:p>
            <a:pPr lvl="1"/>
            <a:r>
              <a:rPr lang="hu-HU" dirty="0"/>
              <a:t>elégia</a:t>
            </a:r>
          </a:p>
          <a:p>
            <a:pPr lvl="1"/>
            <a:r>
              <a:rPr lang="hu-HU" dirty="0"/>
              <a:t>retorikai eszközök (megszólítás, kérdés, párhuzam, ellentét)</a:t>
            </a:r>
          </a:p>
          <a:p>
            <a:pPr lvl="1"/>
            <a:r>
              <a:rPr lang="hu-HU" dirty="0"/>
              <a:t>természet váltakozása, nyárból őszbe forduló táj ~ önjellemzés; emberi élet mulandósága, fenyegető elmúlás</a:t>
            </a:r>
          </a:p>
          <a:p>
            <a:pPr lvl="1"/>
            <a:r>
              <a:rPr lang="hu-HU" dirty="0"/>
              <a:t>látomás: hűtlenség ↔ </a:t>
            </a:r>
            <a:r>
              <a:rPr lang="hu-HU" dirty="0">
                <a:effectLst/>
                <a:ea typeface="Times New Roman" panose="02020603050405020304" pitchFamily="18" charset="0"/>
              </a:rPr>
              <a:t>síron túl is tartó örök szerelem</a:t>
            </a:r>
            <a:endParaRPr lang="hu-HU" dirty="0"/>
          </a:p>
          <a:p>
            <a:endParaRPr lang="hu-HU" b="1" i="1" dirty="0"/>
          </a:p>
          <a:p>
            <a:r>
              <a:rPr lang="hu-HU" b="1" i="1" dirty="0"/>
              <a:t>Beszél a fákkal a bús őszi szél… </a:t>
            </a:r>
            <a:r>
              <a:rPr lang="hu-HU" dirty="0"/>
              <a:t>(1847)</a:t>
            </a:r>
          </a:p>
          <a:p>
            <a:pPr lvl="1"/>
            <a:r>
              <a:rPr lang="hu-HU" dirty="0"/>
              <a:t>szerelmi és látomásköltészet határán</a:t>
            </a:r>
          </a:p>
          <a:p>
            <a:pPr lvl="1"/>
            <a:r>
              <a:rPr lang="hu-HU" dirty="0"/>
              <a:t>versszervező  elve az ellentét</a:t>
            </a:r>
          </a:p>
          <a:p>
            <a:pPr lvl="1"/>
            <a:r>
              <a:rPr lang="hu-HU" dirty="0"/>
              <a:t>ősz ~ elmúlás, halálsejtelem ↔ szerelmi idill, beteljesült boldogság </a:t>
            </a:r>
          </a:p>
          <a:p>
            <a:pPr lvl="1"/>
            <a:r>
              <a:rPr lang="hu-HU" dirty="0"/>
              <a:t>a lírai én egyre szenvedélyesebb elmélkedése („imakönyve” a szabadságharcok története) ↔ békés idill (refrén)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24813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>
            <a:normAutofit/>
          </a:bodyPr>
          <a:lstStyle/>
          <a:p>
            <a:r>
              <a:rPr lang="hu-HU" b="1" i="1" dirty="0"/>
              <a:t>Minek nevezzelek?</a:t>
            </a:r>
            <a:r>
              <a:rPr lang="hu-HU" b="1" dirty="0"/>
              <a:t> </a:t>
            </a:r>
            <a:r>
              <a:rPr lang="hu-HU" dirty="0"/>
              <a:t>(1848)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hu-HU" i="1" dirty="0">
                <a:effectLst/>
                <a:ea typeface="Times New Roman" panose="02020603050405020304" pitchFamily="18" charset="0"/>
              </a:rPr>
              <a:t>Milyen műfajba sorolhatjuk a verset?</a:t>
            </a:r>
          </a:p>
          <a:p>
            <a:pPr marL="365760" lvl="1" indent="0" algn="just">
              <a:buNone/>
            </a:pPr>
            <a:r>
              <a:rPr lang="hu-HU" i="1" dirty="0">
                <a:effectLst/>
                <a:ea typeface="Times New Roman" panose="02020603050405020304" pitchFamily="18" charset="0"/>
              </a:rPr>
              <a:t>    Mivel indokolhatjuk döntésünket?</a:t>
            </a:r>
            <a:endParaRPr lang="hu-HU" dirty="0">
              <a:effectLst/>
              <a:ea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hu-HU" i="1" dirty="0">
                <a:effectLst/>
                <a:ea typeface="Times New Roman" panose="02020603050405020304" pitchFamily="18" charset="0"/>
              </a:rPr>
              <a:t>Mi a lírai én „célja” a költemény megírásával?</a:t>
            </a:r>
          </a:p>
          <a:p>
            <a:pPr marL="365760" lvl="1" indent="0" algn="just">
              <a:buNone/>
            </a:pPr>
            <a:r>
              <a:rPr lang="hu-HU" i="1" dirty="0">
                <a:effectLst/>
                <a:ea typeface="Times New Roman" panose="02020603050405020304" pitchFamily="18" charset="0"/>
              </a:rPr>
              <a:t>    Milyen nehézségbe ütközik az alkotás során, és sikerül-e    </a:t>
            </a:r>
          </a:p>
          <a:p>
            <a:pPr marL="365760" lvl="1" indent="0" algn="just">
              <a:buNone/>
            </a:pPr>
            <a:r>
              <a:rPr lang="hu-HU" i="1" dirty="0">
                <a:ea typeface="Times New Roman" panose="02020603050405020304" pitchFamily="18" charset="0"/>
              </a:rPr>
              <a:t>     </a:t>
            </a:r>
            <a:r>
              <a:rPr lang="hu-HU" i="1" dirty="0">
                <a:effectLst/>
                <a:ea typeface="Times New Roman" panose="02020603050405020304" pitchFamily="18" charset="0"/>
              </a:rPr>
              <a:t>végül megoldania?</a:t>
            </a:r>
            <a:endParaRPr lang="hu-HU" dirty="0">
              <a:effectLst/>
              <a:ea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hu-HU" i="1" dirty="0">
                <a:effectLst/>
                <a:ea typeface="Times New Roman" panose="02020603050405020304" pitchFamily="18" charset="0"/>
              </a:rPr>
              <a:t>Mely költői képek határozzák meg az egyes strófákat?</a:t>
            </a:r>
            <a:endParaRPr lang="hu-HU" dirty="0">
              <a:effectLst/>
              <a:ea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hu-HU" i="1" dirty="0">
                <a:effectLst/>
                <a:ea typeface="Times New Roman" panose="02020603050405020304" pitchFamily="18" charset="0"/>
              </a:rPr>
              <a:t>Milyen epikus történéssor bontakozik ki a költeményt olvasva?</a:t>
            </a:r>
            <a:endParaRPr lang="hu-HU" dirty="0">
              <a:effectLst/>
              <a:ea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hu-HU" i="1" dirty="0">
                <a:effectLst/>
                <a:ea typeface="Times New Roman" panose="02020603050405020304" pitchFamily="18" charset="0"/>
              </a:rPr>
              <a:t>Melyek a vers formai sajátosságai?</a:t>
            </a:r>
            <a:endParaRPr lang="hu-HU" dirty="0">
              <a:effectLst/>
              <a:ea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992562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>
            <a:normAutofit/>
          </a:bodyPr>
          <a:lstStyle/>
          <a:p>
            <a:r>
              <a:rPr lang="hu-HU" sz="2400" b="1" i="1" dirty="0"/>
              <a:t>Itt benn vagyok a férfikor nyarában…</a:t>
            </a:r>
            <a:r>
              <a:rPr lang="hu-HU" sz="2400" dirty="0"/>
              <a:t> (1848)</a:t>
            </a:r>
          </a:p>
          <a:p>
            <a:pPr lvl="1"/>
            <a:r>
              <a:rPr lang="hu-HU" sz="2200" dirty="0"/>
              <a:t>ifjúság elmúlása, haza gondjai ↔ felesége szerelme (refrén)</a:t>
            </a:r>
          </a:p>
          <a:p>
            <a:endParaRPr lang="hu-HU" dirty="0"/>
          </a:p>
          <a:p>
            <a:r>
              <a:rPr lang="hu-HU" sz="2400" b="1" i="1" dirty="0"/>
              <a:t>Itt van az ősz, itt van újra</a:t>
            </a:r>
            <a:r>
              <a:rPr lang="hu-HU" sz="2400" dirty="0"/>
              <a:t> (1848)</a:t>
            </a:r>
          </a:p>
          <a:p>
            <a:pPr lvl="1"/>
            <a:r>
              <a:rPr lang="hu-HU" sz="2200" dirty="0"/>
              <a:t>vereségek a szabadságharcban ↔ családi boldogság, születendő gyermek</a:t>
            </a:r>
          </a:p>
          <a:p>
            <a:pPr lvl="1"/>
            <a:r>
              <a:rPr lang="hu-HU" sz="2200" dirty="0"/>
              <a:t>elégikus elmélkedés, bensőséges hangulat</a:t>
            </a:r>
          </a:p>
          <a:p>
            <a:pPr lvl="1"/>
            <a:r>
              <a:rPr lang="hu-HU" sz="2200" dirty="0"/>
              <a:t>ősz ~ csak álom, nem halál → újjászületés reménye</a:t>
            </a:r>
          </a:p>
          <a:p>
            <a:endParaRPr lang="hu-HU" dirty="0"/>
          </a:p>
          <a:p>
            <a:endParaRPr lang="hu-HU" dirty="0"/>
          </a:p>
        </p:txBody>
      </p:sp>
      <p:pic>
        <p:nvPicPr>
          <p:cNvPr id="2050" name="Picture 2" descr="Petőfi Zoltán tragikus élete és korai halála 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149080"/>
            <a:ext cx="3038802" cy="202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8733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63144"/>
          </a:xfrm>
        </p:spPr>
        <p:txBody>
          <a:bodyPr>
            <a:normAutofit/>
          </a:bodyPr>
          <a:lstStyle/>
          <a:p>
            <a:r>
              <a:rPr lang="hu-HU" b="1" dirty="0"/>
              <a:t>Hasonlítsa össze Petőfi Sándor és Radnóti Miklós költeményét! Mutassa be a </a:t>
            </a:r>
            <a:r>
              <a:rPr lang="hu-HU" b="1" u="sng" dirty="0"/>
              <a:t>vershelyzet</a:t>
            </a:r>
            <a:r>
              <a:rPr lang="hu-HU" b="1" dirty="0"/>
              <a:t>et, vesse össze a két mű </a:t>
            </a:r>
            <a:r>
              <a:rPr lang="hu-HU" b="1" u="sng" dirty="0"/>
              <a:t>szerkezet</a:t>
            </a:r>
            <a:r>
              <a:rPr lang="hu-HU" b="1" dirty="0"/>
              <a:t>ének és </a:t>
            </a:r>
            <a:r>
              <a:rPr lang="hu-HU" b="1" u="sng" dirty="0"/>
              <a:t>képalkotás</a:t>
            </a:r>
            <a:r>
              <a:rPr lang="hu-HU" b="1" dirty="0"/>
              <a:t>ának közös és eltérő vonásait! Értelmezésében térjen ki a </a:t>
            </a:r>
            <a:r>
              <a:rPr lang="hu-HU" b="1" u="sng" dirty="0"/>
              <a:t>műfaji sajátosságok</a:t>
            </a:r>
            <a:r>
              <a:rPr lang="hu-HU" b="1" dirty="0"/>
              <a:t>ra is!</a:t>
            </a:r>
          </a:p>
          <a:p>
            <a:r>
              <a:rPr lang="hu-HU" i="1" dirty="0"/>
              <a:t>(További szempontok: tárgy, hangnem, stílus, cím, versforma és érzelmi hatás)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19200"/>
          </a:xfrm>
        </p:spPr>
        <p:txBody>
          <a:bodyPr>
            <a:normAutofit/>
          </a:bodyPr>
          <a:lstStyle/>
          <a:p>
            <a:r>
              <a:rPr lang="hu-HU" sz="3200" b="1" dirty="0">
                <a:effectLst/>
                <a:latin typeface="Bookman Old Style" pitchFamily="18" charset="0"/>
              </a:rPr>
              <a:t>Petőfi Sándor: </a:t>
            </a:r>
            <a:r>
              <a:rPr lang="hu-HU" sz="3200" b="1" i="1" dirty="0">
                <a:effectLst/>
                <a:latin typeface="Bookman Old Style" pitchFamily="18" charset="0"/>
              </a:rPr>
              <a:t>Minek nevezzelek?</a:t>
            </a:r>
            <a:r>
              <a:rPr lang="hu-HU" sz="3200" b="1" dirty="0">
                <a:effectLst/>
                <a:latin typeface="Bookman Old Style" pitchFamily="18" charset="0"/>
              </a:rPr>
              <a:t> </a:t>
            </a:r>
            <a:r>
              <a:rPr lang="hu-HU" sz="3200" dirty="0">
                <a:effectLst/>
                <a:latin typeface="Bookman Old Style" pitchFamily="18" charset="0"/>
              </a:rPr>
              <a:t>(1848) </a:t>
            </a:r>
            <a:r>
              <a:rPr lang="hu-HU" sz="3200" b="1" dirty="0">
                <a:effectLst/>
                <a:latin typeface="Bookman Old Style" pitchFamily="18" charset="0"/>
              </a:rPr>
              <a:t>Radnóti Miklós: </a:t>
            </a:r>
            <a:r>
              <a:rPr lang="hu-HU" sz="3200" b="1" i="1" dirty="0">
                <a:effectLst/>
                <a:latin typeface="Bookman Old Style" pitchFamily="18" charset="0"/>
              </a:rPr>
              <a:t>Tétova óda</a:t>
            </a:r>
            <a:r>
              <a:rPr lang="hu-HU" sz="3200" dirty="0">
                <a:effectLst/>
                <a:latin typeface="Bookman Old Style" pitchFamily="18" charset="0"/>
              </a:rPr>
              <a:t> (1943)</a:t>
            </a:r>
            <a:endParaRPr lang="hu-HU" sz="32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7636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1799270"/>
              </p:ext>
            </p:extLst>
          </p:nvPr>
        </p:nvGraphicFramePr>
        <p:xfrm>
          <a:off x="467544" y="116632"/>
          <a:ext cx="8229600" cy="658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3263949038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3885951648"/>
                    </a:ext>
                  </a:extLst>
                </a:gridCol>
                <a:gridCol w="3693096">
                  <a:extLst>
                    <a:ext uri="{9D8B030D-6E8A-4147-A177-3AD203B41FA5}">
                      <a16:colId xmlns:a16="http://schemas.microsoft.com/office/drawing/2014/main" val="38574595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 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Minek nevezzelek?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Tétova óda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24998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Tárgy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a hitves iránti szerelmi érzés emelkedett megvallása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59694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Műfaj,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Hangnem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óda, emelkedett hangvétel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61798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túlfeszíti a műfaji kereteket (ditirambus, rapszódia)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köznapibb elemeket is beemel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594255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Cím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költői kérdés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műfajmegjelölés, de a jelző a hagyományos ódai hangtól eltérő beszédpozíciót jelöl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14984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az érzés megfogalmazhatóságának kétsége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836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Beszéd-helyzet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romantikus, szenvedélyes szerelmi vallomás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tűnődő, meditatív jellegű monológ;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 kifejezés kényszere, vágya hatja át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83032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Szerkezet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 retorikai kérdés halmozott ismétlésére épül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 másikhoz való odafordulás nyelvi eszközei, illetve a szerelmi érzés megfogalmazásának kísérletei tagolják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814518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Képalkotás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képek halmozása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21203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egyre magasztosabb megnevezések (teljes metaforák)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 </a:t>
                      </a:r>
                      <a:r>
                        <a:rPr lang="hu-HU" sz="1800" dirty="0" err="1">
                          <a:effectLst/>
                        </a:rPr>
                        <a:t>kozmikusságot</a:t>
                      </a:r>
                      <a:r>
                        <a:rPr lang="hu-HU" sz="1800" dirty="0">
                          <a:effectLst/>
                        </a:rPr>
                        <a:t> kifejező képek „áradását” </a:t>
                      </a:r>
                      <a:r>
                        <a:rPr lang="hu-HU" sz="1800" dirty="0" err="1">
                          <a:effectLst/>
                        </a:rPr>
                        <a:t>ellenpontozzák</a:t>
                      </a:r>
                      <a:r>
                        <a:rPr lang="hu-HU" sz="1800" dirty="0">
                          <a:effectLst/>
                        </a:rPr>
                        <a:t> az otthon meghitt világát érzékeltető képek (miniatűrök)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74007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Versforma,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érzelmi hatás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szabálytalan forma, jambikus lejtés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6266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4-11 szótagszámú, hullámzó, zaklatott sorok → érzelmi fölfokozottság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10-12 szótagszámú, keresztrímes sorok, </a:t>
                      </a:r>
                      <a:r>
                        <a:rPr lang="hu-HU" sz="1800" dirty="0" err="1">
                          <a:effectLst/>
                        </a:rPr>
                        <a:t>astrofikusság</a:t>
                      </a:r>
                      <a:r>
                        <a:rPr lang="hu-HU" sz="1800" dirty="0">
                          <a:effectLst/>
                        </a:rPr>
                        <a:t> → nyugalom, biztonság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2103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7203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67200"/>
          </a:xfrm>
        </p:spPr>
        <p:txBody>
          <a:bodyPr/>
          <a:lstStyle/>
          <a:p>
            <a:r>
              <a:rPr lang="hu-HU" dirty="0"/>
              <a:t>1846 tavaszától forradalmi hangulatban (ismét Pesten van, szervezi a Tízek Társaságát) → politikai költészet</a:t>
            </a:r>
          </a:p>
          <a:p>
            <a:r>
              <a:rPr lang="hu-HU" dirty="0"/>
              <a:t>radikális nézetek</a:t>
            </a:r>
          </a:p>
          <a:p>
            <a:r>
              <a:rPr lang="hu-HU" dirty="0"/>
              <a:t>várja a világforradalmat</a:t>
            </a:r>
          </a:p>
          <a:p>
            <a:r>
              <a:rPr lang="hu-HU" dirty="0"/>
              <a:t>látomásos képalkotás + érvelő beszédmód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itchFamily="18" charset="0"/>
              </a:rPr>
              <a:t>7) Forradalmi látomásköltészet</a:t>
            </a:r>
          </a:p>
        </p:txBody>
      </p:sp>
    </p:spTree>
    <p:extLst>
      <p:ext uri="{BB962C8B-B14F-4D97-AF65-F5344CB8AC3E}">
        <p14:creationId xmlns:p14="http://schemas.microsoft.com/office/powerpoint/2010/main" val="23870811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/>
              <a:t>Mi a költemény műfaja?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Mit tudunk meg a vers megszólítottjáról? Milyen „láncok” kötik őt a világhoz?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Vajon milyen portékát visz a költő a vásárra?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Milyen nemzetkarakterológiai megállapítást tesz a beszélő? Egyetértünk-e vele?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Értelmezze a porcelán- és jégcsap-hasonlatot!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Milyen érzésekről, kedélyállapotokról esik szó a versben? Milyen hangnemváltások figyelhetők meg?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Milyen bibliai motívum jelenik meg a zárlatban?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Milyen a költemény </a:t>
            </a:r>
            <a:r>
              <a:rPr lang="hu-HU" dirty="0" err="1"/>
              <a:t>végkicsengése</a:t>
            </a:r>
            <a:r>
              <a:rPr lang="hu-HU" dirty="0"/>
              <a:t>?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>
                <a:latin typeface="Bookman Old Style" panose="02050604050505020204" pitchFamily="18" charset="0"/>
              </a:rPr>
              <a:t>Levél Várady Antalhoz</a:t>
            </a:r>
            <a:r>
              <a:rPr lang="hu-HU" sz="3200" dirty="0">
                <a:latin typeface="Bookman Old Style" panose="02050604050505020204" pitchFamily="18" charset="0"/>
              </a:rPr>
              <a:t> (1846)</a:t>
            </a:r>
            <a:endParaRPr lang="hu-HU" sz="3200" b="1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2118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67200"/>
          </a:xfrm>
        </p:spPr>
        <p:txBody>
          <a:bodyPr>
            <a:normAutofit/>
          </a:bodyPr>
          <a:lstStyle/>
          <a:p>
            <a:r>
              <a:rPr lang="hu-HU" dirty="0"/>
              <a:t>műfaja: rapszódia (látomásvers, jövendölésvers)</a:t>
            </a:r>
          </a:p>
          <a:p>
            <a:r>
              <a:rPr lang="hu-HU" dirty="0"/>
              <a:t>természetes halál (virág, gyertyaszál) ↔ hősi halál (fa, kőszirt)</a:t>
            </a:r>
          </a:p>
          <a:p>
            <a:r>
              <a:rPr lang="hu-HU" dirty="0"/>
              <a:t>életfelfogások szembesítése</a:t>
            </a:r>
          </a:p>
          <a:p>
            <a:r>
              <a:rPr lang="hu-HU" dirty="0"/>
              <a:t>romantikus, monumentális vízió a világforradalomról  → világszabadság kivívása </a:t>
            </a:r>
            <a:r>
              <a:rPr lang="hu-HU" dirty="0">
                <a:cs typeface="Arial" charset="0"/>
              </a:rPr>
              <a:t>→</a:t>
            </a:r>
            <a:r>
              <a:rPr lang="hu-HU" dirty="0"/>
              <a:t> hősi halál </a:t>
            </a:r>
            <a:r>
              <a:rPr lang="hu-HU" dirty="0">
                <a:cs typeface="Arial" charset="0"/>
              </a:rPr>
              <a:t>→</a:t>
            </a:r>
            <a:r>
              <a:rPr lang="hu-HU" dirty="0"/>
              <a:t> temetés</a:t>
            </a:r>
          </a:p>
          <a:p>
            <a:pPr>
              <a:buFontTx/>
              <a:buNone/>
            </a:pPr>
            <a:r>
              <a:rPr lang="hu-HU" dirty="0"/>
              <a:t>	(többszörösen összetett mondat: feltételes mellékmondatok; felsorolás, fokozás, színek és hanghatások, mozgalmasság)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>
                <a:latin typeface="Bookman Old Style" pitchFamily="18" charset="0"/>
              </a:rPr>
              <a:t>Egy gondolat bánt engemet</a:t>
            </a:r>
            <a:r>
              <a:rPr lang="hu-HU" sz="3200" b="1" dirty="0">
                <a:latin typeface="Bookman Old Style" pitchFamily="18" charset="0"/>
              </a:rPr>
              <a:t> </a:t>
            </a:r>
            <a:r>
              <a:rPr lang="hu-HU" sz="3200" dirty="0">
                <a:latin typeface="Bookman Old Style" pitchFamily="18" charset="0"/>
              </a:rPr>
              <a:t>(1846)</a:t>
            </a:r>
          </a:p>
        </p:txBody>
      </p:sp>
    </p:spTree>
    <p:extLst>
      <p:ext uri="{BB962C8B-B14F-4D97-AF65-F5344CB8AC3E}">
        <p14:creationId xmlns:p14="http://schemas.microsoft.com/office/powerpoint/2010/main" val="24698055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 lvl="0"/>
            <a:r>
              <a:rPr lang="hu-HU" sz="2800" dirty="0"/>
              <a:t>cím szerepe → ars poetica, programadás</a:t>
            </a:r>
          </a:p>
          <a:p>
            <a:r>
              <a:rPr lang="hu-HU" sz="2800" dirty="0"/>
              <a:t>költőszerepek szembesítése 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sz="2800" dirty="0"/>
              <a:t>erkölcsi döntéskényszer elé állít</a:t>
            </a:r>
          </a:p>
          <a:p>
            <a:pPr lvl="1"/>
            <a:r>
              <a:rPr lang="hu-HU" dirty="0"/>
              <a:t>önkifejező, személyes jellegű költészet ↔ közösség szolgálatában álló költészet</a:t>
            </a:r>
            <a:endParaRPr lang="hu-HU" sz="2000" dirty="0"/>
          </a:p>
          <a:p>
            <a:pPr lvl="1"/>
            <a:r>
              <a:rPr lang="hu-HU" dirty="0"/>
              <a:t>cselekvés ↔ tétlenség</a:t>
            </a:r>
            <a:endParaRPr lang="hu-HU" sz="2000" dirty="0"/>
          </a:p>
          <a:p>
            <a:pPr lvl="1"/>
            <a:r>
              <a:rPr lang="hu-HU" dirty="0"/>
              <a:t>valódi próféták ↔ hamis próféták</a:t>
            </a:r>
            <a:endParaRPr lang="hu-HU" sz="2000" dirty="0"/>
          </a:p>
          <a:p>
            <a:r>
              <a:rPr lang="hu-HU" sz="2800" dirty="0"/>
              <a:t>újfajta költői hitvallás:</a:t>
            </a:r>
          </a:p>
          <a:p>
            <a:pPr lvl="1"/>
            <a:r>
              <a:rPr lang="hu-HU" dirty="0"/>
              <a:t>„lángoszlop” (Isten küldötte, próféta, apostol, népvezér, látnok, vátesz) → küldetése: a népet elvezetni az „ígéret földjére”, feltárni az elérendő társadalmi célt és a változások élére állni</a:t>
            </a:r>
          </a:p>
          <a:p>
            <a:pPr lvl="0"/>
            <a:endParaRPr lang="hu-HU" sz="2400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rmAutofit/>
          </a:bodyPr>
          <a:lstStyle/>
          <a:p>
            <a:r>
              <a:rPr lang="hu-HU" sz="3200" b="1" i="1" dirty="0">
                <a:latin typeface="Bookman Old Style" pitchFamily="18" charset="0"/>
              </a:rPr>
              <a:t>A XIX. század költői</a:t>
            </a:r>
            <a:r>
              <a:rPr lang="hu-HU" sz="3200" dirty="0">
                <a:latin typeface="Bookman Old Style" pitchFamily="18" charset="0"/>
              </a:rPr>
              <a:t> (1847)</a:t>
            </a:r>
            <a:endParaRPr lang="hu-HU" sz="3200" b="1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763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>
            <a:normAutofit/>
          </a:bodyPr>
          <a:lstStyle/>
          <a:p>
            <a:r>
              <a:rPr lang="hu-HU" dirty="0">
                <a:cs typeface="Arial" charset="0"/>
              </a:rPr>
              <a:t>(1844. febr.) egy kemény debreceni tél után Pestre megy → Vörösmarty támogatásával kiadják verseit + segédszerkesztő lesz a </a:t>
            </a:r>
            <a:r>
              <a:rPr lang="hu-HU" i="1" dirty="0">
                <a:cs typeface="Arial" charset="0"/>
              </a:rPr>
              <a:t>Pesti Divatlap</a:t>
            </a:r>
            <a:r>
              <a:rPr lang="hu-HU" dirty="0">
                <a:cs typeface="Arial" charset="0"/>
              </a:rPr>
              <a:t>nál (</a:t>
            </a:r>
            <a:r>
              <a:rPr lang="hu-HU" dirty="0" err="1">
                <a:cs typeface="Arial" charset="0"/>
              </a:rPr>
              <a:t>főszerk</a:t>
            </a:r>
            <a:r>
              <a:rPr lang="hu-HU" dirty="0">
                <a:cs typeface="Arial" charset="0"/>
              </a:rPr>
              <a:t>.: </a:t>
            </a:r>
            <a:r>
              <a:rPr lang="hu-HU" dirty="0" err="1">
                <a:cs typeface="Arial" charset="0"/>
              </a:rPr>
              <a:t>Vahot</a:t>
            </a:r>
            <a:r>
              <a:rPr lang="hu-HU" dirty="0">
                <a:cs typeface="Arial" charset="0"/>
              </a:rPr>
              <a:t> Imre) + megszületik a </a:t>
            </a:r>
            <a:r>
              <a:rPr lang="hu-HU" i="1" dirty="0">
                <a:cs typeface="Arial" charset="0"/>
              </a:rPr>
              <a:t>János vitéz</a:t>
            </a:r>
            <a:endParaRPr lang="hu-HU" dirty="0">
              <a:cs typeface="Arial" charset="0"/>
            </a:endParaRPr>
          </a:p>
          <a:p>
            <a:r>
              <a:rPr lang="hu-HU" dirty="0">
                <a:cs typeface="Arial" charset="0"/>
              </a:rPr>
              <a:t>(1845) felvidéki körút (</a:t>
            </a:r>
            <a:r>
              <a:rPr lang="hu-HU" i="1" dirty="0">
                <a:cs typeface="Arial" charset="0"/>
              </a:rPr>
              <a:t>Úti jegyzetek</a:t>
            </a:r>
            <a:r>
              <a:rPr lang="hu-HU" dirty="0">
                <a:cs typeface="Arial" charset="0"/>
              </a:rPr>
              <a:t>)</a:t>
            </a:r>
          </a:p>
          <a:p>
            <a:r>
              <a:rPr lang="hu-HU" dirty="0"/>
              <a:t>szüleinél tölt néhány hónapot Szalkszentmártonban (</a:t>
            </a:r>
            <a:r>
              <a:rPr lang="hu-HU" i="1" dirty="0"/>
              <a:t>Felhők</a:t>
            </a:r>
            <a:r>
              <a:rPr lang="hu-HU" dirty="0"/>
              <a:t> ciklus)</a:t>
            </a:r>
          </a:p>
          <a:p>
            <a:r>
              <a:rPr lang="hu-HU" dirty="0"/>
              <a:t>(1847) feleségül veszi </a:t>
            </a:r>
            <a:r>
              <a:rPr lang="hu-HU" dirty="0" err="1"/>
              <a:t>Szendrey</a:t>
            </a:r>
            <a:r>
              <a:rPr lang="hu-HU" dirty="0"/>
              <a:t> Júliát</a:t>
            </a:r>
          </a:p>
          <a:p>
            <a:r>
              <a:rPr lang="hu-HU" dirty="0"/>
              <a:t>Arany János barátsága</a:t>
            </a:r>
          </a:p>
          <a:p>
            <a:r>
              <a:rPr lang="hu-HU" dirty="0"/>
              <a:t>(1848) márc. 15-e egyik hőse, de megbukik a nyári képviselő-választáson (Szabadszállás)</a:t>
            </a:r>
          </a:p>
          <a:p>
            <a:r>
              <a:rPr lang="hu-HU" dirty="0"/>
              <a:t>századosi rangot kap, de egyelőre nem harcol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321322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26DD852E-440D-4D2C-8C2B-6D25A24B8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/>
          <a:lstStyle/>
          <a:p>
            <a:pPr lvl="0"/>
            <a:r>
              <a:rPr lang="hu-HU" sz="2800" dirty="0"/>
              <a:t>retorikai felépítés (tételmondat – kifejtés, érvelés – következtetés) + retorikai eszközök (felszólítás, kérdés, érzelmi túlfűtöttség)</a:t>
            </a:r>
          </a:p>
          <a:p>
            <a:pPr lvl="0"/>
            <a:r>
              <a:rPr lang="hu-HU" sz="2800" dirty="0"/>
              <a:t>biblikus utalások</a:t>
            </a:r>
          </a:p>
          <a:p>
            <a:pPr lvl="0"/>
            <a:r>
              <a:rPr lang="hu-HU" sz="2800" dirty="0"/>
              <a:t>Kánaán leírása: vagyoni, jogi, kulturális egyenlőség → utópisztikus program (felvilágosodás, francia forradalom eszmeisége)</a:t>
            </a:r>
          </a:p>
          <a:p>
            <a:pPr lvl="0"/>
            <a:r>
              <a:rPr lang="hu-HU" sz="2800" dirty="0"/>
              <a:t>megvalósulás időbeli bizonytalansága → költőszerep tragikuma → megnyugvás a halálban</a:t>
            </a:r>
          </a:p>
          <a:p>
            <a:pPr lvl="0"/>
            <a:endParaRPr lang="hu-HU" sz="2800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065588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096882"/>
              </p:ext>
            </p:extLst>
          </p:nvPr>
        </p:nvGraphicFramePr>
        <p:xfrm>
          <a:off x="457200" y="1371964"/>
          <a:ext cx="8229600" cy="4551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8536">
                  <a:extLst>
                    <a:ext uri="{9D8B030D-6E8A-4147-A177-3AD203B41FA5}">
                      <a16:colId xmlns:a16="http://schemas.microsoft.com/office/drawing/2014/main" val="215297025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9209752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258581939"/>
                    </a:ext>
                  </a:extLst>
                </a:gridCol>
                <a:gridCol w="1882552">
                  <a:extLst>
                    <a:ext uri="{9D8B030D-6E8A-4147-A177-3AD203B41FA5}">
                      <a16:colId xmlns:a16="http://schemas.microsoft.com/office/drawing/2014/main" val="318716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Cím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 dirty="0">
                          <a:effectLst/>
                        </a:rPr>
                        <a:t>Levél Várady Antalhoz</a:t>
                      </a:r>
                      <a:endParaRPr lang="hu-HU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 dirty="0">
                          <a:effectLst/>
                        </a:rPr>
                        <a:t>Egy gondolat bánt engemet</a:t>
                      </a:r>
                      <a:endParaRPr lang="hu-HU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i="1" dirty="0">
                          <a:effectLst/>
                        </a:rPr>
                        <a:t>A XIX. század költői</a:t>
                      </a:r>
                      <a:endParaRPr lang="hu-HU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0949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Műfaj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episztola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rapszódia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ars poetica, óda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60516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Megszólított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barát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Isten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költők 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62917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Hangnem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ironikus, patetikus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effectLst/>
                        </a:rPr>
                        <a:t>elégikus, patetikus,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szenvedélyes 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patetikus, elégikus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69302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Motívumok,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költői képek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élet (szakáll, csizmatalp), sors (varga), barát (csillag), szív (porcelán, jégcsap), természet (orvos), forradalom (vérözön)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halál (virág, gyertya; fa, kőszirt), forradalom, világszabadság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költészet (lant), lángoszlop, hamis próféta, Kánaán, halál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9757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2694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sz="3000" b="1" i="1" dirty="0">
                <a:latin typeface="Bookman Old Style" panose="02050604050505020204" pitchFamily="18" charset="0"/>
              </a:rPr>
              <a:t>Az ítélet</a:t>
            </a:r>
            <a:r>
              <a:rPr lang="hu-HU" sz="3000" dirty="0">
                <a:latin typeface="Bookman Old Style" panose="02050604050505020204" pitchFamily="18" charset="0"/>
              </a:rPr>
              <a:t> (1847)</a:t>
            </a:r>
          </a:p>
          <a:p>
            <a:r>
              <a:rPr lang="hu-HU" dirty="0"/>
              <a:t>emberiség története = szakadatlan vérfolyam</a:t>
            </a:r>
          </a:p>
          <a:p>
            <a:r>
              <a:rPr lang="hu-HU" dirty="0"/>
              <a:t>váteszköltői szerep: apokaliptikus látomás egy végső háborúról „a jók s a gonoszak” között → a jó győz, de óriási áldozatok árán (~ utolsó ítélet) → igazságos társadalom megvalósulása („örök </a:t>
            </a:r>
            <a:r>
              <a:rPr lang="hu-HU" dirty="0" err="1"/>
              <a:t>üdvesség</a:t>
            </a:r>
            <a:r>
              <a:rPr lang="hu-HU" dirty="0"/>
              <a:t>”,  „a menny fog a földre leszállni”)</a:t>
            </a:r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pPr marL="0" indent="0">
              <a:buNone/>
            </a:pPr>
            <a:r>
              <a:rPr lang="hu-HU" sz="3000" b="1" i="1" dirty="0">
                <a:latin typeface="Bookman Old Style" panose="02050604050505020204" pitchFamily="18" charset="0"/>
              </a:rPr>
              <a:t>A nép nevében</a:t>
            </a:r>
            <a:r>
              <a:rPr lang="hu-HU" sz="3000" dirty="0">
                <a:latin typeface="Bookman Old Style" panose="02050604050505020204" pitchFamily="18" charset="0"/>
              </a:rPr>
              <a:t> (1847)</a:t>
            </a:r>
          </a:p>
          <a:p>
            <a:r>
              <a:rPr lang="hu-HU" dirty="0"/>
              <a:t>történelmi példa (Dózsa-felkelés)</a:t>
            </a:r>
          </a:p>
          <a:p>
            <a:r>
              <a:rPr lang="hu-HU" dirty="0"/>
              <a:t>erős </a:t>
            </a:r>
            <a:r>
              <a:rPr lang="hu-HU" dirty="0" err="1"/>
              <a:t>retorizáltság</a:t>
            </a:r>
            <a:endParaRPr lang="hu-HU" dirty="0"/>
          </a:p>
          <a:p>
            <a:r>
              <a:rPr lang="hu-HU" dirty="0"/>
              <a:t>gondolati radikalizmus, politikai népiesség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sz="3000" b="1" i="1" dirty="0">
                <a:latin typeface="Bookman Old Style" panose="02050604050505020204" pitchFamily="18" charset="0"/>
              </a:rPr>
              <a:t>Miért </a:t>
            </a:r>
            <a:r>
              <a:rPr lang="hu-HU" sz="3000" b="1" i="1" dirty="0" err="1">
                <a:latin typeface="Bookman Old Style" panose="02050604050505020204" pitchFamily="18" charset="0"/>
              </a:rPr>
              <a:t>kisérsz</a:t>
            </a:r>
            <a:r>
              <a:rPr lang="hu-HU" sz="3000" b="1" i="1" dirty="0">
                <a:latin typeface="Bookman Old Style" panose="02050604050505020204" pitchFamily="18" charset="0"/>
              </a:rPr>
              <a:t>…</a:t>
            </a:r>
            <a:r>
              <a:rPr lang="hu-HU" sz="3000" dirty="0">
                <a:latin typeface="Bookman Old Style" panose="02050604050505020204" pitchFamily="18" charset="0"/>
              </a:rPr>
              <a:t> (1848)</a:t>
            </a:r>
          </a:p>
          <a:p>
            <a:r>
              <a:rPr lang="hu-HU" dirty="0"/>
              <a:t>értékválasztás dilemmája:</a:t>
            </a:r>
          </a:p>
          <a:p>
            <a:pPr lvl="1"/>
            <a:r>
              <a:rPr lang="hu-HU" dirty="0"/>
              <a:t>„polgár” (hazaszeretet)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hu-HU" dirty="0"/>
              <a:t> magánember (természet, költészet, 						ifjúság, szerelem)</a:t>
            </a:r>
          </a:p>
          <a:p>
            <a:r>
              <a:rPr lang="hu-HU" dirty="0"/>
              <a:t>lásd: </a:t>
            </a:r>
            <a:r>
              <a:rPr lang="hu-HU" i="1" dirty="0"/>
              <a:t>Az apostol</a:t>
            </a:r>
            <a:r>
              <a:rPr lang="hu-HU" dirty="0"/>
              <a:t> kérdésfelvetését</a:t>
            </a:r>
          </a:p>
        </p:txBody>
      </p:sp>
    </p:spTree>
    <p:extLst>
      <p:ext uri="{BB962C8B-B14F-4D97-AF65-F5344CB8AC3E}">
        <p14:creationId xmlns:p14="http://schemas.microsoft.com/office/powerpoint/2010/main" val="29227423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5595CCAE-B130-4765-9A97-A16060FAA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832648"/>
          </a:xfrm>
        </p:spPr>
        <p:txBody>
          <a:bodyPr>
            <a:normAutofit/>
          </a:bodyPr>
          <a:lstStyle/>
          <a:p>
            <a:r>
              <a:rPr lang="hu-HU" dirty="0"/>
              <a:t>Cím, műfaj</a:t>
            </a:r>
          </a:p>
          <a:p>
            <a:pPr lvl="1"/>
            <a:r>
              <a:rPr lang="hu-HU" dirty="0"/>
              <a:t>induló, kardal, közösségi óda, alkalmi vers</a:t>
            </a:r>
          </a:p>
          <a:p>
            <a:pPr lvl="1"/>
            <a:r>
              <a:rPr lang="hu-HU" dirty="0"/>
              <a:t>kiáltvány, szózat a nemzethez</a:t>
            </a:r>
          </a:p>
          <a:p>
            <a:r>
              <a:rPr lang="hu-HU" dirty="0"/>
              <a:t>Vershelyzet, nézőpont</a:t>
            </a:r>
          </a:p>
          <a:p>
            <a:pPr lvl="1"/>
            <a:r>
              <a:rPr lang="hu-HU" dirty="0"/>
              <a:t>E/2. sz. → nemzet megszólítása + T/1. sz. → azonosulás</a:t>
            </a:r>
          </a:p>
          <a:p>
            <a:pPr lvl="1"/>
            <a:r>
              <a:rPr lang="hu-HU" dirty="0"/>
              <a:t>refrén: a nép válasza, döntése</a:t>
            </a:r>
          </a:p>
          <a:p>
            <a:r>
              <a:rPr lang="hu-HU" sz="2800" dirty="0"/>
              <a:t>Szerkezet</a:t>
            </a:r>
          </a:p>
          <a:p>
            <a:pPr lvl="1"/>
            <a:r>
              <a:rPr lang="hu-HU" sz="2600" dirty="0"/>
              <a:t>(1. vsz.) felszólítás a választásra → a döntés tétje: rabság ↔ szabadság</a:t>
            </a:r>
          </a:p>
          <a:p>
            <a:pPr lvl="1"/>
            <a:r>
              <a:rPr lang="hu-HU" sz="2600" dirty="0"/>
              <a:t>(2-5. vsz.) érvelés: </a:t>
            </a:r>
            <a:r>
              <a:rPr lang="hu-HU" dirty="0"/>
              <a:t>múlt (szabad ősök), jelen (önző, gyáva meghunyászkodás ↔ szabadság kivívása), jövő képei (nemzet becsületének helyreállítása)</a:t>
            </a:r>
          </a:p>
          <a:p>
            <a:pPr lvl="1"/>
            <a:r>
              <a:rPr lang="hu-HU" sz="2600" dirty="0"/>
              <a:t>(6. vsz.) utókor hálája</a:t>
            </a:r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B32CE4FE-3DFB-4875-B171-81B07B1B5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r>
              <a:rPr lang="hu-HU" sz="3200" b="1" i="1" dirty="0">
                <a:latin typeface="Bookman Old Style" panose="02050604050505020204" pitchFamily="18" charset="0"/>
              </a:rPr>
              <a:t>Nemzeti dal </a:t>
            </a:r>
            <a:r>
              <a:rPr lang="hu-HU" sz="3200" dirty="0">
                <a:latin typeface="Bookman Old Style" panose="02050604050505020204" pitchFamily="18" charset="0"/>
              </a:rPr>
              <a:t>(1848. márc. 13.)</a:t>
            </a:r>
          </a:p>
        </p:txBody>
      </p:sp>
    </p:spTree>
    <p:extLst>
      <p:ext uri="{BB962C8B-B14F-4D97-AF65-F5344CB8AC3E}">
        <p14:creationId xmlns:p14="http://schemas.microsoft.com/office/powerpoint/2010/main" val="181427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CCE6ADCD-763F-427C-B369-5244F20F3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rmAutofit lnSpcReduction="10000"/>
          </a:bodyPr>
          <a:lstStyle/>
          <a:p>
            <a:r>
              <a:rPr lang="hu-HU" dirty="0"/>
              <a:t>Történelemszemlélet</a:t>
            </a:r>
          </a:p>
          <a:p>
            <a:pPr lvl="1"/>
            <a:r>
              <a:rPr lang="hu-HU" dirty="0"/>
              <a:t>nemzeti függetlenség és szabadság eszménye</a:t>
            </a:r>
          </a:p>
          <a:p>
            <a:pPr lvl="1"/>
            <a:r>
              <a:rPr lang="hu-HU" dirty="0"/>
              <a:t>forradalmi optimizmus</a:t>
            </a:r>
          </a:p>
          <a:p>
            <a:r>
              <a:rPr lang="hu-HU" dirty="0"/>
              <a:t>Költői eszközök</a:t>
            </a:r>
          </a:p>
          <a:p>
            <a:pPr lvl="1"/>
            <a:r>
              <a:rPr lang="hu-HU" dirty="0"/>
              <a:t>kérdés-felelet</a:t>
            </a:r>
          </a:p>
          <a:p>
            <a:pPr lvl="1"/>
            <a:r>
              <a:rPr lang="hu-HU" dirty="0"/>
              <a:t>felszólítások, felkiáltások</a:t>
            </a:r>
          </a:p>
          <a:p>
            <a:pPr lvl="1"/>
            <a:r>
              <a:rPr lang="hu-HU" dirty="0"/>
              <a:t>soráthajlások</a:t>
            </a:r>
          </a:p>
          <a:p>
            <a:pPr lvl="1"/>
            <a:r>
              <a:rPr lang="hu-HU" dirty="0"/>
              <a:t>refrén</a:t>
            </a:r>
          </a:p>
          <a:p>
            <a:pPr lvl="1"/>
            <a:r>
              <a:rPr lang="hu-HU" dirty="0"/>
              <a:t>ellentétek</a:t>
            </a:r>
          </a:p>
          <a:p>
            <a:pPr lvl="1"/>
            <a:r>
              <a:rPr lang="hu-HU" dirty="0"/>
              <a:t>szimbólumok</a:t>
            </a:r>
          </a:p>
          <a:p>
            <a:r>
              <a:rPr lang="hu-HU" dirty="0"/>
              <a:t>Versforma</a:t>
            </a:r>
          </a:p>
          <a:p>
            <a:pPr lvl="1"/>
            <a:r>
              <a:rPr lang="hu-HU" dirty="0"/>
              <a:t>felező nyolcas</a:t>
            </a:r>
          </a:p>
          <a:p>
            <a:r>
              <a:rPr lang="hu-HU" dirty="0"/>
              <a:t>Utóélet</a:t>
            </a:r>
          </a:p>
          <a:p>
            <a:pPr lvl="1"/>
            <a:r>
              <a:rPr lang="hu-HU" dirty="0"/>
              <a:t>forradalom jelképe</a:t>
            </a:r>
          </a:p>
          <a:p>
            <a:pPr lvl="1"/>
            <a:r>
              <a:rPr lang="hu-HU" dirty="0"/>
              <a:t>(1973) Tolcsvay László megzenésítése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8291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7829B316-6305-47F0-B850-F65E3EEC1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dirty="0"/>
              <a:t>forradalom győzelme (</a:t>
            </a:r>
            <a:r>
              <a:rPr lang="hu-HU" altLang="hu-HU" i="1" dirty="0"/>
              <a:t>Föltámadott a tenger…</a:t>
            </a:r>
            <a:r>
              <a:rPr lang="hu-HU" altLang="hu-HU" dirty="0"/>
              <a:t>)</a:t>
            </a:r>
            <a:endParaRPr lang="hu-HU" altLang="hu-HU" i="1" dirty="0"/>
          </a:p>
          <a:p>
            <a:r>
              <a:rPr lang="hu-HU" altLang="hu-HU" dirty="0"/>
              <a:t>királyellenes versek (</a:t>
            </a:r>
            <a:r>
              <a:rPr lang="hu-HU" altLang="hu-HU" i="1" dirty="0"/>
              <a:t>A királyokhoz</a:t>
            </a:r>
            <a:r>
              <a:rPr lang="hu-HU" altLang="hu-HU" dirty="0"/>
              <a:t>)</a:t>
            </a:r>
          </a:p>
          <a:p>
            <a:r>
              <a:rPr lang="hu-HU" altLang="hu-HU" dirty="0"/>
              <a:t>nemzeti összefogás sürgetése (</a:t>
            </a:r>
            <a:r>
              <a:rPr lang="hu-HU" altLang="hu-HU" i="1" dirty="0"/>
              <a:t>Élet vagy halál!</a:t>
            </a:r>
            <a:r>
              <a:rPr lang="hu-HU" altLang="hu-HU" dirty="0"/>
              <a:t>)</a:t>
            </a:r>
          </a:p>
          <a:p>
            <a:r>
              <a:rPr lang="hu-HU" altLang="hu-HU" dirty="0"/>
              <a:t>a helyzet reménytelensége (</a:t>
            </a:r>
            <a:r>
              <a:rPr lang="hu-HU" altLang="hu-HU" i="1" dirty="0"/>
              <a:t>Európa csendes, </a:t>
            </a:r>
            <a:r>
              <a:rPr lang="hu-HU" altLang="hu-HU" i="1" dirty="0" err="1"/>
              <a:t>ujra</a:t>
            </a:r>
            <a:r>
              <a:rPr lang="hu-HU" altLang="hu-HU" i="1" dirty="0"/>
              <a:t> csendes…, Szörnyű idő…)</a:t>
            </a:r>
          </a:p>
          <a:p>
            <a:pPr lvl="1"/>
            <a:r>
              <a:rPr lang="hu-HU" altLang="hu-HU" dirty="0"/>
              <a:t>a magyar nemzet magára hagyottságának, végső összeomlásának, pusztulásának víziója</a:t>
            </a: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E2340AAC-FEFE-4A4B-B253-18ADB1D62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altLang="hu-HU" sz="3200" b="1" dirty="0">
                <a:latin typeface="Bookman Old Style" panose="02050604050505020204" pitchFamily="18" charset="0"/>
              </a:rPr>
              <a:t>További forradalmi versek</a:t>
            </a:r>
            <a:endParaRPr lang="hu-HU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7244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404664"/>
            <a:ext cx="8363272" cy="6336704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hu-HU" sz="1800" dirty="0"/>
              <a:t>Föltámadott a tenger,</a:t>
            </a:r>
            <a:br>
              <a:rPr lang="hu-HU" sz="1800" dirty="0"/>
            </a:br>
            <a:r>
              <a:rPr lang="hu-HU" sz="1800" dirty="0"/>
              <a:t>A népek tengere;</a:t>
            </a:r>
            <a:br>
              <a:rPr lang="hu-HU" sz="1800" dirty="0"/>
            </a:br>
            <a:r>
              <a:rPr lang="hu-HU" sz="1800" dirty="0"/>
              <a:t>Ijesztve eget-földet,</a:t>
            </a:r>
            <a:br>
              <a:rPr lang="hu-HU" sz="1800" dirty="0"/>
            </a:br>
            <a:r>
              <a:rPr lang="hu-HU" sz="1800" dirty="0"/>
              <a:t>Szilaj hullámokat vet</a:t>
            </a:r>
            <a:br>
              <a:rPr lang="hu-HU" sz="1800" dirty="0"/>
            </a:br>
            <a:r>
              <a:rPr lang="hu-HU" sz="1800" dirty="0"/>
              <a:t>Rémítő ereje.</a:t>
            </a:r>
          </a:p>
          <a:p>
            <a:pPr marL="0" indent="0">
              <a:buNone/>
            </a:pPr>
            <a:r>
              <a:rPr lang="hu-HU" sz="1800" dirty="0"/>
              <a:t>(…)</a:t>
            </a:r>
          </a:p>
          <a:p>
            <a:pPr marL="0" indent="0">
              <a:buNone/>
            </a:pPr>
            <a:r>
              <a:rPr lang="hu-HU" sz="1800" dirty="0"/>
              <a:t>Jegyezd vele az égre</a:t>
            </a:r>
            <a:br>
              <a:rPr lang="hu-HU" sz="1800" dirty="0"/>
            </a:br>
            <a:r>
              <a:rPr lang="hu-HU" sz="1800" dirty="0"/>
              <a:t>Örök </a:t>
            </a:r>
            <a:r>
              <a:rPr lang="hu-HU" sz="1800" dirty="0" err="1"/>
              <a:t>tanúságúl</a:t>
            </a:r>
            <a:r>
              <a:rPr lang="hu-HU" sz="1800" dirty="0"/>
              <a:t>:</a:t>
            </a:r>
            <a:br>
              <a:rPr lang="hu-HU" sz="1800" dirty="0"/>
            </a:br>
            <a:r>
              <a:rPr lang="hu-HU" sz="1800" dirty="0"/>
              <a:t>Habár </a:t>
            </a:r>
            <a:r>
              <a:rPr lang="hu-HU" sz="1800" dirty="0" err="1"/>
              <a:t>fölűl</a:t>
            </a:r>
            <a:r>
              <a:rPr lang="hu-HU" sz="1800" dirty="0"/>
              <a:t> a gálya,</a:t>
            </a:r>
            <a:br>
              <a:rPr lang="hu-HU" sz="1800" dirty="0"/>
            </a:br>
            <a:r>
              <a:rPr lang="hu-HU" sz="1800" dirty="0"/>
              <a:t>S </a:t>
            </a:r>
            <a:r>
              <a:rPr lang="hu-HU" sz="1800" dirty="0" err="1"/>
              <a:t>alúl</a:t>
            </a:r>
            <a:r>
              <a:rPr lang="hu-HU" sz="1800" dirty="0"/>
              <a:t> a víznek árja,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1800" dirty="0"/>
              <a:t>Azért a víz az úr!</a:t>
            </a:r>
          </a:p>
          <a:p>
            <a:pPr marL="0" indent="0">
              <a:buNone/>
            </a:pPr>
            <a:r>
              <a:rPr lang="hu-HU" sz="1800" dirty="0"/>
              <a:t>	***</a:t>
            </a:r>
          </a:p>
          <a:p>
            <a:pPr marL="0" indent="0">
              <a:buNone/>
            </a:pPr>
            <a:r>
              <a:rPr lang="hu-HU" sz="1800" dirty="0"/>
              <a:t>Azt adok, mit vajmi ritkán kaptok,</a:t>
            </a:r>
            <a:br>
              <a:rPr lang="hu-HU" sz="1800" dirty="0"/>
            </a:br>
            <a:r>
              <a:rPr lang="hu-HU" sz="1800" dirty="0"/>
              <a:t>Ti királyok, nyílt őszinte szót,</a:t>
            </a:r>
            <a:br>
              <a:rPr lang="hu-HU" sz="1800" dirty="0"/>
            </a:br>
            <a:r>
              <a:rPr lang="hu-HU" sz="1800" dirty="0"/>
              <a:t>Ahogy tetszik, köszönjétek meg, vagy</a:t>
            </a:r>
            <a:br>
              <a:rPr lang="hu-HU" sz="1800" dirty="0"/>
            </a:br>
            <a:r>
              <a:rPr lang="hu-HU" sz="1800" dirty="0"/>
              <a:t>Büntessétek a felszólalót;</a:t>
            </a:r>
            <a:br>
              <a:rPr lang="hu-HU" sz="1800" dirty="0"/>
            </a:br>
            <a:r>
              <a:rPr lang="hu-HU" sz="1800" dirty="0"/>
              <a:t>Áll még Munkács, áll az akasztófa,</a:t>
            </a:r>
            <a:br>
              <a:rPr lang="hu-HU" sz="1800" dirty="0"/>
            </a:br>
            <a:r>
              <a:rPr lang="hu-HU" sz="1800" dirty="0"/>
              <a:t>De </a:t>
            </a:r>
            <a:r>
              <a:rPr lang="hu-HU" sz="1800" dirty="0" err="1"/>
              <a:t>szivemben</a:t>
            </a:r>
            <a:r>
              <a:rPr lang="hu-HU" sz="1800" dirty="0"/>
              <a:t> félelem nem áll...</a:t>
            </a:r>
            <a:br>
              <a:rPr lang="hu-HU" sz="1800" dirty="0"/>
            </a:br>
            <a:r>
              <a:rPr lang="hu-HU" sz="1800" dirty="0"/>
              <a:t>Bármit mond a szemtelen </a:t>
            </a:r>
            <a:r>
              <a:rPr lang="hu-HU" sz="1800" dirty="0" err="1"/>
              <a:t>hizelgés</a:t>
            </a:r>
            <a:r>
              <a:rPr lang="hu-HU" sz="1800" dirty="0"/>
              <a:t>,</a:t>
            </a:r>
            <a:br>
              <a:rPr lang="hu-HU" sz="1800" dirty="0"/>
            </a:br>
            <a:r>
              <a:rPr lang="hu-HU" sz="1800" dirty="0"/>
              <a:t>Nincsen többé </a:t>
            </a:r>
            <a:r>
              <a:rPr lang="hu-HU" sz="1800" i="1" dirty="0"/>
              <a:t>szeretett</a:t>
            </a:r>
            <a:r>
              <a:rPr lang="hu-HU" sz="1800" dirty="0"/>
              <a:t> király!</a:t>
            </a:r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r>
              <a:rPr lang="hu-HU" sz="1800" dirty="0"/>
              <a:t>A </a:t>
            </a:r>
            <a:r>
              <a:rPr lang="hu-HU" sz="1800" dirty="0" err="1"/>
              <a:t>Kárpátoktul</a:t>
            </a:r>
            <a:r>
              <a:rPr lang="hu-HU" sz="1800" dirty="0"/>
              <a:t> le az Al-Dunáig</a:t>
            </a:r>
            <a:br>
              <a:rPr lang="hu-HU" sz="1800" dirty="0"/>
            </a:br>
            <a:r>
              <a:rPr lang="hu-HU" sz="1800" dirty="0"/>
              <a:t>Egy bősz üvöltés, egy vad zivatar!</a:t>
            </a:r>
            <a:br>
              <a:rPr lang="hu-HU" sz="1800" dirty="0"/>
            </a:br>
            <a:r>
              <a:rPr lang="hu-HU" sz="1800" dirty="0"/>
              <a:t>Szétszórt hajával, véres homlokával</a:t>
            </a:r>
            <a:br>
              <a:rPr lang="hu-HU" sz="1800" dirty="0"/>
            </a:br>
            <a:r>
              <a:rPr lang="hu-HU" sz="1800" dirty="0"/>
              <a:t>Áll a viharban maga a magyar.</a:t>
            </a:r>
            <a:br>
              <a:rPr lang="hu-HU" sz="1800" dirty="0"/>
            </a:br>
            <a:r>
              <a:rPr lang="hu-HU" sz="1800" dirty="0"/>
              <a:t>Ha nem születtem volna is magyarnak,</a:t>
            </a:r>
            <a:br>
              <a:rPr lang="hu-HU" sz="1800" dirty="0"/>
            </a:br>
            <a:r>
              <a:rPr lang="hu-HU" sz="1800" dirty="0"/>
              <a:t>E néphez állanék ezennel én,</a:t>
            </a:r>
            <a:br>
              <a:rPr lang="hu-HU" sz="1800" dirty="0"/>
            </a:br>
            <a:r>
              <a:rPr lang="hu-HU" sz="1800" dirty="0"/>
              <a:t>Mert elhagyott, mert a </a:t>
            </a:r>
            <a:r>
              <a:rPr lang="hu-HU" sz="1800" dirty="0" err="1"/>
              <a:t>legelhagyottabb</a:t>
            </a:r>
            <a:br>
              <a:rPr lang="hu-HU" sz="1800" dirty="0"/>
            </a:br>
            <a:r>
              <a:rPr lang="hu-HU" sz="1800" dirty="0"/>
              <a:t>Minden népek közt a föld kerekén.</a:t>
            </a:r>
          </a:p>
          <a:p>
            <a:pPr marL="0" indent="0">
              <a:buNone/>
            </a:pPr>
            <a:r>
              <a:rPr lang="hu-HU" sz="1800" dirty="0"/>
              <a:t>(…)</a:t>
            </a:r>
          </a:p>
          <a:p>
            <a:pPr marL="0" indent="0">
              <a:buNone/>
            </a:pPr>
            <a:r>
              <a:rPr lang="hu-HU" sz="1800" dirty="0"/>
              <a:t>Te rác, te horvát, német, tót, oláhság,</a:t>
            </a:r>
            <a:br>
              <a:rPr lang="hu-HU" sz="1800" dirty="0"/>
            </a:br>
            <a:r>
              <a:rPr lang="hu-HU" sz="1800" dirty="0"/>
              <a:t>Mit marjátok mindnyájan a magyart?</a:t>
            </a:r>
            <a:br>
              <a:rPr lang="hu-HU" sz="1800" dirty="0"/>
            </a:br>
            <a:r>
              <a:rPr lang="hu-HU" sz="1800" dirty="0"/>
              <a:t>Török s tatártól mely titeket védett,</a:t>
            </a:r>
            <a:br>
              <a:rPr lang="hu-HU" sz="1800" dirty="0"/>
            </a:br>
            <a:r>
              <a:rPr lang="hu-HU" sz="1800" dirty="0"/>
              <a:t>Magyar kezekben villogott a kard.</a:t>
            </a:r>
            <a:br>
              <a:rPr lang="hu-HU" sz="1800" dirty="0"/>
            </a:br>
            <a:r>
              <a:rPr lang="hu-HU" sz="1800" dirty="0"/>
              <a:t>Megosztottuk </a:t>
            </a:r>
            <a:r>
              <a:rPr lang="hu-HU" sz="1800" dirty="0" err="1"/>
              <a:t>tivéletek</a:t>
            </a:r>
            <a:r>
              <a:rPr lang="hu-HU" sz="1800" dirty="0"/>
              <a:t> </a:t>
            </a:r>
            <a:r>
              <a:rPr lang="hu-HU" sz="1800" dirty="0" err="1"/>
              <a:t>hiven</a:t>
            </a:r>
            <a:r>
              <a:rPr lang="hu-HU" sz="1800" dirty="0"/>
              <a:t>, ha</a:t>
            </a:r>
            <a:br>
              <a:rPr lang="hu-HU" sz="1800" dirty="0"/>
            </a:br>
            <a:r>
              <a:rPr lang="hu-HU" sz="1800" dirty="0"/>
              <a:t>A jószerencse nékünk jót adott,</a:t>
            </a:r>
            <a:br>
              <a:rPr lang="hu-HU" sz="1800" dirty="0"/>
            </a:br>
            <a:r>
              <a:rPr lang="hu-HU" sz="1800" dirty="0"/>
              <a:t>S felét átvettük mindig a tehernek,</a:t>
            </a:r>
            <a:br>
              <a:rPr lang="hu-HU" sz="1800" dirty="0"/>
            </a:br>
            <a:r>
              <a:rPr lang="hu-HU" sz="1800" dirty="0"/>
              <a:t>Mit vállatokra a balsors rakott.</a:t>
            </a:r>
          </a:p>
          <a:p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6065875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19328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hu-HU" sz="1800" dirty="0"/>
              <a:t>Európa csendes, </a:t>
            </a:r>
            <a:r>
              <a:rPr lang="hu-HU" sz="1800" dirty="0" err="1"/>
              <a:t>ujra</a:t>
            </a:r>
            <a:r>
              <a:rPr lang="hu-HU" sz="1800" dirty="0"/>
              <a:t> csendes,</a:t>
            </a:r>
            <a:br>
              <a:rPr lang="hu-HU" sz="1800" dirty="0"/>
            </a:br>
            <a:r>
              <a:rPr lang="hu-HU" sz="1800" dirty="0"/>
              <a:t>Elzúgtak forradalmai...</a:t>
            </a:r>
            <a:br>
              <a:rPr lang="hu-HU" sz="1800" dirty="0"/>
            </a:br>
            <a:r>
              <a:rPr lang="hu-HU" sz="1800" dirty="0"/>
              <a:t>Szégyen reá! </a:t>
            </a:r>
            <a:r>
              <a:rPr lang="hu-HU" sz="1800" dirty="0" err="1"/>
              <a:t>lecsendesűlt</a:t>
            </a:r>
            <a:r>
              <a:rPr lang="hu-HU" sz="1800" dirty="0"/>
              <a:t> és</a:t>
            </a:r>
            <a:br>
              <a:rPr lang="hu-HU" sz="1800" dirty="0"/>
            </a:br>
            <a:r>
              <a:rPr lang="hu-HU" sz="1800" dirty="0"/>
              <a:t>Szabadságát nem vívta ki.</a:t>
            </a:r>
          </a:p>
          <a:p>
            <a:pPr marL="0" indent="0">
              <a:buNone/>
            </a:pPr>
            <a:endParaRPr lang="hu-HU" sz="1200" dirty="0"/>
          </a:p>
          <a:p>
            <a:pPr marL="0" indent="0">
              <a:spcAft>
                <a:spcPts val="600"/>
              </a:spcAft>
              <a:buNone/>
            </a:pPr>
            <a:r>
              <a:rPr lang="hu-HU" sz="1800" dirty="0"/>
              <a:t>Magára hagyták, egy magára</a:t>
            </a:r>
            <a:br>
              <a:rPr lang="hu-HU" sz="1800" dirty="0"/>
            </a:br>
            <a:r>
              <a:rPr lang="hu-HU" sz="1800" dirty="0"/>
              <a:t>A gyáva népek a magyart;</a:t>
            </a:r>
            <a:br>
              <a:rPr lang="hu-HU" sz="1800" dirty="0"/>
            </a:br>
            <a:r>
              <a:rPr lang="hu-HU" sz="1800" dirty="0"/>
              <a:t>Lánc </a:t>
            </a:r>
            <a:r>
              <a:rPr lang="hu-HU" sz="1800" dirty="0" err="1"/>
              <a:t>csörg</a:t>
            </a:r>
            <a:r>
              <a:rPr lang="hu-HU" sz="1800" dirty="0"/>
              <a:t> minden kézen, csupán a</a:t>
            </a:r>
            <a:br>
              <a:rPr lang="hu-HU" sz="1800" dirty="0"/>
            </a:br>
            <a:r>
              <a:rPr lang="hu-HU" sz="1800" dirty="0"/>
              <a:t>Magyar kezében cseng a kard.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hu-HU" sz="1800" dirty="0"/>
              <a:t>(…)</a:t>
            </a:r>
          </a:p>
          <a:p>
            <a:pPr marL="0" indent="0">
              <a:buNone/>
            </a:pPr>
            <a:r>
              <a:rPr lang="hu-HU" sz="1800" dirty="0"/>
              <a:t>Tekints reánk, </a:t>
            </a:r>
            <a:r>
              <a:rPr lang="hu-HU" sz="1800" dirty="0" err="1"/>
              <a:t>tekints</a:t>
            </a:r>
            <a:r>
              <a:rPr lang="hu-HU" sz="1800" dirty="0"/>
              <a:t>, szabadság,</a:t>
            </a:r>
            <a:br>
              <a:rPr lang="hu-HU" sz="1800" dirty="0"/>
            </a:br>
            <a:r>
              <a:rPr lang="hu-HU" sz="1800" dirty="0"/>
              <a:t>Ismerd meg mostan népedet:</a:t>
            </a:r>
            <a:br>
              <a:rPr lang="hu-HU" sz="1800" dirty="0"/>
            </a:br>
            <a:r>
              <a:rPr lang="hu-HU" sz="1800" dirty="0"/>
              <a:t>Midőn más könnyet sem mer adni,</a:t>
            </a:r>
            <a:br>
              <a:rPr lang="hu-HU" sz="1800" dirty="0"/>
            </a:br>
            <a:r>
              <a:rPr lang="hu-HU" sz="1800" dirty="0"/>
              <a:t>Mi vérrel áldozunk neked.</a:t>
            </a:r>
            <a:br>
              <a:rPr lang="hu-HU" sz="1800" dirty="0"/>
            </a:br>
            <a:r>
              <a:rPr lang="hu-HU" sz="1800" dirty="0"/>
              <a:t> </a:t>
            </a:r>
          </a:p>
          <a:p>
            <a:pPr marL="0" indent="0">
              <a:buNone/>
            </a:pPr>
            <a:r>
              <a:rPr lang="hu-HU" sz="1800" dirty="0"/>
              <a:t>Vagy kell-e még több, hogy áldásod</a:t>
            </a:r>
            <a:br>
              <a:rPr lang="hu-HU" sz="1800" dirty="0"/>
            </a:br>
            <a:r>
              <a:rPr lang="hu-HU" sz="1800" dirty="0"/>
              <a:t>Nem </a:t>
            </a:r>
            <a:r>
              <a:rPr lang="hu-HU" sz="1800" dirty="0" err="1"/>
              <a:t>érdemetlen</a:t>
            </a:r>
            <a:r>
              <a:rPr lang="hu-HU" sz="1800" dirty="0"/>
              <a:t> szálljon ránk?</a:t>
            </a:r>
            <a:br>
              <a:rPr lang="hu-HU" sz="1800" dirty="0"/>
            </a:br>
            <a:r>
              <a:rPr lang="hu-HU" sz="1800" dirty="0"/>
              <a:t>E hűtlen korban mi </a:t>
            </a:r>
            <a:r>
              <a:rPr lang="hu-HU" sz="1800" dirty="0" err="1"/>
              <a:t>utósó</a:t>
            </a:r>
            <a:br>
              <a:rPr lang="hu-HU" sz="1800" dirty="0"/>
            </a:br>
            <a:r>
              <a:rPr lang="hu-HU" sz="1800" dirty="0"/>
              <a:t>Egyetlen híveid </a:t>
            </a:r>
            <a:r>
              <a:rPr lang="hu-HU" sz="1800" dirty="0" err="1"/>
              <a:t>valánk</a:t>
            </a:r>
            <a:r>
              <a:rPr lang="hu-HU" sz="1800" dirty="0"/>
              <a:t>!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hu-HU" sz="1800" dirty="0"/>
              <a:t>Szörnyű idő, szörnyű idő!</a:t>
            </a:r>
            <a:br>
              <a:rPr lang="hu-HU" sz="1800" dirty="0"/>
            </a:br>
            <a:r>
              <a:rPr lang="hu-HU" sz="1800" dirty="0"/>
              <a:t>S a </a:t>
            </a:r>
            <a:r>
              <a:rPr lang="hu-HU" sz="1800" dirty="0" err="1"/>
              <a:t>szörnyüség</a:t>
            </a:r>
            <a:r>
              <a:rPr lang="hu-HU" sz="1800" dirty="0"/>
              <a:t> mindegyre nő.</a:t>
            </a:r>
            <a:br>
              <a:rPr lang="hu-HU" sz="1800" dirty="0"/>
            </a:br>
            <a:r>
              <a:rPr lang="hu-HU" sz="1800" dirty="0"/>
              <a:t>Talán az ég</a:t>
            </a:r>
            <a:br>
              <a:rPr lang="hu-HU" sz="1800" dirty="0"/>
            </a:br>
            <a:r>
              <a:rPr lang="hu-HU" sz="1800" dirty="0" err="1"/>
              <a:t>Megesküvék</a:t>
            </a:r>
            <a:r>
              <a:rPr lang="hu-HU" sz="1800" dirty="0"/>
              <a:t>,</a:t>
            </a:r>
            <a:br>
              <a:rPr lang="hu-HU" sz="1800" dirty="0"/>
            </a:br>
            <a:r>
              <a:rPr lang="hu-HU" sz="1800" dirty="0"/>
              <a:t>Hogy a magyart kiirtja.</a:t>
            </a:r>
            <a:br>
              <a:rPr lang="hu-HU" sz="1800" dirty="0"/>
            </a:br>
            <a:r>
              <a:rPr lang="hu-HU" sz="1800" dirty="0"/>
              <a:t>Minden tagunkból vérezünk,</a:t>
            </a:r>
            <a:br>
              <a:rPr lang="hu-HU" sz="1800" dirty="0"/>
            </a:br>
            <a:r>
              <a:rPr lang="hu-HU" sz="1800" dirty="0"/>
              <a:t>Hogy is ne? villog ellenünk</a:t>
            </a:r>
            <a:br>
              <a:rPr lang="hu-HU" sz="1800" dirty="0"/>
            </a:br>
            <a:r>
              <a:rPr lang="hu-HU" sz="1800" dirty="0"/>
              <a:t>A fél világnak kardja.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hu-HU" sz="1800" dirty="0"/>
              <a:t>(…)</a:t>
            </a:r>
          </a:p>
          <a:p>
            <a:pPr marL="0" indent="0">
              <a:buNone/>
            </a:pPr>
            <a:r>
              <a:rPr lang="hu-HU" sz="1800" dirty="0"/>
              <a:t>Egy szálig elveszünk-e mi?</a:t>
            </a:r>
            <a:br>
              <a:rPr lang="hu-HU" sz="1800" dirty="0"/>
            </a:br>
            <a:r>
              <a:rPr lang="hu-HU" sz="1800" dirty="0"/>
              <a:t>Vagy fog maradni valaki,</a:t>
            </a:r>
            <a:br>
              <a:rPr lang="hu-HU" sz="1800" dirty="0"/>
            </a:br>
            <a:r>
              <a:rPr lang="hu-HU" sz="1800" dirty="0"/>
              <a:t>Leírni e</a:t>
            </a:r>
            <a:br>
              <a:rPr lang="hu-HU" sz="1800" dirty="0"/>
            </a:br>
            <a:r>
              <a:rPr lang="hu-HU" sz="1800" dirty="0"/>
              <a:t>Vad fekete</a:t>
            </a:r>
            <a:br>
              <a:rPr lang="hu-HU" sz="1800" dirty="0"/>
            </a:br>
            <a:r>
              <a:rPr lang="hu-HU" sz="1800" dirty="0"/>
              <a:t>Időket a világnak?</a:t>
            </a:r>
            <a:br>
              <a:rPr lang="hu-HU" sz="1800" dirty="0"/>
            </a:br>
            <a:r>
              <a:rPr lang="hu-HU" sz="1800" dirty="0"/>
              <a:t>S ha lesz ember, ki megmarad,</a:t>
            </a:r>
            <a:br>
              <a:rPr lang="hu-HU" sz="1800" dirty="0"/>
            </a:br>
            <a:r>
              <a:rPr lang="hu-HU" sz="1800" dirty="0"/>
              <a:t>El tudja e gyászdolgokat</a:t>
            </a:r>
            <a:br>
              <a:rPr lang="hu-HU" sz="1800" dirty="0"/>
            </a:br>
            <a:r>
              <a:rPr lang="hu-HU" sz="1800" dirty="0"/>
              <a:t>Beszélni, mint </a:t>
            </a:r>
            <a:r>
              <a:rPr lang="hu-HU" sz="1800" dirty="0" err="1"/>
              <a:t>valának</a:t>
            </a:r>
            <a:r>
              <a:rPr lang="hu-HU" sz="1800" dirty="0"/>
              <a:t>?</a:t>
            </a:r>
          </a:p>
          <a:p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6428697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02B9E63B-54CD-47A9-B48E-8581EEB19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3184"/>
          </a:xfrm>
        </p:spPr>
        <p:txBody>
          <a:bodyPr/>
          <a:lstStyle/>
          <a:p>
            <a:r>
              <a:rPr lang="hu-HU" altLang="hu-HU" i="1" dirty="0"/>
              <a:t>A helység kalapácsa </a:t>
            </a:r>
            <a:r>
              <a:rPr lang="hu-HU" altLang="hu-HU" dirty="0"/>
              <a:t>(1844)</a:t>
            </a:r>
            <a:endParaRPr lang="hu-HU" altLang="hu-HU" i="1" dirty="0"/>
          </a:p>
          <a:p>
            <a:r>
              <a:rPr lang="hu-HU" altLang="hu-HU" i="1" dirty="0"/>
              <a:t>János vitéz</a:t>
            </a:r>
            <a:r>
              <a:rPr lang="hu-HU" altLang="hu-HU" dirty="0"/>
              <a:t> (1844-45)</a:t>
            </a:r>
            <a:endParaRPr lang="hu-HU" altLang="hu-HU" i="1" dirty="0"/>
          </a:p>
          <a:p>
            <a:r>
              <a:rPr lang="hu-HU" altLang="hu-HU" i="1" dirty="0"/>
              <a:t>Az apostol</a:t>
            </a:r>
            <a:r>
              <a:rPr lang="hu-HU" altLang="hu-HU" dirty="0"/>
              <a:t> (1848)</a:t>
            </a:r>
            <a:endParaRPr lang="hu-HU" altLang="hu-HU" i="1" dirty="0"/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618E8ACF-4B40-48E1-8B2C-11EFED23B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anose="02050604050505020204" pitchFamily="18" charset="0"/>
              </a:rPr>
              <a:t>8) Elbeszélő költemények</a:t>
            </a:r>
          </a:p>
        </p:txBody>
      </p:sp>
    </p:spTree>
    <p:extLst>
      <p:ext uri="{BB962C8B-B14F-4D97-AF65-F5344CB8AC3E}">
        <p14:creationId xmlns:p14="http://schemas.microsoft.com/office/powerpoint/2010/main" val="21258318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Melyek Szilveszter érzelmi és értelmi ébredésének fontosabb állomásai a hős </a:t>
            </a:r>
            <a:r>
              <a:rPr lang="hu-HU" dirty="0" err="1"/>
              <a:t>nevelődéstörténetét</a:t>
            </a:r>
            <a:r>
              <a:rPr lang="hu-HU" dirty="0"/>
              <a:t> elbeszélő részben?</a:t>
            </a:r>
          </a:p>
          <a:p>
            <a:r>
              <a:rPr lang="hu-HU" dirty="0"/>
              <a:t>Mit lehet kiolvasni az elbeszélő szerint a világtörténetből? Elkötelezi-e magát valamelyik olvasat mellett?</a:t>
            </a:r>
          </a:p>
          <a:p>
            <a:r>
              <a:rPr lang="hu-HU" dirty="0"/>
              <a:t>Milyen következtetéseket von le Szilveszter a világtörténet tanulmányozásából? Miről szól a szőlőszem-példázat?</a:t>
            </a:r>
          </a:p>
          <a:p>
            <a:r>
              <a:rPr lang="hu-HU" dirty="0"/>
              <a:t>Mit jelent Szilveszter számára az </a:t>
            </a:r>
            <a:r>
              <a:rPr lang="hu-HU" i="1" dirty="0"/>
              <a:t>ember</a:t>
            </a:r>
            <a:r>
              <a:rPr lang="hu-HU" dirty="0"/>
              <a:t>, illetve a </a:t>
            </a:r>
            <a:r>
              <a:rPr lang="hu-HU" i="1" dirty="0"/>
              <a:t>polgár</a:t>
            </a:r>
            <a:r>
              <a:rPr lang="hu-HU" dirty="0"/>
              <a:t> fogalma? Hogyan viszonyul egymáshoz a kétféle szerep?</a:t>
            </a:r>
          </a:p>
          <a:p>
            <a:r>
              <a:rPr lang="hu-HU" dirty="0"/>
              <a:t>Hogyan viszonyul az elbeszélő hőséhez?</a:t>
            </a:r>
          </a:p>
          <a:p>
            <a:r>
              <a:rPr lang="hu-HU" dirty="0"/>
              <a:t>Elemezze a főhős viszonyát:</a:t>
            </a:r>
          </a:p>
          <a:p>
            <a:pPr lvl="1"/>
            <a:r>
              <a:rPr lang="hu-HU" dirty="0"/>
              <a:t>a néphez,</a:t>
            </a:r>
          </a:p>
          <a:p>
            <a:pPr lvl="1"/>
            <a:r>
              <a:rPr lang="hu-HU" dirty="0"/>
              <a:t>a hatalomhoz,</a:t>
            </a:r>
          </a:p>
          <a:p>
            <a:pPr lvl="1"/>
            <a:r>
              <a:rPr lang="hu-HU" dirty="0"/>
              <a:t>Istenhez!</a:t>
            </a:r>
          </a:p>
          <a:p>
            <a:r>
              <a:rPr lang="hu-HU" dirty="0"/>
              <a:t>Értelmezze a címet a mű ismeretében! 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r>
              <a:rPr lang="hu-HU" sz="3200" b="1" i="1" dirty="0">
                <a:latin typeface="Bookman Old Style" panose="02050604050505020204" pitchFamily="18" charset="0"/>
              </a:rPr>
              <a:t>Az apostol – elemzési szempontok</a:t>
            </a:r>
          </a:p>
        </p:txBody>
      </p:sp>
    </p:spTree>
    <p:extLst>
      <p:ext uri="{BB962C8B-B14F-4D97-AF65-F5344CB8AC3E}">
        <p14:creationId xmlns:p14="http://schemas.microsoft.com/office/powerpoint/2010/main" val="3564168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31296"/>
          </a:xfrm>
        </p:spPr>
        <p:txBody>
          <a:bodyPr/>
          <a:lstStyle/>
          <a:p>
            <a:r>
              <a:rPr lang="hu-HU" dirty="0"/>
              <a:t>megszületik fia, Zoltán</a:t>
            </a:r>
          </a:p>
          <a:p>
            <a:r>
              <a:rPr lang="hu-HU" dirty="0"/>
              <a:t>(1849. jan.) Bem tábornok segédtisztje lesz Erdélyben (bár többször lemond)</a:t>
            </a:r>
          </a:p>
          <a:p>
            <a:r>
              <a:rPr lang="hu-HU" dirty="0"/>
              <a:t>szüleit elveszti</a:t>
            </a:r>
          </a:p>
          <a:p>
            <a:r>
              <a:rPr lang="hu-HU" dirty="0"/>
              <a:t>(1849. júl. 31.) eltűnik a segesvári csatában</a:t>
            </a:r>
          </a:p>
        </p:txBody>
      </p:sp>
    </p:spTree>
    <p:extLst>
      <p:ext uri="{BB962C8B-B14F-4D97-AF65-F5344CB8AC3E}">
        <p14:creationId xmlns:p14="http://schemas.microsoft.com/office/powerpoint/2010/main" val="7367388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FBE4FF8F-468F-424A-A766-4B8469BF5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u="sng" dirty="0"/>
              <a:t>Keletkezéstörténet, műfaj</a:t>
            </a:r>
          </a:p>
          <a:p>
            <a:r>
              <a:rPr lang="hu-HU" dirty="0"/>
              <a:t>irodalmi forrásai: Shelley, Dickens, Eötvös József</a:t>
            </a:r>
          </a:p>
          <a:p>
            <a:r>
              <a:rPr lang="hu-HU" dirty="0"/>
              <a:t>közvetlen előzménye: Petőfi szabadszállási választási kudarca</a:t>
            </a:r>
          </a:p>
          <a:p>
            <a:r>
              <a:rPr lang="hu-HU" dirty="0"/>
              <a:t>először 1851-ben adják ki megcsonkítva, de így is elkobozzák</a:t>
            </a:r>
          </a:p>
          <a:p>
            <a:r>
              <a:rPr lang="hu-HU" dirty="0"/>
              <a:t>elbeszélő költemény</a:t>
            </a:r>
          </a:p>
          <a:p>
            <a:r>
              <a:rPr lang="hu-HU" dirty="0"/>
              <a:t>erőteljes líraiság (nyelvezet, költői képek, személyesség) </a:t>
            </a: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E16AFAB4-70D6-46D1-8DD7-9AD0D869A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>
                <a:latin typeface="Bookman Old Style" panose="02050604050505020204" pitchFamily="18" charset="0"/>
              </a:rPr>
              <a:t>Az apostol</a:t>
            </a:r>
            <a:r>
              <a:rPr lang="hu-HU" sz="3200" dirty="0">
                <a:latin typeface="Bookman Old Style" panose="02050604050505020204" pitchFamily="18" charset="0"/>
              </a:rPr>
              <a:t> (1848)</a:t>
            </a:r>
            <a:endParaRPr lang="hu-HU" sz="3200" b="1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4607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7DD8B1F5-4E82-40CB-B852-9B3C5CE8E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766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800" u="sng" dirty="0"/>
              <a:t>Szerkezet</a:t>
            </a:r>
          </a:p>
          <a:p>
            <a:r>
              <a:rPr lang="hu-HU" dirty="0"/>
              <a:t>(I-III.) Szilveszter bemutatása</a:t>
            </a:r>
          </a:p>
          <a:p>
            <a:r>
              <a:rPr lang="hu-HU" dirty="0"/>
              <a:t>(IV-XIV.) Gyermek- és ifjúkora (nevelődéstörténet)</a:t>
            </a:r>
          </a:p>
          <a:p>
            <a:r>
              <a:rPr lang="hu-HU" dirty="0"/>
              <a:t>(XV-XX.) Sorsának beteljesülése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u="sng" dirty="0"/>
              <a:t>Szilveszter alakja</a:t>
            </a:r>
          </a:p>
          <a:p>
            <a:r>
              <a:rPr lang="hu-HU" dirty="0"/>
              <a:t>a szerző alteregója (életrajzi egyezések!)</a:t>
            </a:r>
          </a:p>
          <a:p>
            <a:r>
              <a:rPr lang="hu-HU" dirty="0"/>
              <a:t>szentimentális hős: érzékenység, világfájdalom, kényszerű/vállalt (?) magány</a:t>
            </a:r>
          </a:p>
          <a:p>
            <a:r>
              <a:rPr lang="hu-HU" dirty="0"/>
              <a:t>romantikus hős: egyoldalúan ábrázolt, eszményített jellem</a:t>
            </a:r>
            <a:r>
              <a:rPr lang="hu-HU"/>
              <a:t>, szabadságeszme</a:t>
            </a:r>
            <a:endParaRPr lang="hu-HU" dirty="0"/>
          </a:p>
          <a:p>
            <a:r>
              <a:rPr lang="hu-HU" dirty="0"/>
              <a:t>családi nyomor ↔ világmegváltó tervek</a:t>
            </a:r>
          </a:p>
          <a:p>
            <a:r>
              <a:rPr lang="hu-HU" dirty="0"/>
              <a:t>megoldhatatlan dilemma: boldogulás és becsület, egyéni boldogság és küldetéstudat összeegyeztetése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27066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744F94FE-E565-41F9-AEAF-9AE34E986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u="sng" dirty="0"/>
              <a:t>Eszmeiség</a:t>
            </a:r>
          </a:p>
          <a:p>
            <a:r>
              <a:rPr lang="hu-HU" dirty="0"/>
              <a:t>belső monológok (III., X., XI. részben): szabadságeszmény megfogalmazása</a:t>
            </a:r>
          </a:p>
          <a:p>
            <a:r>
              <a:rPr lang="hu-HU" dirty="0"/>
              <a:t>fejlődéselvű, teleologikus történelemszemlélet (szőlőszem-hasonlat)</a:t>
            </a:r>
          </a:p>
          <a:p>
            <a:r>
              <a:rPr lang="hu-HU" dirty="0"/>
              <a:t>kérdésfelvetés:</a:t>
            </a:r>
          </a:p>
          <a:p>
            <a:pPr lvl="1"/>
            <a:r>
              <a:rPr lang="hu-HU" sz="2600" dirty="0"/>
              <a:t>individualitás („ember”) = boldog családi élet ↔ közösségi, apostoli költőszerep („polgár”) = magányos mártírium (~ krisztusi megváltás)</a:t>
            </a:r>
          </a:p>
          <a:p>
            <a:pPr marL="0" indent="0">
              <a:buNone/>
            </a:pPr>
            <a:r>
              <a:rPr lang="hu-HU" dirty="0"/>
              <a:t>     → Petőfi szerepdilemmája</a:t>
            </a:r>
          </a:p>
          <a:p>
            <a:r>
              <a:rPr lang="hu-HU" dirty="0"/>
              <a:t>kiválasztott egyén ↔ „kiskorú”, szolgalelkű nép</a:t>
            </a:r>
          </a:p>
          <a:p>
            <a:r>
              <a:rPr lang="hu-HU" dirty="0"/>
              <a:t>Szilveszter életében magánemberként és „szabadítóként” is kudarcot vall (→ tragikus pátosz + irónia)</a:t>
            </a:r>
          </a:p>
          <a:p>
            <a:r>
              <a:rPr lang="hu-HU" dirty="0"/>
              <a:t>elbeszélői nézőpont: kérdéseket tesz fel, megszólítja a szereplőket, elfogultan reflektál az eseményekre → belső nézőpont, de nem teljesen azonos a főhős nézőpontjával (bár beszédmódjuk sokban hasonlít)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637582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F7111890-68AA-4BFC-ABA0-8DB72B1D6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pacsirtaszó</a:t>
            </a:r>
          </a:p>
          <a:p>
            <a:pPr lvl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↔ </a:t>
            </a:r>
            <a:r>
              <a:rPr lang="hu-HU" dirty="0"/>
              <a:t>csatazaj</a:t>
            </a:r>
          </a:p>
          <a:p>
            <a:pPr lvl="1"/>
            <a:r>
              <a:rPr lang="hu-HU" dirty="0"/>
              <a:t>~ tavaszköszöntő ~ újjászületés (emlékezet és remény)</a:t>
            </a:r>
          </a:p>
          <a:p>
            <a:pPr lvl="1"/>
            <a:r>
              <a:rPr lang="hu-HU" dirty="0"/>
              <a:t>~ költészet</a:t>
            </a:r>
          </a:p>
          <a:p>
            <a:r>
              <a:rPr lang="hu-HU" dirty="0"/>
              <a:t>költőszerepek ütközése</a:t>
            </a:r>
          </a:p>
          <a:p>
            <a:pPr lvl="1"/>
            <a:r>
              <a:rPr lang="hu-HU" dirty="0"/>
              <a:t>egyéni önkifejezés ↔ közösségi szerepvállalás		 (→ személyiségromboló hatás, „eszközlét”)</a:t>
            </a: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B92D1CB7-2442-4A43-9E43-E92D83195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>
                <a:latin typeface="Bookman Old Style" panose="02050604050505020204" pitchFamily="18" charset="0"/>
              </a:rPr>
              <a:t>Pacsirtaszót hallok megint </a:t>
            </a:r>
            <a:r>
              <a:rPr lang="hu-HU" sz="3200" dirty="0">
                <a:latin typeface="Bookman Old Style" panose="02050604050505020204" pitchFamily="18" charset="0"/>
              </a:rPr>
              <a:t>(1849)</a:t>
            </a:r>
            <a:endParaRPr lang="hu-HU" sz="3200" b="1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1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9519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hu-HU" dirty="0">
                <a:latin typeface="Bookman Old Style" pitchFamily="18" charset="0"/>
              </a:rPr>
              <a:t>a) </a:t>
            </a:r>
            <a:r>
              <a:rPr lang="hu-HU" u="sng" dirty="0">
                <a:latin typeface="Bookman Old Style" pitchFamily="18" charset="0"/>
              </a:rPr>
              <a:t>Önkép</a:t>
            </a:r>
          </a:p>
          <a:p>
            <a:pPr>
              <a:lnSpc>
                <a:spcPct val="90000"/>
              </a:lnSpc>
              <a:buFontTx/>
              <a:buNone/>
            </a:pPr>
            <a:endParaRPr lang="hu-HU" sz="1100" dirty="0"/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„Ki vagyok én? nem mondom meg;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Ha megmondom: rám ismernek.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Pedig ha rám ismernének,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Legalább is felkötnének.”</a:t>
            </a:r>
          </a:p>
          <a:p>
            <a:pPr>
              <a:lnSpc>
                <a:spcPct val="90000"/>
              </a:lnSpc>
              <a:buFontTx/>
              <a:buNone/>
            </a:pPr>
            <a:endParaRPr lang="hu-HU" dirty="0"/>
          </a:p>
          <a:p>
            <a:pPr>
              <a:lnSpc>
                <a:spcPct val="90000"/>
              </a:lnSpc>
              <a:buFontTx/>
              <a:buNone/>
            </a:pPr>
            <a:endParaRPr lang="hu-HU" dirty="0"/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„A korláttalan természet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Vadvirága vagyok én.”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Bookman Old Style" pitchFamily="18" charset="0"/>
              </a:rPr>
              <a:t>„Best of Petőfi”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808821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5272"/>
          </a:xfrm>
        </p:spPr>
        <p:txBody>
          <a:bodyPr/>
          <a:lstStyle/>
          <a:p>
            <a:pPr>
              <a:buFontTx/>
              <a:buNone/>
            </a:pPr>
            <a:r>
              <a:rPr lang="hu-HU" dirty="0"/>
              <a:t>„Magyar vagyok. Legszebb ország hazám</a:t>
            </a:r>
          </a:p>
          <a:p>
            <a:pPr>
              <a:buFontTx/>
              <a:buNone/>
            </a:pPr>
            <a:r>
              <a:rPr lang="hu-HU" dirty="0"/>
              <a:t>Az öt világrész nagy </a:t>
            </a:r>
            <a:r>
              <a:rPr lang="hu-HU" dirty="0" err="1"/>
              <a:t>terűletén</a:t>
            </a:r>
            <a:r>
              <a:rPr lang="hu-HU" dirty="0"/>
              <a:t>.</a:t>
            </a:r>
          </a:p>
          <a:p>
            <a:pPr>
              <a:buFontTx/>
              <a:buNone/>
            </a:pPr>
            <a:r>
              <a:rPr lang="hu-HU" dirty="0"/>
              <a:t>Egy kis világ maga. Nincs annyi szám,</a:t>
            </a:r>
          </a:p>
          <a:p>
            <a:pPr>
              <a:buFontTx/>
              <a:buNone/>
            </a:pPr>
            <a:r>
              <a:rPr lang="hu-HU" dirty="0"/>
              <a:t>Ahány a szépség gazdag kebelén.”</a:t>
            </a:r>
          </a:p>
          <a:p>
            <a:pPr>
              <a:buFontTx/>
              <a:buNone/>
            </a:pPr>
            <a:endParaRPr lang="hu-HU" dirty="0"/>
          </a:p>
          <a:p>
            <a:pPr>
              <a:buFontTx/>
              <a:buNone/>
            </a:pPr>
            <a:endParaRPr lang="hu-HU" dirty="0"/>
          </a:p>
          <a:p>
            <a:pPr>
              <a:buFontTx/>
              <a:buNone/>
            </a:pPr>
            <a:r>
              <a:rPr lang="hu-HU" dirty="0"/>
              <a:t>„Anyám az álmok nem hazudnak;</a:t>
            </a:r>
          </a:p>
          <a:p>
            <a:pPr>
              <a:buFontTx/>
              <a:buNone/>
            </a:pPr>
            <a:r>
              <a:rPr lang="hu-HU" dirty="0"/>
              <a:t>Takarjon bár a szemfödél:</a:t>
            </a:r>
          </a:p>
          <a:p>
            <a:pPr>
              <a:buFontTx/>
              <a:buNone/>
            </a:pPr>
            <a:r>
              <a:rPr lang="hu-HU" dirty="0"/>
              <a:t>Dicső neve költő-fiadnak,</a:t>
            </a:r>
          </a:p>
          <a:p>
            <a:pPr>
              <a:buFontTx/>
              <a:buNone/>
            </a:pPr>
            <a:r>
              <a:rPr lang="hu-HU" dirty="0"/>
              <a:t>Anyám, soká, örökkön él.”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0750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hu-HU" dirty="0">
                <a:latin typeface="Bookman Old Style" pitchFamily="18" charset="0"/>
              </a:rPr>
              <a:t>b) </a:t>
            </a:r>
            <a:r>
              <a:rPr lang="hu-HU" u="sng" dirty="0">
                <a:latin typeface="Bookman Old Style" pitchFamily="18" charset="0"/>
              </a:rPr>
              <a:t>A családról</a:t>
            </a:r>
          </a:p>
          <a:p>
            <a:pPr>
              <a:lnSpc>
                <a:spcPct val="90000"/>
              </a:lnSpc>
              <a:buFontTx/>
              <a:buNone/>
            </a:pPr>
            <a:endParaRPr lang="hu-HU" sz="1100" dirty="0"/>
          </a:p>
          <a:p>
            <a:pPr>
              <a:lnSpc>
                <a:spcPct val="90000"/>
              </a:lnSpc>
              <a:buFontTx/>
              <a:buNone/>
            </a:pPr>
            <a:endParaRPr lang="hu-HU" dirty="0"/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„S anyánkat, ezt az édes jó anyát,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O </a:t>
            </a:r>
            <a:r>
              <a:rPr lang="hu-HU" dirty="0" err="1"/>
              <a:t>Pistikám</a:t>
            </a:r>
            <a:r>
              <a:rPr lang="hu-HU" dirty="0"/>
              <a:t>, szeresd, tiszteld, imádd!”</a:t>
            </a:r>
          </a:p>
          <a:p>
            <a:pPr>
              <a:lnSpc>
                <a:spcPct val="90000"/>
              </a:lnSpc>
              <a:buFontTx/>
              <a:buNone/>
            </a:pPr>
            <a:endParaRPr lang="hu-HU" dirty="0"/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„Ezrivel terem a fán 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Meggy…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Feleségem van nekem csak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Egy;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De mikor még ez az egy is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Sok!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Előbb-utóbb sírba vinni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Fog.”</a:t>
            </a:r>
          </a:p>
          <a:p>
            <a:pPr>
              <a:lnSpc>
                <a:spcPct val="90000"/>
              </a:lnSpc>
            </a:pPr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2374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/>
          <a:lstStyle/>
          <a:p>
            <a:pPr>
              <a:buFontTx/>
              <a:buNone/>
            </a:pPr>
            <a:r>
              <a:rPr lang="hu-HU" sz="3200" dirty="0">
                <a:latin typeface="Bookman Old Style" pitchFamily="18" charset="0"/>
              </a:rPr>
              <a:t>c) </a:t>
            </a:r>
            <a:r>
              <a:rPr lang="hu-HU" sz="3200" u="sng" dirty="0">
                <a:latin typeface="Bookman Old Style" pitchFamily="18" charset="0"/>
              </a:rPr>
              <a:t>A szabadságharcról</a:t>
            </a:r>
          </a:p>
          <a:p>
            <a:pPr>
              <a:buFontTx/>
              <a:buNone/>
            </a:pPr>
            <a:endParaRPr lang="hu-HU" sz="1200" b="1" dirty="0"/>
          </a:p>
          <a:p>
            <a:pPr>
              <a:buFontTx/>
              <a:buNone/>
            </a:pPr>
            <a:r>
              <a:rPr lang="hu-HU" dirty="0"/>
              <a:t>„Még kér a nép, most adjatok neki!</a:t>
            </a:r>
          </a:p>
          <a:p>
            <a:pPr>
              <a:buFontTx/>
              <a:buNone/>
            </a:pPr>
            <a:r>
              <a:rPr lang="hu-HU" dirty="0"/>
              <a:t>Vagy nem tudjátok, mily szörnyű a nép,</a:t>
            </a:r>
          </a:p>
          <a:p>
            <a:pPr>
              <a:buFontTx/>
              <a:buNone/>
            </a:pPr>
            <a:r>
              <a:rPr lang="hu-HU" dirty="0"/>
              <a:t>Ha fölkel és nem kér, de vesz, ragad?”</a:t>
            </a:r>
          </a:p>
          <a:p>
            <a:pPr>
              <a:buFontTx/>
              <a:buNone/>
            </a:pPr>
            <a:endParaRPr lang="hu-HU" sz="1200" dirty="0"/>
          </a:p>
          <a:p>
            <a:pPr>
              <a:buFontTx/>
              <a:buNone/>
            </a:pPr>
            <a:endParaRPr lang="hu-HU" sz="1200" dirty="0"/>
          </a:p>
          <a:p>
            <a:pPr>
              <a:buFontTx/>
              <a:buNone/>
            </a:pPr>
            <a:r>
              <a:rPr lang="hu-HU" dirty="0"/>
              <a:t>„Bármit mond a szemtelen </a:t>
            </a:r>
            <a:r>
              <a:rPr lang="hu-HU" dirty="0" err="1"/>
              <a:t>hizelgés</a:t>
            </a:r>
            <a:r>
              <a:rPr lang="hu-HU" dirty="0"/>
              <a:t>,</a:t>
            </a:r>
          </a:p>
          <a:p>
            <a:pPr>
              <a:buFontTx/>
              <a:buNone/>
            </a:pPr>
            <a:r>
              <a:rPr lang="hu-HU" dirty="0"/>
              <a:t>Nincsen többé </a:t>
            </a:r>
            <a:r>
              <a:rPr lang="hu-HU" i="1" dirty="0"/>
              <a:t>szeretett</a:t>
            </a:r>
            <a:r>
              <a:rPr lang="hu-HU" dirty="0"/>
              <a:t> király!”</a:t>
            </a:r>
          </a:p>
          <a:p>
            <a:pPr>
              <a:buFontTx/>
              <a:buNone/>
            </a:pPr>
            <a:endParaRPr lang="hu-HU" sz="1100" dirty="0"/>
          </a:p>
          <a:p>
            <a:pPr>
              <a:buFontTx/>
              <a:buNone/>
            </a:pPr>
            <a:endParaRPr lang="hu-HU" sz="1100" dirty="0"/>
          </a:p>
          <a:p>
            <a:pPr>
              <a:buFontTx/>
              <a:buNone/>
            </a:pPr>
            <a:r>
              <a:rPr lang="hu-HU" dirty="0"/>
              <a:t>„Csak nem fajult el még a székely vér!</a:t>
            </a:r>
          </a:p>
          <a:p>
            <a:pPr>
              <a:buFontTx/>
              <a:buNone/>
            </a:pPr>
            <a:r>
              <a:rPr lang="hu-HU" dirty="0"/>
              <a:t>Minden kis cseppje drágagyöngyöt ér.”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47758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5512</TotalTime>
  <Words>3602</Words>
  <Application>Microsoft Office PowerPoint</Application>
  <PresentationFormat>Diavetítés a képernyőre (4:3 oldalarány)</PresentationFormat>
  <Paragraphs>467</Paragraphs>
  <Slides>53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53</vt:i4>
      </vt:variant>
    </vt:vector>
  </HeadingPairs>
  <TitlesOfParts>
    <vt:vector size="62" baseType="lpstr">
      <vt:lpstr>Arial</vt:lpstr>
      <vt:lpstr>Bookman Old Style</vt:lpstr>
      <vt:lpstr>Calibri</vt:lpstr>
      <vt:lpstr>Constantia</vt:lpstr>
      <vt:lpstr>Garamond</vt:lpstr>
      <vt:lpstr>Times New Roman</vt:lpstr>
      <vt:lpstr>Wingdings</vt:lpstr>
      <vt:lpstr>Wingdings 2</vt:lpstr>
      <vt:lpstr>Paper</vt:lpstr>
      <vt:lpstr>Petőfi Sándor</vt:lpstr>
      <vt:lpstr>PowerPoint-bemutató</vt:lpstr>
      <vt:lpstr>Pályakép</vt:lpstr>
      <vt:lpstr>PowerPoint-bemutató</vt:lpstr>
      <vt:lpstr>PowerPoint-bemutató</vt:lpstr>
      <vt:lpstr>„Best of Petőfi”</vt:lpstr>
      <vt:lpstr>PowerPoint-bemutató</vt:lpstr>
      <vt:lpstr>PowerPoint-bemutató</vt:lpstr>
      <vt:lpstr>PowerPoint-bemutató</vt:lpstr>
      <vt:lpstr>PowerPoint-bemutató</vt:lpstr>
      <vt:lpstr>Költészetének főbb irányai</vt:lpstr>
      <vt:lpstr>1) Népiesség</vt:lpstr>
      <vt:lpstr>PowerPoint-bemutató</vt:lpstr>
      <vt:lpstr>PowerPoint-bemutató</vt:lpstr>
      <vt:lpstr>A négyökrös szekér (1845)</vt:lpstr>
      <vt:lpstr>A helység kalapácsa (1844)</vt:lpstr>
      <vt:lpstr>2) Ars poetica</vt:lpstr>
      <vt:lpstr>3) Családi líra</vt:lpstr>
      <vt:lpstr>4) Felhők-ciklus (Szalkszentmárton, 1845. nov. – 1846. márc.)</vt:lpstr>
      <vt:lpstr>PowerPoint-bemutató</vt:lpstr>
      <vt:lpstr>5) Tájleíró költemények</vt:lpstr>
      <vt:lpstr>Petőfi S.: A puszta, télen – József A.: Holt vidék</vt:lpstr>
      <vt:lpstr>A puszta, télen (1848)</vt:lpstr>
      <vt:lpstr>József Attila: Holt vidék</vt:lpstr>
      <vt:lpstr>PowerPoint-bemutató</vt:lpstr>
      <vt:lpstr>Közös vonások</vt:lpstr>
      <vt:lpstr>6) Szerelmi költészet</vt:lpstr>
      <vt:lpstr>Fa leszek, ha (1845) – Kérdések</vt:lpstr>
      <vt:lpstr>Fa leszek, ha (1845)</vt:lpstr>
      <vt:lpstr>PowerPoint-bemutató</vt:lpstr>
      <vt:lpstr>PowerPoint-bemutató</vt:lpstr>
      <vt:lpstr>PowerPoint-bemutató</vt:lpstr>
      <vt:lpstr>PowerPoint-bemutató</vt:lpstr>
      <vt:lpstr>Petőfi Sándor: Minek nevezzelek? (1848) Radnóti Miklós: Tétova óda (1943)</vt:lpstr>
      <vt:lpstr>PowerPoint-bemutató</vt:lpstr>
      <vt:lpstr>7) Forradalmi látomásköltészet</vt:lpstr>
      <vt:lpstr>Levél Várady Antalhoz (1846)</vt:lpstr>
      <vt:lpstr>Egy gondolat bánt engemet (1846)</vt:lpstr>
      <vt:lpstr>A XIX. század költői (1847)</vt:lpstr>
      <vt:lpstr>PowerPoint-bemutató</vt:lpstr>
      <vt:lpstr>PowerPoint-bemutató</vt:lpstr>
      <vt:lpstr>PowerPoint-bemutató</vt:lpstr>
      <vt:lpstr>Nemzeti dal (1848. márc. 13.)</vt:lpstr>
      <vt:lpstr>PowerPoint-bemutató</vt:lpstr>
      <vt:lpstr>További forradalmi versek</vt:lpstr>
      <vt:lpstr>PowerPoint-bemutató</vt:lpstr>
      <vt:lpstr>PowerPoint-bemutató</vt:lpstr>
      <vt:lpstr>8) Elbeszélő költemények</vt:lpstr>
      <vt:lpstr>Az apostol – elemzési szempontok</vt:lpstr>
      <vt:lpstr>Az apostol (1848)</vt:lpstr>
      <vt:lpstr>PowerPoint-bemutató</vt:lpstr>
      <vt:lpstr>PowerPoint-bemutató</vt:lpstr>
      <vt:lpstr>Pacsirtaszót hallok megint (1849)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magyar barokk</dc:title>
  <dc:creator>Bartek Dani</dc:creator>
  <cp:lastModifiedBy>Dani</cp:lastModifiedBy>
  <cp:revision>221</cp:revision>
  <dcterms:created xsi:type="dcterms:W3CDTF">2016-11-06T14:22:17Z</dcterms:created>
  <dcterms:modified xsi:type="dcterms:W3CDTF">2024-09-22T20:08:06Z</dcterms:modified>
</cp:coreProperties>
</file>