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0" r:id="rId5"/>
    <p:sldId id="266" r:id="rId6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15D3F-21B0-4B5B-8BD7-4D61C9003CB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1598177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A960C-4473-47C1-B4C9-6CF14D1642A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5565914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449C2-2DC7-46CF-9B72-0F697D8DAAC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1895641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715B4-5DEB-4A03-A9E0-E847C7C1D84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0955074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8F034-CEFF-4B85-9DBE-FA259E79880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1701076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0D24C-E82C-4503-AD57-6D9F09C6E4A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6379685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69BE-9B8F-4CFB-A013-0074F0C68FD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28785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79AD6-7B5C-4770-98D4-17778A0E599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1760657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2F439-4B44-4E8F-B877-88971B6C06B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88646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C887A-6F1A-4C55-BDFE-BB3B70ECF76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1974854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AF96B-23F3-48BE-9087-6A136CFC737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094146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ED51D-E8DE-4038-8C5E-8022E6DFC1C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1158865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4A0267-2679-49FF-8C43-003CD2A60B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1384E4-0817-41F2-8020-ADCFF4D494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901EFB-D9E1-4842-8BF2-987FDFA5D1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B9026F88-BB65-4232-81EB-B2E80D8506B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1223963"/>
          </a:xfrm>
        </p:spPr>
        <p:txBody>
          <a:bodyPr/>
          <a:lstStyle/>
          <a:p>
            <a:pPr eaLnBrk="1" hangingPunct="1"/>
            <a:r>
              <a:rPr lang="hu-HU" altLang="hu-HU" sz="4000" b="1" smtClean="0">
                <a:latin typeface="Bookman Old Style" panose="02050604050505020204" pitchFamily="18" charset="0"/>
              </a:rPr>
              <a:t>A modern magyar irodalom </a:t>
            </a:r>
          </a:p>
        </p:txBody>
      </p:sp>
      <p:pic>
        <p:nvPicPr>
          <p:cNvPr id="2051" name="Picture 4" descr="KÃ©ptalÃ¡lat a kÃ¶vetkezÅre: ânyugat cÃ­mlap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060575"/>
            <a:ext cx="2762250" cy="404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KÃ©ptalÃ¡lat a kÃ¶vetkezÅre: ânyugatâ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63838"/>
            <a:ext cx="5472113" cy="334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smtClean="0">
                <a:latin typeface="Bookman Old Style" panose="02050604050505020204" pitchFamily="18" charset="0"/>
              </a:rPr>
              <a:t>Magyar polgárosodás a századfordulón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51577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u-HU" altLang="hu-HU" sz="2400" smtClean="0"/>
              <a:t>1867 utáni fejlődés:</a:t>
            </a:r>
          </a:p>
          <a:p>
            <a:pPr>
              <a:lnSpc>
                <a:spcPct val="90000"/>
              </a:lnSpc>
            </a:pPr>
            <a:r>
              <a:rPr lang="hu-HU" altLang="hu-HU" sz="2400" smtClean="0"/>
              <a:t>(1873) Budapest egyesülése</a:t>
            </a:r>
          </a:p>
          <a:p>
            <a:pPr>
              <a:lnSpc>
                <a:spcPct val="90000"/>
              </a:lnSpc>
            </a:pPr>
            <a:r>
              <a:rPr lang="hu-HU" altLang="hu-HU" sz="2400" smtClean="0"/>
              <a:t>(1896) millennium</a:t>
            </a:r>
          </a:p>
          <a:p>
            <a:pPr>
              <a:lnSpc>
                <a:spcPct val="90000"/>
              </a:lnSpc>
            </a:pPr>
            <a:r>
              <a:rPr lang="hu-HU" altLang="hu-HU" sz="2400" smtClean="0"/>
              <a:t>építkezések (pl.: Országház, Halászbástya)</a:t>
            </a:r>
          </a:p>
          <a:p>
            <a:pPr>
              <a:lnSpc>
                <a:spcPct val="90000"/>
              </a:lnSpc>
            </a:pPr>
            <a:r>
              <a:rPr lang="hu-HU" altLang="hu-HU" sz="2400" smtClean="0"/>
              <a:t>találmányok (pl.: Eötvös Loránd – torziós inga, Puskás Tivadar – telefonközpont, Bánki Donát – transzformátor, Kandó Kálmán – villanymozdony)</a:t>
            </a:r>
          </a:p>
          <a:p>
            <a:pPr>
              <a:lnSpc>
                <a:spcPct val="90000"/>
              </a:lnSpc>
            </a:pPr>
            <a:r>
              <a:rPr lang="hu-HU" altLang="hu-HU" sz="2400" smtClean="0"/>
              <a:t>kötelező elemi iskolai oktatás (Eötvös József népiskolai törvénye)</a:t>
            </a:r>
          </a:p>
          <a:p>
            <a:pPr>
              <a:lnSpc>
                <a:spcPct val="90000"/>
              </a:lnSpc>
            </a:pPr>
            <a:r>
              <a:rPr lang="hu-HU" altLang="hu-HU" sz="2400" smtClean="0"/>
              <a:t>DE: társadalmi feszültségek (cenzusos választójog, nagybirtokrendszer, nemzetiségi kérdés, kivándorlás)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/>
            <a:r>
              <a:rPr lang="hu-HU" altLang="hu-HU" sz="2800" b="1" smtClean="0">
                <a:latin typeface="Bookman Old Style" panose="02050604050505020204" pitchFamily="18" charset="0"/>
              </a:rPr>
              <a:t>Irodalmi élet</a:t>
            </a:r>
          </a:p>
        </p:txBody>
      </p:sp>
      <p:sp>
        <p:nvSpPr>
          <p:cNvPr id="4099" name="Tartalom helye 2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hu-HU" altLang="hu-HU" sz="2400" dirty="0" smtClean="0"/>
              <a:t>népnemzeti iskola hatása (Toldy Ferenc, Gyulai Pál)</a:t>
            </a:r>
          </a:p>
          <a:p>
            <a:r>
              <a:rPr lang="hu-HU" altLang="hu-HU" sz="2400" dirty="0" smtClean="0"/>
              <a:t>újfajta </a:t>
            </a:r>
            <a:r>
              <a:rPr lang="hu-HU" altLang="hu-HU" sz="2400" dirty="0" smtClean="0"/>
              <a:t>városi értelmiség</a:t>
            </a:r>
          </a:p>
          <a:p>
            <a:r>
              <a:rPr lang="hu-HU" altLang="hu-HU" sz="2400" dirty="0" smtClean="0"/>
              <a:t>folyóiratok:</a:t>
            </a:r>
          </a:p>
          <a:p>
            <a:pPr lvl="1"/>
            <a:r>
              <a:rPr lang="hu-HU" altLang="hu-HU" sz="2400" dirty="0" smtClean="0"/>
              <a:t>Kiss József (</a:t>
            </a:r>
            <a:r>
              <a:rPr lang="hu-HU" altLang="hu-HU" sz="2400" dirty="0" err="1" smtClean="0"/>
              <a:t>szerk</a:t>
            </a:r>
            <a:r>
              <a:rPr lang="hu-HU" altLang="hu-HU" sz="2400" dirty="0" smtClean="0"/>
              <a:t>.): </a:t>
            </a:r>
            <a:r>
              <a:rPr lang="hu-HU" altLang="hu-HU" sz="2400" i="1" dirty="0" smtClean="0"/>
              <a:t>A </a:t>
            </a:r>
            <a:r>
              <a:rPr lang="hu-HU" altLang="hu-HU" sz="2400" i="1" dirty="0" smtClean="0"/>
              <a:t>Hét</a:t>
            </a:r>
            <a:r>
              <a:rPr lang="hu-HU" altLang="hu-HU" sz="2400" dirty="0" smtClean="0"/>
              <a:t> (1890–)</a:t>
            </a:r>
          </a:p>
          <a:p>
            <a:pPr lvl="1"/>
            <a:r>
              <a:rPr lang="hu-HU" altLang="hu-HU" sz="2400" dirty="0" smtClean="0"/>
              <a:t>Osvát Ernő (</a:t>
            </a:r>
            <a:r>
              <a:rPr lang="hu-HU" altLang="hu-HU" sz="2400" dirty="0" err="1" smtClean="0"/>
              <a:t>szerk</a:t>
            </a:r>
            <a:r>
              <a:rPr lang="hu-HU" altLang="hu-HU" sz="2400" dirty="0" smtClean="0"/>
              <a:t>.): </a:t>
            </a:r>
            <a:r>
              <a:rPr lang="hu-HU" altLang="hu-HU" sz="2400" i="1" dirty="0" smtClean="0"/>
              <a:t>Magyar </a:t>
            </a:r>
            <a:r>
              <a:rPr lang="hu-HU" altLang="hu-HU" sz="2400" i="1" dirty="0" smtClean="0"/>
              <a:t>Géniusz</a:t>
            </a:r>
            <a:r>
              <a:rPr lang="hu-HU" altLang="hu-HU" sz="2400" dirty="0" smtClean="0"/>
              <a:t> (1892–)</a:t>
            </a:r>
          </a:p>
          <a:p>
            <a:pPr lvl="1"/>
            <a:r>
              <a:rPr lang="hu-HU" altLang="hu-HU" sz="2400" i="1" dirty="0" smtClean="0"/>
              <a:t>Huszadik Század</a:t>
            </a:r>
            <a:r>
              <a:rPr lang="hu-HU" altLang="hu-HU" sz="2400" dirty="0" smtClean="0"/>
              <a:t> (1900–)</a:t>
            </a:r>
          </a:p>
          <a:p>
            <a:r>
              <a:rPr lang="hu-HU" altLang="hu-HU" sz="2400" dirty="0" smtClean="0"/>
              <a:t>budapesti bölcsészkar – Négyesy László stilisztikai szemináriumai:</a:t>
            </a:r>
          </a:p>
          <a:p>
            <a:pPr lvl="1"/>
            <a:r>
              <a:rPr lang="hu-HU" altLang="hu-HU" sz="2400" dirty="0" smtClean="0"/>
              <a:t>Babits Mihály</a:t>
            </a:r>
          </a:p>
          <a:p>
            <a:pPr lvl="1"/>
            <a:r>
              <a:rPr lang="hu-HU" altLang="hu-HU" sz="2400" dirty="0" smtClean="0"/>
              <a:t>Kosztolányi Dezső</a:t>
            </a:r>
          </a:p>
          <a:p>
            <a:pPr lvl="1"/>
            <a:r>
              <a:rPr lang="hu-HU" altLang="hu-HU" sz="2400" dirty="0" smtClean="0"/>
              <a:t>Juhász Gyula</a:t>
            </a:r>
          </a:p>
          <a:p>
            <a:pPr lvl="1"/>
            <a:r>
              <a:rPr lang="hu-HU" altLang="hu-HU" sz="2400" dirty="0" smtClean="0"/>
              <a:t>Tóth Árpád</a:t>
            </a:r>
          </a:p>
          <a:p>
            <a:endParaRPr lang="hu-HU" altLang="hu-HU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38" y="260350"/>
            <a:ext cx="8229600" cy="777875"/>
          </a:xfrm>
        </p:spPr>
        <p:txBody>
          <a:bodyPr/>
          <a:lstStyle/>
          <a:p>
            <a:pPr algn="l"/>
            <a:r>
              <a:rPr lang="hu-HU" altLang="hu-HU" sz="2800" b="1" dirty="0" smtClean="0">
                <a:latin typeface="Bookman Old Style" panose="02050604050505020204" pitchFamily="18" charset="0"/>
              </a:rPr>
              <a:t>A </a:t>
            </a:r>
            <a:r>
              <a:rPr lang="hu-HU" altLang="hu-HU" sz="2800" b="1" i="1" dirty="0" smtClean="0">
                <a:latin typeface="Bookman Old Style" panose="02050604050505020204" pitchFamily="18" charset="0"/>
              </a:rPr>
              <a:t>Nyugat </a:t>
            </a:r>
            <a:r>
              <a:rPr lang="hu-HU" altLang="hu-HU" sz="2800" b="1" dirty="0" smtClean="0">
                <a:latin typeface="Bookman Old Style" panose="02050604050505020204" pitchFamily="18" charset="0"/>
              </a:rPr>
              <a:t>(1908–1941/44)</a:t>
            </a:r>
            <a:endParaRPr lang="hu-HU" altLang="hu-HU" sz="2800" dirty="0" smtClean="0">
              <a:latin typeface="Bookman Old Style" panose="020506040505050202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sz="2400" dirty="0" smtClean="0"/>
              <a:t>cím → program: magyar irodalom „</a:t>
            </a:r>
            <a:r>
              <a:rPr lang="hu-HU" altLang="hu-HU" sz="2400" dirty="0" smtClean="0"/>
              <a:t>felemelése” a </a:t>
            </a:r>
            <a:r>
              <a:rPr lang="hu-HU" altLang="hu-HU" sz="2400" dirty="0" smtClean="0"/>
              <a:t>nyugati irodalom színvonalára, nyugati irányzatok átvétele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szellemi szabadság: </a:t>
            </a:r>
            <a:r>
              <a:rPr lang="hu-HU" altLang="hu-HU" sz="2000" i="1" dirty="0" smtClean="0"/>
              <a:t>„Az eredmény, melyet a Nyugat szellemi szabadsága legnagyobb képviselőiben létrehozott, nem abból állt, hogy a magyar irodalom nyugatibb lett, hanem hogy mélyebben és szabadabban magyar lett.”</a:t>
            </a:r>
            <a:r>
              <a:rPr lang="hu-HU" altLang="hu-HU" sz="2000" dirty="0" smtClean="0"/>
              <a:t> (Szerb Antal)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csak a tehetség, az irodalmi érték számít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(1908) </a:t>
            </a:r>
            <a:r>
              <a:rPr lang="hu-HU" altLang="hu-HU" sz="2400" i="1" dirty="0" smtClean="0"/>
              <a:t>Holnap</a:t>
            </a:r>
            <a:r>
              <a:rPr lang="hu-HU" altLang="hu-HU" sz="2400" dirty="0" smtClean="0"/>
              <a:t> című antológia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eszmei hatások: Nietzsche, Bergson, Freud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irányzatok</a:t>
            </a:r>
            <a:r>
              <a:rPr lang="hu-HU" altLang="hu-HU" sz="24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hu-HU" altLang="hu-HU" sz="2400" dirty="0" smtClean="0"/>
              <a:t>szimbolizmus</a:t>
            </a:r>
          </a:p>
          <a:p>
            <a:pPr lvl="1">
              <a:lnSpc>
                <a:spcPct val="90000"/>
              </a:lnSpc>
            </a:pPr>
            <a:r>
              <a:rPr lang="hu-HU" altLang="hu-HU" sz="2400" dirty="0" smtClean="0"/>
              <a:t>szecesszió</a:t>
            </a:r>
          </a:p>
          <a:p>
            <a:pPr lvl="1">
              <a:lnSpc>
                <a:spcPct val="90000"/>
              </a:lnSpc>
            </a:pPr>
            <a:r>
              <a:rPr lang="hu-HU" altLang="hu-HU" sz="2400" dirty="0" smtClean="0"/>
              <a:t>impresszionizmus</a:t>
            </a:r>
          </a:p>
          <a:p>
            <a:pPr lvl="1">
              <a:lnSpc>
                <a:spcPct val="90000"/>
              </a:lnSpc>
            </a:pPr>
            <a:r>
              <a:rPr lang="hu-HU" altLang="hu-HU" sz="2400" dirty="0" smtClean="0"/>
              <a:t>naturalizmus</a:t>
            </a:r>
          </a:p>
        </p:txBody>
      </p:sp>
      <p:pic>
        <p:nvPicPr>
          <p:cNvPr id="5124" name="Picture 5" descr="KÃ©ptalÃ¡lat a kÃ¶vetkezÅre: ânyugat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06315"/>
            <a:ext cx="2339752" cy="239133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91513" cy="57610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hu-HU" altLang="hu-HU" sz="2400" u="sng" dirty="0" smtClean="0"/>
              <a:t>Szerkesztők</a:t>
            </a:r>
            <a:r>
              <a:rPr lang="hu-HU" altLang="hu-HU" sz="2400" dirty="0" smtClean="0"/>
              <a:t>:</a:t>
            </a:r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hu-HU" altLang="hu-HU" sz="2400" dirty="0" smtClean="0"/>
              <a:t>	- (1908–29) főszerkesztő: </a:t>
            </a:r>
            <a:r>
              <a:rPr lang="hu-HU" altLang="hu-HU" sz="2400" b="1" dirty="0" smtClean="0"/>
              <a:t>Ignotus</a:t>
            </a:r>
            <a:r>
              <a:rPr lang="hu-HU" altLang="hu-HU" sz="2400" dirty="0" smtClean="0"/>
              <a:t> (</a:t>
            </a:r>
            <a:r>
              <a:rPr lang="hu-HU" altLang="hu-HU" sz="2400" dirty="0" err="1" smtClean="0"/>
              <a:t>Veigelsberg</a:t>
            </a:r>
            <a:r>
              <a:rPr lang="hu-HU" altLang="hu-HU" sz="2400" dirty="0" smtClean="0"/>
              <a:t> Hugó), 		  szerkesztők: </a:t>
            </a:r>
            <a:r>
              <a:rPr lang="hu-HU" altLang="hu-HU" sz="2400" b="1" dirty="0" smtClean="0"/>
              <a:t>Fenyő Miksa</a:t>
            </a:r>
            <a:r>
              <a:rPr lang="hu-HU" altLang="hu-HU" sz="2400" dirty="0" smtClean="0"/>
              <a:t>, </a:t>
            </a:r>
            <a:r>
              <a:rPr lang="hu-HU" altLang="hu-HU" sz="2400" b="1" dirty="0" smtClean="0"/>
              <a:t>Osvát </a:t>
            </a:r>
            <a:r>
              <a:rPr lang="hu-HU" altLang="hu-HU" sz="2400" b="1" dirty="0" smtClean="0"/>
              <a:t>Ernő, 		Ady Endre, Babits Mihály, Gellért Oszkár</a:t>
            </a:r>
            <a:endParaRPr lang="hu-HU" altLang="hu-HU" sz="2400" dirty="0" smtClean="0"/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hu-HU" altLang="hu-HU" sz="2400" dirty="0" smtClean="0"/>
              <a:t>	- (1929–33) </a:t>
            </a:r>
            <a:r>
              <a:rPr lang="hu-HU" altLang="hu-HU" sz="2400" dirty="0" smtClean="0"/>
              <a:t>Babits Mihály, </a:t>
            </a:r>
            <a:r>
              <a:rPr lang="hu-HU" altLang="hu-HU" sz="2400" b="1" dirty="0" smtClean="0"/>
              <a:t>Móricz Zsigmond</a:t>
            </a:r>
            <a:endParaRPr lang="hu-HU" altLang="hu-HU" sz="2400" dirty="0" smtClean="0"/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hu-HU" altLang="hu-HU" sz="2400" dirty="0" smtClean="0"/>
              <a:t>	- (1933–41) </a:t>
            </a:r>
            <a:r>
              <a:rPr lang="hu-HU" altLang="hu-HU" sz="2400" dirty="0" smtClean="0"/>
              <a:t>Babits Mihály, </a:t>
            </a:r>
            <a:r>
              <a:rPr lang="hu-HU" altLang="hu-HU" sz="2400" dirty="0" smtClean="0"/>
              <a:t>Gellért Oszkár</a:t>
            </a:r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hu-HU" altLang="hu-HU" sz="2400" dirty="0" smtClean="0"/>
              <a:t>	- (1941–44) </a:t>
            </a:r>
            <a:r>
              <a:rPr lang="hu-HU" altLang="hu-HU" sz="2400" b="1" dirty="0" smtClean="0"/>
              <a:t>Illyés Gyula</a:t>
            </a:r>
            <a:r>
              <a:rPr lang="hu-HU" altLang="hu-HU" sz="2400" dirty="0" smtClean="0"/>
              <a:t> (</a:t>
            </a:r>
            <a:r>
              <a:rPr lang="hu-HU" altLang="hu-HU" sz="2400" i="1" dirty="0" smtClean="0"/>
              <a:t>Magyar Csillag</a:t>
            </a:r>
            <a:r>
              <a:rPr lang="hu-HU" altLang="hu-HU" sz="2400" dirty="0" smtClean="0"/>
              <a:t> néven)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hu-HU" altLang="hu-HU" sz="2400" dirty="0" smtClean="0"/>
          </a:p>
          <a:p>
            <a:pPr>
              <a:lnSpc>
                <a:spcPct val="80000"/>
              </a:lnSpc>
              <a:defRPr/>
            </a:pPr>
            <a:r>
              <a:rPr lang="hu-HU" altLang="hu-HU" sz="2400" dirty="0"/>
              <a:t>első, második, harmadik, (negyedik) nemzedék</a:t>
            </a:r>
          </a:p>
          <a:p>
            <a:pPr>
              <a:lnSpc>
                <a:spcPct val="80000"/>
              </a:lnSpc>
              <a:defRPr/>
            </a:pPr>
            <a:r>
              <a:rPr lang="hu-HU" altLang="hu-HU" sz="2400" dirty="0" smtClean="0"/>
              <a:t>viszonylag </a:t>
            </a:r>
            <a:r>
              <a:rPr lang="hu-HU" altLang="hu-HU" sz="2400" dirty="0" smtClean="0"/>
              <a:t>alacsony, néhány ezres példányszám</a:t>
            </a:r>
          </a:p>
          <a:p>
            <a:pPr>
              <a:lnSpc>
                <a:spcPct val="80000"/>
              </a:lnSpc>
              <a:defRPr/>
            </a:pPr>
            <a:r>
              <a:rPr lang="hu-HU" altLang="hu-HU" sz="2400" dirty="0" smtClean="0"/>
              <a:t>belső viták, külső támadások </a:t>
            </a:r>
          </a:p>
          <a:p>
            <a:pPr>
              <a:lnSpc>
                <a:spcPct val="80000"/>
              </a:lnSpc>
              <a:defRPr/>
            </a:pPr>
            <a:r>
              <a:rPr lang="hu-HU" altLang="hu-HU" sz="2400" dirty="0"/>
              <a:t>új lapok: </a:t>
            </a:r>
            <a:r>
              <a:rPr lang="hu-HU" altLang="hu-HU" sz="2400" i="1" dirty="0"/>
              <a:t>Napkelet</a:t>
            </a:r>
            <a:r>
              <a:rPr lang="hu-HU" altLang="hu-HU" sz="2400" dirty="0"/>
              <a:t>, </a:t>
            </a:r>
            <a:r>
              <a:rPr lang="hu-HU" altLang="hu-HU" sz="2400" i="1" dirty="0"/>
              <a:t>Kelet Népe</a:t>
            </a:r>
            <a:r>
              <a:rPr lang="hu-HU" altLang="hu-HU" sz="2400" dirty="0"/>
              <a:t>, </a:t>
            </a:r>
            <a:r>
              <a:rPr lang="hu-HU" altLang="hu-HU" sz="2400" i="1" dirty="0"/>
              <a:t>Válasz</a:t>
            </a:r>
            <a:r>
              <a:rPr lang="hu-HU" altLang="hu-HU" sz="2400" dirty="0"/>
              <a:t>, </a:t>
            </a:r>
            <a:r>
              <a:rPr lang="hu-HU" altLang="hu-HU" sz="2400" i="1" dirty="0"/>
              <a:t>Szép Szó</a:t>
            </a:r>
            <a:r>
              <a:rPr lang="hu-HU" altLang="hu-HU" sz="2400" dirty="0"/>
              <a:t>, </a:t>
            </a:r>
            <a:r>
              <a:rPr lang="hu-HU" altLang="hu-HU" sz="2400" i="1" dirty="0" smtClean="0"/>
              <a:t>Tanú</a:t>
            </a:r>
            <a:endParaRPr lang="hu-HU" altLang="hu-HU" sz="2400" dirty="0" smtClean="0"/>
          </a:p>
          <a:p>
            <a:pPr>
              <a:lnSpc>
                <a:spcPct val="80000"/>
              </a:lnSpc>
              <a:defRPr/>
            </a:pPr>
            <a:endParaRPr lang="hu-HU" altLang="hu-HU" sz="2400" i="1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hu-HU" altLang="hu-HU" sz="2400" i="1" dirty="0" smtClean="0"/>
              <a:t>További információk: </a:t>
            </a:r>
            <a:r>
              <a:rPr lang="hu-HU" sz="2400" i="1" dirty="0" smtClean="0"/>
              <a:t>epa.oszk.hu/nyugat, </a:t>
            </a:r>
            <a:r>
              <a:rPr lang="hu-HU" sz="2400" i="1" dirty="0"/>
              <a:t>nyugat.oszk.hu</a:t>
            </a:r>
            <a:endParaRPr lang="hu-HU" altLang="hu-HU" sz="2400" i="1" dirty="0" smtClean="0"/>
          </a:p>
          <a:p>
            <a:pPr lvl="1">
              <a:lnSpc>
                <a:spcPct val="80000"/>
              </a:lnSpc>
              <a:defRPr/>
            </a:pPr>
            <a:endParaRPr lang="hu-HU" altLang="hu-H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334</Words>
  <Application>Microsoft Office PowerPoint</Application>
  <PresentationFormat>Diavetítés a képernyőre (4:3 oldalarány)</PresentationFormat>
  <Paragraphs>44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Bookman Old Style</vt:lpstr>
      <vt:lpstr>Alapértelmezett terv</vt:lpstr>
      <vt:lpstr>A modern magyar irodalom </vt:lpstr>
      <vt:lpstr>Magyar polgárosodás a századfordulón</vt:lpstr>
      <vt:lpstr>Irodalmi élet</vt:lpstr>
      <vt:lpstr>A Nyugat (1908–1941/44)</vt:lpstr>
      <vt:lpstr>PowerPoint-bemutató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Bartek Dániel</cp:lastModifiedBy>
  <cp:revision>99</cp:revision>
  <dcterms:created xsi:type="dcterms:W3CDTF">2013-10-09T19:13:33Z</dcterms:created>
  <dcterms:modified xsi:type="dcterms:W3CDTF">2022-03-28T20:35:15Z</dcterms:modified>
</cp:coreProperties>
</file>