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6" r:id="rId3"/>
    <p:sldId id="312" r:id="rId4"/>
    <p:sldId id="313" r:id="rId5"/>
    <p:sldId id="314" r:id="rId6"/>
    <p:sldId id="315" r:id="rId7"/>
    <p:sldId id="317" r:id="rId8"/>
    <p:sldId id="319" r:id="rId9"/>
    <p:sldId id="318" r:id="rId10"/>
    <p:sldId id="291" r:id="rId11"/>
    <p:sldId id="289" r:id="rId12"/>
    <p:sldId id="321" r:id="rId13"/>
    <p:sldId id="311" r:id="rId14"/>
    <p:sldId id="298" r:id="rId15"/>
    <p:sldId id="32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88" d="100"/>
          <a:sy n="88" d="100"/>
        </p:scale>
        <p:origin x="110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2023.06.01.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b="1" dirty="0" smtClean="0">
                <a:latin typeface="Bookman Old Style" pitchFamily="18" charset="0"/>
              </a:rPr>
              <a:t>A német romantika</a:t>
            </a:r>
            <a:endParaRPr lang="hu-HU" sz="4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E. T. A. Hoffmann ETA Hoffmann teos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9585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 a következőre: „hein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60"/>
            <a:ext cx="39108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3960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E. T. A. Hoffmann (1776–1822)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5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író</a:t>
            </a:r>
            <a:r>
              <a:rPr lang="hu-HU" dirty="0"/>
              <a:t>, zeneszerző, karmester, grafikus, színházi rendező, porosz </a:t>
            </a:r>
            <a:r>
              <a:rPr lang="hu-HU" dirty="0" smtClean="0"/>
              <a:t>hivatalnok</a:t>
            </a:r>
            <a:endParaRPr lang="hu-HU" dirty="0"/>
          </a:p>
          <a:p>
            <a:r>
              <a:rPr lang="hu-HU" dirty="0" smtClean="0"/>
              <a:t>bohém életmód</a:t>
            </a:r>
          </a:p>
          <a:p>
            <a:r>
              <a:rPr lang="hu-HU" dirty="0" smtClean="0"/>
              <a:t>elbeszéléseiben: </a:t>
            </a:r>
            <a:r>
              <a:rPr lang="hu-HU" dirty="0"/>
              <a:t>fantasztikus + valós elemek, képzelet és valóság </a:t>
            </a:r>
            <a:r>
              <a:rPr lang="hu-HU" dirty="0" smtClean="0"/>
              <a:t>keveredése</a:t>
            </a:r>
            <a:endParaRPr lang="hu-HU" dirty="0"/>
          </a:p>
          <a:p>
            <a:r>
              <a:rPr lang="hu-HU" dirty="0" smtClean="0"/>
              <a:t>hatása</a:t>
            </a:r>
            <a:r>
              <a:rPr lang="hu-HU" dirty="0"/>
              <a:t>: Gogol, Kafka, </a:t>
            </a:r>
            <a:r>
              <a:rPr lang="hu-HU" dirty="0" smtClean="0"/>
              <a:t>Márquez, avantgárd stb.</a:t>
            </a:r>
          </a:p>
          <a:p>
            <a:pPr lvl="1"/>
            <a:r>
              <a:rPr lang="hu-HU" dirty="0" smtClean="0"/>
              <a:t>Csajkovszkij: </a:t>
            </a:r>
            <a:r>
              <a:rPr lang="hu-HU" i="1" dirty="0" smtClean="0"/>
              <a:t>Diótörő</a:t>
            </a:r>
            <a:r>
              <a:rPr lang="hu-HU" dirty="0" smtClean="0"/>
              <a:t> c. balett</a:t>
            </a:r>
          </a:p>
          <a:p>
            <a:pPr lvl="1"/>
            <a:r>
              <a:rPr lang="hu-HU" dirty="0" smtClean="0"/>
              <a:t>Offenbach: </a:t>
            </a:r>
            <a:r>
              <a:rPr lang="hu-HU" i="1" dirty="0" smtClean="0"/>
              <a:t>Hoffmann </a:t>
            </a:r>
            <a:r>
              <a:rPr lang="hu-HU" i="1" dirty="0"/>
              <a:t>meséi</a:t>
            </a:r>
            <a:r>
              <a:rPr lang="hu-HU" dirty="0"/>
              <a:t> c. </a:t>
            </a:r>
            <a:r>
              <a:rPr lang="hu-HU" dirty="0" smtClean="0"/>
              <a:t>opera</a:t>
            </a:r>
          </a:p>
          <a:p>
            <a:pPr lvl="1"/>
            <a:endParaRPr lang="hu-HU" dirty="0"/>
          </a:p>
          <a:p>
            <a:endParaRPr lang="hu-HU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Pályakép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6785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Autofit/>
          </a:bodyPr>
          <a:lstStyle/>
          <a:p>
            <a:r>
              <a:rPr lang="hu-HU" sz="2400" i="1" dirty="0">
                <a:ea typeface="Times New Roman" panose="02020603050405020304" pitchFamily="18" charset="0"/>
              </a:rPr>
              <a:t>Különítsük el a történet valószerű és meseszerű elemeit az alábbi szempontok alapján</a:t>
            </a:r>
            <a:r>
              <a:rPr lang="hu-HU" sz="2400" i="1" dirty="0" smtClean="0">
                <a:ea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i="1" dirty="0" smtClean="0">
                <a:ea typeface="Times New Roman" panose="02020603050405020304" pitchFamily="18" charset="0"/>
              </a:rPr>
              <a:t>tér</a:t>
            </a:r>
            <a:r>
              <a:rPr lang="hu-HU" sz="2400" i="1" dirty="0">
                <a:ea typeface="Times New Roman" panose="02020603050405020304" pitchFamily="18" charset="0"/>
              </a:rPr>
              <a:t>, </a:t>
            </a:r>
            <a:r>
              <a:rPr lang="hu-HU" sz="2400" i="1" dirty="0" smtClean="0">
                <a:ea typeface="Times New Roman" panose="02020603050405020304" pitchFamily="18" charset="0"/>
              </a:rPr>
              <a:t>idő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i="1" dirty="0" smtClean="0">
                <a:ea typeface="Times New Roman" panose="02020603050405020304" pitchFamily="18" charset="0"/>
              </a:rPr>
              <a:t>szereplők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i="1" dirty="0" smtClean="0">
                <a:ea typeface="Times New Roman" panose="02020603050405020304" pitchFamily="18" charset="0"/>
              </a:rPr>
              <a:t>tárgyak, természet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i="1" dirty="0" smtClean="0">
                <a:ea typeface="Times New Roman" panose="02020603050405020304" pitchFamily="18" charset="0"/>
              </a:rPr>
              <a:t>értékrend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i="1" dirty="0" smtClean="0">
                <a:ea typeface="Times New Roman" panose="02020603050405020304" pitchFamily="18" charset="0"/>
              </a:rPr>
              <a:t>nyelvi </a:t>
            </a:r>
            <a:r>
              <a:rPr lang="hu-HU" sz="2400" i="1" dirty="0">
                <a:ea typeface="Times New Roman" panose="02020603050405020304" pitchFamily="18" charset="0"/>
              </a:rPr>
              <a:t>megformáltság, </a:t>
            </a:r>
            <a:r>
              <a:rPr lang="hu-HU" sz="2400" i="1" dirty="0" smtClean="0">
                <a:ea typeface="Times New Roman" panose="02020603050405020304" pitchFamily="18" charset="0"/>
              </a:rPr>
              <a:t>elbeszélő</a:t>
            </a:r>
            <a:endParaRPr lang="hu-HU" sz="2400" i="1" dirty="0">
              <a:ea typeface="Times New Roman" panose="02020603050405020304" pitchFamily="18" charset="0"/>
            </a:endParaRPr>
          </a:p>
          <a:p>
            <a:r>
              <a:rPr lang="hu-HU" sz="2400" i="1" dirty="0" smtClean="0"/>
              <a:t>Keressünk további példákat az irodalomból és a filmművészetből valóság és fantasztikum keveredésére! </a:t>
            </a:r>
          </a:p>
          <a:p>
            <a:r>
              <a:rPr lang="hu-HU" sz="2400" i="1" dirty="0">
                <a:ea typeface="Times New Roman" panose="02020603050405020304" pitchFamily="18" charset="0"/>
              </a:rPr>
              <a:t>Mi a különbség </a:t>
            </a:r>
            <a:r>
              <a:rPr lang="hu-HU" sz="2400" i="1" dirty="0" err="1">
                <a:ea typeface="Times New Roman" panose="02020603050405020304" pitchFamily="18" charset="0"/>
              </a:rPr>
              <a:t>Anselmus</a:t>
            </a:r>
            <a:r>
              <a:rPr lang="hu-HU" sz="2400" i="1" dirty="0">
                <a:ea typeface="Times New Roman" panose="02020603050405020304" pitchFamily="18" charset="0"/>
              </a:rPr>
              <a:t> és a többi palackba zárt fiatal között? Mit </a:t>
            </a:r>
            <a:r>
              <a:rPr lang="hu-HU" sz="2400" i="1" dirty="0" smtClean="0">
                <a:ea typeface="Times New Roman" panose="02020603050405020304" pitchFamily="18" charset="0"/>
              </a:rPr>
              <a:t>jelképezhet ez</a:t>
            </a:r>
            <a:r>
              <a:rPr lang="hu-HU" sz="2400" i="1" dirty="0">
                <a:ea typeface="Times New Roman" panose="02020603050405020304" pitchFamily="18" charset="0"/>
              </a:rPr>
              <a:t>?</a:t>
            </a:r>
          </a:p>
          <a:p>
            <a:r>
              <a:rPr lang="hu-HU" sz="2400" i="1" dirty="0" smtClean="0">
                <a:ea typeface="Times New Roman" panose="02020603050405020304" pitchFamily="18" charset="0"/>
              </a:rPr>
              <a:t>Melyek </a:t>
            </a:r>
            <a:r>
              <a:rPr lang="hu-HU" sz="2400" i="1" dirty="0">
                <a:ea typeface="Times New Roman" panose="02020603050405020304" pitchFamily="18" charset="0"/>
              </a:rPr>
              <a:t>a mű romantikus </a:t>
            </a:r>
            <a:r>
              <a:rPr lang="hu-HU" sz="2400" i="1" dirty="0" smtClean="0">
                <a:ea typeface="Times New Roman" panose="02020603050405020304" pitchFamily="18" charset="0"/>
              </a:rPr>
              <a:t>vonásai?</a:t>
            </a:r>
            <a:endParaRPr lang="hu-HU" sz="24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i="1" dirty="0"/>
              <a:t>Az arany virágcserép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127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fontScale="92500" lnSpcReduction="10000"/>
          </a:bodyPr>
          <a:lstStyle/>
          <a:p>
            <a:r>
              <a:rPr lang="hu-HU" sz="2800" i="1" dirty="0"/>
              <a:t>Fantáziadarabok (Callot modorában) </a:t>
            </a:r>
            <a:r>
              <a:rPr lang="hu-HU" sz="2800" dirty="0"/>
              <a:t>c. kötetben</a:t>
            </a:r>
          </a:p>
          <a:p>
            <a:r>
              <a:rPr lang="hu-HU" sz="2800" dirty="0"/>
              <a:t>műfaja: hosszabb elbeszélés, kisregény</a:t>
            </a:r>
          </a:p>
          <a:p>
            <a:r>
              <a:rPr lang="hu-HU" sz="2800" dirty="0"/>
              <a:t>főhős: </a:t>
            </a:r>
            <a:r>
              <a:rPr lang="hu-HU" sz="2800" i="1" dirty="0"/>
              <a:t>Anselmus</a:t>
            </a:r>
            <a:r>
              <a:rPr lang="hu-HU" sz="2800" dirty="0"/>
              <a:t> diák</a:t>
            </a:r>
          </a:p>
          <a:p>
            <a:r>
              <a:rPr lang="hu-HU" sz="2800" dirty="0"/>
              <a:t>a diák látomása és szerelme → iratmásoló </a:t>
            </a:r>
            <a:r>
              <a:rPr lang="hu-HU" sz="2800" i="1" dirty="0"/>
              <a:t>Lindhorst</a:t>
            </a:r>
            <a:r>
              <a:rPr lang="hu-HU" sz="2800" dirty="0"/>
              <a:t> levéltárosnál → Anselmus hibája → fogsága → </a:t>
            </a:r>
            <a:r>
              <a:rPr lang="hu-HU" sz="2800" dirty="0" smtClean="0"/>
              <a:t>az öregasszony legyőzése → a szerelem </a:t>
            </a:r>
            <a:r>
              <a:rPr lang="hu-HU" sz="2800" dirty="0"/>
              <a:t>beteljesülése </a:t>
            </a:r>
          </a:p>
          <a:p>
            <a:r>
              <a:rPr lang="hu-HU" sz="2800" dirty="0"/>
              <a:t>két világszint (ellentétes, de átjárható világok</a:t>
            </a:r>
            <a:r>
              <a:rPr lang="hu-HU" sz="2800" dirty="0" smtClean="0"/>
              <a:t>)</a:t>
            </a:r>
          </a:p>
          <a:p>
            <a:pPr lvl="1"/>
            <a:r>
              <a:rPr lang="hu-HU" sz="2800" dirty="0"/>
              <a:t>külső, hétköznapi, valószerű világ ~ nyárspolgári lét (</a:t>
            </a:r>
            <a:r>
              <a:rPr lang="hu-HU" sz="2800" i="1" dirty="0"/>
              <a:t>Veronika</a:t>
            </a:r>
            <a:r>
              <a:rPr lang="hu-HU" sz="2800" dirty="0"/>
              <a:t>)</a:t>
            </a:r>
          </a:p>
          <a:p>
            <a:pPr lvl="1"/>
            <a:r>
              <a:rPr lang="hu-HU" sz="2800" dirty="0"/>
              <a:t>belső, mesei, képzeletbeli világ </a:t>
            </a:r>
            <a:r>
              <a:rPr lang="hu-HU" sz="2800" dirty="0" smtClean="0"/>
              <a:t>~ </a:t>
            </a:r>
            <a:r>
              <a:rPr lang="hu-HU" sz="2800" dirty="0"/>
              <a:t>magasabb rendű (művész)lét (</a:t>
            </a:r>
            <a:r>
              <a:rPr lang="hu-HU" sz="2800" i="1" dirty="0"/>
              <a:t>Serpentina</a:t>
            </a:r>
            <a:r>
              <a:rPr lang="hu-HU" sz="2800" dirty="0"/>
              <a:t>)</a:t>
            </a:r>
          </a:p>
          <a:p>
            <a:r>
              <a:rPr lang="hu-HU" sz="2800" i="1" dirty="0" smtClean="0"/>
              <a:t>vigíliák</a:t>
            </a:r>
            <a:r>
              <a:rPr lang="hu-HU" sz="2800" dirty="0"/>
              <a:t>, éjszakai </a:t>
            </a:r>
            <a:r>
              <a:rPr lang="hu-HU" sz="2800" dirty="0" smtClean="0"/>
              <a:t>virrasztások ~ fejezetek </a:t>
            </a:r>
            <a:endParaRPr lang="hu-HU" sz="28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smtClean="0"/>
              <a:t>Az arany virágcserép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213635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hu-HU" dirty="0"/>
              <a:t>hit, remény, szeretet hármas </a:t>
            </a:r>
            <a:r>
              <a:rPr lang="hu-HU" dirty="0" smtClean="0"/>
              <a:t>erénye</a:t>
            </a:r>
          </a:p>
          <a:p>
            <a:r>
              <a:rPr lang="hu-HU" dirty="0" smtClean="0"/>
              <a:t>boldogság ~ a „szent összhang” felismerése (tűzliliom)</a:t>
            </a:r>
          </a:p>
          <a:p>
            <a:r>
              <a:rPr lang="hu-HU" dirty="0" smtClean="0"/>
              <a:t>a </a:t>
            </a:r>
            <a:r>
              <a:rPr lang="hu-HU" dirty="0"/>
              <a:t>személyiség kiteljesedése a képzelet világában valósulhat meg (↔ fejlődésregények</a:t>
            </a:r>
            <a:r>
              <a:rPr lang="hu-HU" dirty="0" smtClean="0"/>
              <a:t>) </a:t>
            </a:r>
            <a:r>
              <a:rPr lang="hu-HU" dirty="0" smtClean="0">
                <a:latin typeface="Bookman Old Style"/>
              </a:rPr>
              <a:t>→</a:t>
            </a:r>
            <a:r>
              <a:rPr lang="hu-HU" dirty="0" smtClean="0"/>
              <a:t> a </a:t>
            </a:r>
            <a:r>
              <a:rPr lang="hu-HU" dirty="0"/>
              <a:t>művészet </a:t>
            </a:r>
            <a:r>
              <a:rPr lang="hu-HU" dirty="0" smtClean="0"/>
              <a:t>révén </a:t>
            </a:r>
            <a:r>
              <a:rPr lang="hu-HU" dirty="0"/>
              <a:t>lehet </a:t>
            </a:r>
            <a:r>
              <a:rPr lang="hu-HU" dirty="0" smtClean="0"/>
              <a:t>értékes, magasabb rendű </a:t>
            </a:r>
            <a:r>
              <a:rPr lang="hu-HU" dirty="0"/>
              <a:t>életet élni </a:t>
            </a:r>
            <a:endParaRPr lang="hu-HU" dirty="0" smtClean="0"/>
          </a:p>
          <a:p>
            <a:r>
              <a:rPr lang="hu-HU" dirty="0" smtClean="0"/>
              <a:t>DE: a </a:t>
            </a:r>
            <a:r>
              <a:rPr lang="hu-HU" dirty="0"/>
              <a:t>vágyak csak képzeletben, egy „</a:t>
            </a:r>
            <a:r>
              <a:rPr lang="hu-HU" dirty="0" smtClean="0"/>
              <a:t>tündérbirodalomban</a:t>
            </a:r>
            <a:r>
              <a:rPr lang="hu-HU" dirty="0"/>
              <a:t>” </a:t>
            </a:r>
            <a:r>
              <a:rPr lang="hu-HU" dirty="0" smtClean="0"/>
              <a:t>teljesülhetnek?</a:t>
            </a:r>
            <a:endParaRPr lang="hu-HU" dirty="0"/>
          </a:p>
          <a:p>
            <a:r>
              <a:rPr lang="hu-HU" dirty="0" smtClean="0"/>
              <a:t>művész </a:t>
            </a:r>
            <a:r>
              <a:rPr lang="hu-HU" dirty="0"/>
              <a:t>és közönség eltávolodása, a műalkotás befogadása problematikussá válik</a:t>
            </a:r>
          </a:p>
          <a:p>
            <a:r>
              <a:rPr lang="hu-HU" dirty="0"/>
              <a:t> zeneiség ~ a másik világ titkozatossága és harmóni</a:t>
            </a:r>
            <a:r>
              <a:rPr lang="hu-HU" sz="2400" dirty="0"/>
              <a:t>ája</a:t>
            </a:r>
          </a:p>
        </p:txBody>
      </p:sp>
    </p:spTree>
    <p:extLst>
      <p:ext uri="{BB962C8B-B14F-4D97-AF65-F5344CB8AC3E}">
        <p14:creationId xmlns:p14="http://schemas.microsoft.com/office/powerpoint/2010/main" val="843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Novalis: </a:t>
            </a:r>
            <a:r>
              <a:rPr lang="hu-HU" i="1" dirty="0" smtClean="0"/>
              <a:t>Heinrich von </a:t>
            </a:r>
            <a:r>
              <a:rPr lang="hu-HU" i="1" dirty="0" err="1" smtClean="0"/>
              <a:t>Ofterdingen</a:t>
            </a:r>
            <a:r>
              <a:rPr lang="hu-HU" dirty="0" smtClean="0"/>
              <a:t> (regény)</a:t>
            </a:r>
          </a:p>
          <a:p>
            <a:r>
              <a:rPr lang="hu-HU" dirty="0" smtClean="0"/>
              <a:t>Hölderlin: </a:t>
            </a:r>
            <a:r>
              <a:rPr lang="hu-HU" i="1" dirty="0" smtClean="0"/>
              <a:t>Az élet felén</a:t>
            </a:r>
            <a:r>
              <a:rPr lang="hu-HU" dirty="0" smtClean="0"/>
              <a:t> (létösszegző vers)</a:t>
            </a:r>
          </a:p>
          <a:p>
            <a:r>
              <a:rPr lang="hu-HU" dirty="0" smtClean="0"/>
              <a:t>Kleist: </a:t>
            </a:r>
            <a:r>
              <a:rPr lang="hu-HU" i="1" dirty="0" err="1" smtClean="0"/>
              <a:t>Kohlhaas</a:t>
            </a:r>
            <a:r>
              <a:rPr lang="hu-HU" i="1" dirty="0" smtClean="0"/>
              <a:t> Mihály</a:t>
            </a:r>
            <a:r>
              <a:rPr lang="hu-HU" dirty="0" smtClean="0"/>
              <a:t> (elbeszélés)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 német romantika további alakjai</a:t>
            </a:r>
            <a:endParaRPr lang="hu-HU" sz="3600" b="1" dirty="0"/>
          </a:p>
        </p:txBody>
      </p:sp>
      <p:pic>
        <p:nvPicPr>
          <p:cNvPr id="1028" name="Picture 4" descr="Képtalálatok a következőre: nova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" y="3151097"/>
            <a:ext cx="2527312" cy="30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ok a következőre: hölder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64" y="3158088"/>
            <a:ext cx="2311954" cy="30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ok a következőre: heinrich kle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01" y="3171503"/>
            <a:ext cx="2236115" cy="31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6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történelmi 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környezet: francia forradalom, napóleoni háborúk, széttagoltság</a:t>
            </a:r>
            <a:endParaRPr lang="hu-H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előzmény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Sturm und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Drang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Goethe, Schiller </a:t>
            </a:r>
            <a:r>
              <a:rPr lang="hu-HU" sz="2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német klasszika és romantika nem válik el élesen</a:t>
            </a:r>
            <a:endParaRPr lang="hu-H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hu-HU" sz="29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jénai </a:t>
            </a:r>
            <a:r>
              <a:rPr lang="hu-HU" sz="29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iskola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9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Schlegel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testvérek, </a:t>
            </a:r>
            <a:r>
              <a:rPr lang="hu-HU" sz="29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Schelling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9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Schleiermacher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9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Novalis</a:t>
            </a:r>
          </a:p>
          <a:p>
            <a:pPr marL="63246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9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Fichte</a:t>
            </a: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emberi megismerés </a:t>
            </a: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összetevői: tudat + 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 </a:t>
            </a:r>
            <a:r>
              <a:rPr lang="hu-HU" sz="2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megismerő tudat megteremti a megismerés tárgyát, a világot </a:t>
            </a:r>
            <a:r>
              <a:rPr lang="hu-HU" sz="2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én korlátlan teremtő hatalma </a:t>
            </a:r>
            <a:r>
              <a:rPr lang="hu-HU" sz="2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zseniális művészi szellem világokat teremt</a:t>
            </a:r>
          </a:p>
          <a:p>
            <a:pPr marL="63246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9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Schleiermacher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értelmezéstudomány, hermeneutikai </a:t>
            </a: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kör</a:t>
            </a:r>
            <a:endParaRPr lang="hu-H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arenR"/>
            </a:pPr>
            <a:r>
              <a:rPr lang="hu-HU" sz="29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heidelbergi iskola</a:t>
            </a:r>
            <a:endParaRPr lang="hu-HU" sz="29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9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Herder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nemzet mint organikus képződmény, önálló személyiség, nemzeti történelem ~ emberi élet</a:t>
            </a:r>
            <a:endParaRPr lang="hu-H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összetartozástudat: közös múlt, hagyományok </a:t>
            </a:r>
            <a:r>
              <a:rPr lang="hu-HU" sz="29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népművészet kultusza (</a:t>
            </a:r>
            <a:r>
              <a:rPr lang="hu-HU" sz="2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Grimm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testvérek gyűjteménye, </a:t>
            </a:r>
            <a:r>
              <a:rPr lang="hu-HU" sz="2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Schubert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2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Schumann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dalköltészete</a:t>
            </a:r>
            <a:r>
              <a:rPr lang="hu-H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Általános jellemzők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59468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Heinrich Heine (1797–1856)</a:t>
            </a:r>
            <a:endParaRPr lang="hu-HU" b="1" dirty="0"/>
          </a:p>
        </p:txBody>
      </p:sp>
      <p:pic>
        <p:nvPicPr>
          <p:cNvPr id="1026" name="Picture 2" descr="Képtalálatok a következőre: he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45009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ok a következőre: h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744416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„nagy triász”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tagja (Goethe és  Schiller mellett)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professzora, Hegel hatása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újságíró (polgárosodás, liberalizmus híve)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legnagyobb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sikere a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Dalok könyve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kötete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1831) Párizsba költözik, és ott él haláláig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Petőfire gyakorolt hatása, </a:t>
            </a: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Sissy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kedvenc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költője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atása a zenében (Schubert, Schumann, Liszt, Wagner)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Pályakép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77551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Romantikus </a:t>
            </a:r>
            <a:r>
              <a:rPr lang="hu-H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stílusjegyek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témaválasztás (szerelem): „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kedvesem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hu-H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elvágyódás motívuma: „messze”, “elviszlek” </a:t>
            </a:r>
            <a:endParaRPr lang="hu-H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művészi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szabadság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megjelenése: „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dal szárnyára veszlek”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orientalizmus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„Gangesz”, „lótusz”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kultusza: „ibolyák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enyelgenek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titokzatosság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„susog”, “rejtelmesen”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pátosz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„szent folyam”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egzotikum: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„gazellák”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fantázia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világa: „álmodjuk mindörökre”, „szerelmes álmaink”, „mese csordul” 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vágy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valóság ellentéte: „mindez csak álom”</a:t>
            </a:r>
            <a:endParaRPr lang="hu-H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hu-HU" sz="3200" b="1" i="1" dirty="0" smtClean="0"/>
              <a:t>A dal szárnyára veszlek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57250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Elültek már a vad szelek,</a:t>
            </a:r>
          </a:p>
          <a:p>
            <a:pPr marL="0" indent="0">
              <a:buNone/>
            </a:pPr>
            <a:r>
              <a:rPr lang="hu-HU" dirty="0"/>
              <a:t>és házunk táján csend van újra;</a:t>
            </a:r>
          </a:p>
          <a:p>
            <a:pPr marL="0" indent="0">
              <a:buNone/>
            </a:pPr>
            <a:r>
              <a:rPr lang="hu-HU" dirty="0" err="1"/>
              <a:t>Germánia</a:t>
            </a:r>
            <a:r>
              <a:rPr lang="hu-HU" dirty="0"/>
              <a:t>, a nagy gyerek</a:t>
            </a:r>
          </a:p>
          <a:p>
            <a:pPr marL="0" indent="0">
              <a:buNone/>
            </a:pPr>
            <a:r>
              <a:rPr lang="hu-HU" dirty="0"/>
              <a:t>karácsonyfát díszítget felvidulva</a:t>
            </a:r>
            <a:r>
              <a:rPr lang="hu-HU" dirty="0" smtClean="0"/>
              <a:t>.</a:t>
            </a: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 smtClean="0"/>
              <a:t>(…)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Jön Liszt, a Franci, ő is él,</a:t>
            </a:r>
          </a:p>
          <a:p>
            <a:pPr marL="0" indent="0">
              <a:buNone/>
            </a:pPr>
            <a:r>
              <a:rPr lang="hu-HU" dirty="0" smtClean="0"/>
              <a:t>nem látja őt vérben fürödve</a:t>
            </a:r>
          </a:p>
          <a:p>
            <a:pPr marL="0" indent="0">
              <a:buNone/>
            </a:pPr>
            <a:r>
              <a:rPr lang="hu-HU" dirty="0" smtClean="0"/>
              <a:t>valamely magyar csatatér;</a:t>
            </a:r>
          </a:p>
          <a:p>
            <a:pPr marL="0" indent="0">
              <a:buNone/>
            </a:pPr>
            <a:r>
              <a:rPr lang="hu-HU" dirty="0" smtClean="0"/>
              <a:t>orosz vagy horvát fegyver meg nem ölte.</a:t>
            </a:r>
          </a:p>
          <a:p>
            <a:pPr marL="0" indent="0">
              <a:buNone/>
            </a:pPr>
            <a:r>
              <a:rPr lang="hu-HU" dirty="0" smtClean="0"/>
              <a:t> 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szabadság mentsvára rom,</a:t>
            </a:r>
          </a:p>
          <a:p>
            <a:pPr marL="0" indent="0">
              <a:buNone/>
            </a:pPr>
            <a:r>
              <a:rPr lang="hu-HU" dirty="0"/>
              <a:t>száz sebből vérzik Magyarország,</a:t>
            </a:r>
          </a:p>
          <a:p>
            <a:pPr marL="0" indent="0">
              <a:buNone/>
            </a:pPr>
            <a:r>
              <a:rPr lang="hu-HU" dirty="0"/>
              <a:t>de nincs seb Franci lovagon,</a:t>
            </a:r>
          </a:p>
          <a:p>
            <a:pPr marL="0" indent="0">
              <a:buNone/>
            </a:pPr>
            <a:r>
              <a:rPr lang="hu-HU" dirty="0"/>
              <a:t>s szekrényében nem lett szablyája csorbább.</a:t>
            </a:r>
          </a:p>
          <a:p>
            <a:pPr marL="0" indent="0">
              <a:buNone/>
            </a:pPr>
            <a:r>
              <a:rPr lang="hu-HU" dirty="0" smtClean="0"/>
              <a:t>(…)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Ha </a:t>
            </a:r>
            <a:r>
              <a:rPr lang="hu-HU" dirty="0"/>
              <a:t>e szót hallom, „magyarok",</a:t>
            </a:r>
          </a:p>
          <a:p>
            <a:pPr marL="0" indent="0">
              <a:buNone/>
            </a:pPr>
            <a:r>
              <a:rPr lang="hu-HU" dirty="0"/>
              <a:t>szűknek érzem német zekémet,</a:t>
            </a:r>
          </a:p>
          <a:p>
            <a:pPr marL="0" indent="0">
              <a:buNone/>
            </a:pPr>
            <a:r>
              <a:rPr lang="hu-HU" dirty="0"/>
              <a:t>keblemben tenger kavarog,</a:t>
            </a:r>
          </a:p>
          <a:p>
            <a:pPr marL="0" indent="0">
              <a:buNone/>
            </a:pPr>
            <a:r>
              <a:rPr lang="hu-HU" dirty="0"/>
              <a:t>és mintha trombiták köszöntenének!</a:t>
            </a:r>
          </a:p>
          <a:p>
            <a:pPr marL="0" indent="0">
              <a:buNone/>
            </a:pPr>
            <a:r>
              <a:rPr lang="hu-HU" dirty="0"/>
              <a:t> </a:t>
            </a:r>
            <a:r>
              <a:rPr lang="hu-HU" dirty="0" smtClean="0"/>
              <a:t>Fölcsendül </a:t>
            </a:r>
            <a:r>
              <a:rPr lang="hu-HU" dirty="0"/>
              <a:t>szívem rejtekén</a:t>
            </a:r>
          </a:p>
          <a:p>
            <a:pPr marL="0" indent="0">
              <a:buNone/>
            </a:pPr>
            <a:r>
              <a:rPr lang="hu-HU" dirty="0"/>
              <a:t>a monda, mit elnyelt a távol,</a:t>
            </a:r>
          </a:p>
          <a:p>
            <a:pPr marL="0" indent="0">
              <a:buNone/>
            </a:pPr>
            <a:r>
              <a:rPr lang="hu-HU" dirty="0"/>
              <a:t>a harci dal, a vad s kemény –</a:t>
            </a:r>
          </a:p>
          <a:p>
            <a:pPr marL="0" indent="0">
              <a:buNone/>
            </a:pPr>
            <a:r>
              <a:rPr lang="hu-HU" dirty="0"/>
              <a:t>ének a </a:t>
            </a:r>
            <a:r>
              <a:rPr lang="hu-HU" dirty="0" err="1"/>
              <a:t>Nibelungok</a:t>
            </a:r>
            <a:r>
              <a:rPr lang="hu-HU" dirty="0"/>
              <a:t> alkonyáról.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 hősök sorsa ma is egy,</a:t>
            </a:r>
          </a:p>
          <a:p>
            <a:pPr marL="0" indent="0">
              <a:buNone/>
            </a:pPr>
            <a:r>
              <a:rPr lang="hu-HU" dirty="0"/>
              <a:t>így dalolták meg hegedősök,</a:t>
            </a:r>
          </a:p>
          <a:p>
            <a:pPr marL="0" indent="0">
              <a:buNone/>
            </a:pPr>
            <a:r>
              <a:rPr lang="hu-HU" dirty="0"/>
              <a:t>megváltozhattak a nevek,</a:t>
            </a:r>
          </a:p>
          <a:p>
            <a:pPr marL="0" indent="0">
              <a:buNone/>
            </a:pPr>
            <a:r>
              <a:rPr lang="hu-HU" dirty="0"/>
              <a:t>de ők a régi „</a:t>
            </a:r>
            <a:r>
              <a:rPr lang="hu-HU" dirty="0" err="1"/>
              <a:t>hírövezte</a:t>
            </a:r>
            <a:r>
              <a:rPr lang="hu-HU" dirty="0"/>
              <a:t> hősök".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Soha sorsot, ily ismerőst;</a:t>
            </a:r>
          </a:p>
          <a:p>
            <a:pPr marL="0" indent="0">
              <a:buNone/>
            </a:pPr>
            <a:r>
              <a:rPr lang="hu-HU" dirty="0"/>
              <a:t>zászlói bár büszkén dagadnak,</a:t>
            </a:r>
          </a:p>
          <a:p>
            <a:pPr marL="0" indent="0">
              <a:buNone/>
            </a:pPr>
            <a:r>
              <a:rPr lang="hu-HU" dirty="0"/>
              <a:t>ősi szokás szerint a hőst</a:t>
            </a:r>
          </a:p>
          <a:p>
            <a:pPr marL="0" indent="0">
              <a:buNone/>
            </a:pPr>
            <a:r>
              <a:rPr lang="hu-HU" dirty="0"/>
              <a:t>legázolják nyers, állati hatalmak.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S most háborúba ellened</a:t>
            </a:r>
          </a:p>
          <a:p>
            <a:pPr marL="0" indent="0">
              <a:buNone/>
            </a:pPr>
            <a:r>
              <a:rPr lang="hu-HU" dirty="0"/>
              <a:t>ökör s medve vállvetve szálltak.</a:t>
            </a:r>
          </a:p>
          <a:p>
            <a:pPr marL="0" indent="0">
              <a:buNone/>
            </a:pPr>
            <a:r>
              <a:rPr lang="hu-HU" dirty="0"/>
              <a:t>Elbuksz, de vigaszod lehet,</a:t>
            </a:r>
          </a:p>
          <a:p>
            <a:pPr marL="0" indent="0">
              <a:buNone/>
            </a:pPr>
            <a:r>
              <a:rPr lang="hu-HU" dirty="0"/>
              <a:t>magyar, a minket ért csúfabb gyalázat.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Kik veled vívtak nyílt tusát,</a:t>
            </a:r>
          </a:p>
          <a:p>
            <a:pPr marL="0" indent="0">
              <a:buNone/>
            </a:pPr>
            <a:r>
              <a:rPr lang="hu-HU" dirty="0"/>
              <a:t>becsületes vadállatok csak;</a:t>
            </a:r>
          </a:p>
          <a:p>
            <a:pPr marL="0" indent="0">
              <a:buNone/>
            </a:pPr>
            <a:r>
              <a:rPr lang="hu-HU" dirty="0"/>
              <a:t>de farkasok, disznók s kutyák</a:t>
            </a:r>
          </a:p>
          <a:p>
            <a:pPr marL="0" indent="0">
              <a:buNone/>
            </a:pPr>
            <a:r>
              <a:rPr lang="hu-HU" dirty="0"/>
              <a:t>azok, kik bennünket igába fogtak.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 győzők bűze fojtogat,</a:t>
            </a:r>
          </a:p>
          <a:p>
            <a:pPr marL="0" indent="0">
              <a:buNone/>
            </a:pPr>
            <a:r>
              <a:rPr lang="hu-HU" dirty="0" err="1"/>
              <a:t>nyínak</a:t>
            </a:r>
            <a:r>
              <a:rPr lang="hu-HU" dirty="0"/>
              <a:t>, csaholnak és röfögnek.</a:t>
            </a:r>
          </a:p>
          <a:p>
            <a:pPr marL="0" indent="0">
              <a:buNone/>
            </a:pPr>
            <a:r>
              <a:rPr lang="hu-HU" dirty="0"/>
              <a:t>De csitt, költő, kíméld magad -</a:t>
            </a:r>
          </a:p>
          <a:p>
            <a:pPr marL="0" indent="0">
              <a:buNone/>
            </a:pPr>
            <a:r>
              <a:rPr lang="hu-HU" dirty="0"/>
              <a:t>Beteg vagy ám, s hallgatni volna bölcsebb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i="1" dirty="0" smtClean="0"/>
              <a:t>(Kálnoky László fordítása)</a:t>
            </a:r>
            <a:endParaRPr lang="hu-HU" i="1" dirty="0"/>
          </a:p>
          <a:p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i="1" dirty="0" smtClean="0"/>
              <a:t>1849 októberében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398896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Nem értem, a dal mit idéz föl,</a:t>
            </a:r>
            <a:br>
              <a:rPr lang="hu-HU" dirty="0"/>
            </a:br>
            <a:r>
              <a:rPr lang="hu-HU" dirty="0"/>
              <a:t>s hogy oly bús mért vagyok:</a:t>
            </a:r>
            <a:br>
              <a:rPr lang="hu-HU" dirty="0"/>
            </a:br>
            <a:r>
              <a:rPr lang="hu-HU" dirty="0"/>
              <a:t>egy régi, régi regétől</a:t>
            </a:r>
            <a:br>
              <a:rPr lang="hu-HU" dirty="0"/>
            </a:br>
            <a:r>
              <a:rPr lang="hu-HU" dirty="0"/>
              <a:t>nem szabadulhatok.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Már hűvös az este; a Rajna</a:t>
            </a:r>
            <a:br>
              <a:rPr lang="hu-HU" dirty="0"/>
            </a:br>
            <a:r>
              <a:rPr lang="hu-HU" dirty="0"/>
              <a:t>nyugodtan folydogál;</a:t>
            </a:r>
            <a:br>
              <a:rPr lang="hu-HU" dirty="0"/>
            </a:br>
            <a:r>
              <a:rPr lang="hu-HU" dirty="0"/>
              <a:t>a hegycsúcs sugarasra</a:t>
            </a:r>
            <a:br>
              <a:rPr lang="hu-HU" dirty="0"/>
            </a:br>
            <a:r>
              <a:rPr lang="hu-HU" dirty="0"/>
              <a:t>gyúlt alkonypírban áll.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Ott fenn ül – ékszere csillog –</a:t>
            </a:r>
            <a:br>
              <a:rPr lang="hu-HU" dirty="0"/>
            </a:br>
            <a:r>
              <a:rPr lang="hu-HU" dirty="0"/>
              <a:t>a leggyönyörűbb leány;</a:t>
            </a:r>
            <a:br>
              <a:rPr lang="hu-HU" dirty="0"/>
            </a:br>
            <a:r>
              <a:rPr lang="hu-HU" dirty="0"/>
              <a:t>aranyhaja messzire villog</a:t>
            </a:r>
            <a:br>
              <a:rPr lang="hu-HU" dirty="0"/>
            </a:br>
            <a:r>
              <a:rPr lang="hu-HU" dirty="0"/>
              <a:t>aranyfésűje nyomán</a:t>
            </a:r>
            <a:r>
              <a:rPr lang="hu-HU" dirty="0" smtClean="0"/>
              <a:t>.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Aranyban </a:t>
            </a:r>
            <a:r>
              <a:rPr lang="hu-HU" dirty="0"/>
              <a:t>aranylik a fésű,</a:t>
            </a:r>
            <a:br>
              <a:rPr lang="hu-HU" dirty="0"/>
            </a:br>
            <a:r>
              <a:rPr lang="hu-HU" dirty="0"/>
              <a:t>s közben a lány dalol;</a:t>
            </a:r>
            <a:br>
              <a:rPr lang="hu-HU" dirty="0"/>
            </a:br>
            <a:r>
              <a:rPr lang="hu-HU" dirty="0"/>
              <a:t>hatalmas zengedezésű</a:t>
            </a:r>
            <a:br>
              <a:rPr lang="hu-HU" dirty="0"/>
            </a:br>
            <a:r>
              <a:rPr lang="hu-HU" dirty="0"/>
              <a:t>varázs kél ajkairól.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hajósnak a kis ladikban</a:t>
            </a:r>
            <a:br>
              <a:rPr lang="hu-HU" dirty="0"/>
            </a:br>
            <a:r>
              <a:rPr lang="hu-HU" dirty="0" err="1"/>
              <a:t>szive</a:t>
            </a:r>
            <a:r>
              <a:rPr lang="hu-HU" dirty="0"/>
              <a:t> fáj, majd meghasad;</a:t>
            </a:r>
            <a:br>
              <a:rPr lang="hu-HU" dirty="0"/>
            </a:br>
            <a:r>
              <a:rPr lang="hu-HU" dirty="0"/>
              <a:t>nem le, hol a zátony, a szirt van –</a:t>
            </a:r>
            <a:br>
              <a:rPr lang="hu-HU" dirty="0"/>
            </a:br>
            <a:r>
              <a:rPr lang="hu-HU" dirty="0"/>
              <a:t>fel néz, fel a csúcsra csak!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Végűl</a:t>
            </a:r>
            <a:r>
              <a:rPr lang="hu-HU" dirty="0"/>
              <a:t> ladikot s ladikost a</a:t>
            </a:r>
            <a:br>
              <a:rPr lang="hu-HU" dirty="0"/>
            </a:br>
            <a:r>
              <a:rPr lang="hu-HU" dirty="0"/>
              <a:t>mélységbe sodorja az ár…</a:t>
            </a:r>
            <a:br>
              <a:rPr lang="hu-HU" dirty="0"/>
            </a:br>
            <a:r>
              <a:rPr lang="hu-HU" dirty="0"/>
              <a:t>S hogy ez így lett, ő okozta</a:t>
            </a:r>
            <a:br>
              <a:rPr lang="hu-HU" dirty="0"/>
            </a:br>
            <a:r>
              <a:rPr lang="hu-HU" dirty="0"/>
              <a:t>dalával, a </a:t>
            </a:r>
            <a:r>
              <a:rPr lang="hu-HU" dirty="0" err="1"/>
              <a:t>Loreley</a:t>
            </a:r>
            <a:r>
              <a:rPr lang="hu-HU" dirty="0" smtClean="0"/>
              <a:t>.</a:t>
            </a:r>
          </a:p>
          <a:p>
            <a:pPr marL="0" indent="0" algn="r">
              <a:buNone/>
            </a:pPr>
            <a:r>
              <a:rPr lang="hu-HU" i="1" dirty="0" smtClean="0"/>
              <a:t>(Szabó Lőrinc fordítása)</a:t>
            </a:r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err="1" smtClean="0"/>
              <a:t>Loreley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336649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 fontScale="92500" lnSpcReduction="10000"/>
          </a:bodyPr>
          <a:lstStyle/>
          <a:p>
            <a:r>
              <a:rPr lang="hu-HU" i="1" dirty="0"/>
              <a:t>Mit </a:t>
            </a:r>
            <a:r>
              <a:rPr lang="hu-HU" i="1" dirty="0" smtClean="0"/>
              <a:t>gondolnak</a:t>
            </a:r>
            <a:r>
              <a:rPr lang="hu-HU" i="1" dirty="0"/>
              <a:t>, mi lehet </a:t>
            </a:r>
            <a:r>
              <a:rPr lang="hu-HU" i="1" dirty="0" smtClean="0"/>
              <a:t>a történet valóságalapja?</a:t>
            </a:r>
          </a:p>
          <a:p>
            <a:r>
              <a:rPr lang="hu-HU" i="1" dirty="0" smtClean="0"/>
              <a:t>Mely műfaj(ok)</a:t>
            </a:r>
            <a:r>
              <a:rPr lang="hu-HU" i="1" dirty="0" err="1" smtClean="0"/>
              <a:t>ba</a:t>
            </a:r>
            <a:r>
              <a:rPr lang="hu-HU" i="1" dirty="0" smtClean="0"/>
              <a:t> sorolható a költemény?</a:t>
            </a:r>
          </a:p>
          <a:p>
            <a:r>
              <a:rPr lang="hu-HU" i="1" dirty="0"/>
              <a:t>Hogyan osztható szerkezeti egységekre a </a:t>
            </a:r>
            <a:r>
              <a:rPr lang="hu-HU" i="1" dirty="0" smtClean="0"/>
              <a:t>mű?</a:t>
            </a:r>
            <a:endParaRPr lang="hu-HU" dirty="0"/>
          </a:p>
          <a:p>
            <a:r>
              <a:rPr lang="hu-HU" i="1" dirty="0" smtClean="0"/>
              <a:t>Milyen </a:t>
            </a:r>
            <a:r>
              <a:rPr lang="hu-HU" i="1" dirty="0"/>
              <a:t>romantikus </a:t>
            </a:r>
            <a:r>
              <a:rPr lang="hu-HU" i="1" dirty="0" smtClean="0"/>
              <a:t>vonásokat </a:t>
            </a:r>
            <a:r>
              <a:rPr lang="hu-HU" i="1" dirty="0"/>
              <a:t>fedezhetünk fel a versben?</a:t>
            </a:r>
            <a:endParaRPr lang="hu-HU" dirty="0"/>
          </a:p>
          <a:p>
            <a:r>
              <a:rPr lang="hu-HU" i="1" dirty="0"/>
              <a:t>Milyen többletjelentést idéz fel a hajós és a vízi </a:t>
            </a:r>
            <a:r>
              <a:rPr lang="hu-HU" i="1" dirty="0" smtClean="0"/>
              <a:t>utazás képe? </a:t>
            </a:r>
            <a:r>
              <a:rPr lang="hu-HU" i="1" dirty="0"/>
              <a:t>Hol találkoztunk már ehhez hasonló </a:t>
            </a:r>
            <a:r>
              <a:rPr lang="hu-HU" i="1" dirty="0" smtClean="0"/>
              <a:t>történettel?</a:t>
            </a:r>
            <a:endParaRPr lang="hu-HU" dirty="0"/>
          </a:p>
          <a:p>
            <a:r>
              <a:rPr lang="hu-HU" i="1" dirty="0"/>
              <a:t>Mit jelképezhet </a:t>
            </a:r>
            <a:r>
              <a:rPr lang="hu-HU" i="1" dirty="0" err="1"/>
              <a:t>Loreley</a:t>
            </a:r>
            <a:r>
              <a:rPr lang="hu-HU" i="1" dirty="0"/>
              <a:t> alakja, a nimfa és a hajós viszonya? </a:t>
            </a:r>
            <a:r>
              <a:rPr lang="hu-HU" i="1" dirty="0" smtClean="0"/>
              <a:t>(Figyeljünk </a:t>
            </a:r>
            <a:r>
              <a:rPr lang="hu-HU" i="1" dirty="0"/>
              <a:t>a két „főszereplő” térbeli helyzetére is</a:t>
            </a:r>
            <a:r>
              <a:rPr lang="hu-HU" i="1" dirty="0" smtClean="0"/>
              <a:t>!)</a:t>
            </a:r>
            <a:endParaRPr lang="hu-HU" dirty="0"/>
          </a:p>
          <a:p>
            <a:r>
              <a:rPr lang="hu-HU" i="1" dirty="0"/>
              <a:t>Milyennek látjuk a versben megjelenített természetet?</a:t>
            </a:r>
            <a:endParaRPr lang="hu-HU" dirty="0"/>
          </a:p>
          <a:p>
            <a:r>
              <a:rPr lang="hu-HU" i="1" dirty="0"/>
              <a:t>Tulajdonképpen mi okozza a hajós vesztét?</a:t>
            </a:r>
            <a:endParaRPr lang="hu-HU" dirty="0"/>
          </a:p>
          <a:p>
            <a:r>
              <a:rPr lang="hu-HU" i="1" dirty="0"/>
              <a:t>Hol jelenik meg az elbeszélő a versben? Mit tudunk meg </a:t>
            </a:r>
            <a:r>
              <a:rPr lang="hu-HU" i="1" dirty="0" smtClean="0"/>
              <a:t>a történethez való viszonyáról?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 err="1"/>
              <a:t>Loreley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4311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ihletforrás: veszélyes sziklák a Rajna-völgyben, eredetmonda (</a:t>
            </a:r>
            <a:r>
              <a:rPr lang="hu-HU" dirty="0" err="1" smtClean="0"/>
              <a:t>Gimm</a:t>
            </a:r>
            <a:r>
              <a:rPr lang="hu-HU" dirty="0" smtClean="0"/>
              <a:t> testvérek, </a:t>
            </a:r>
            <a:r>
              <a:rPr lang="hu-HU" dirty="0" err="1" smtClean="0"/>
              <a:t>Clemens</a:t>
            </a:r>
            <a:r>
              <a:rPr lang="hu-HU" dirty="0" smtClean="0"/>
              <a:t> </a:t>
            </a:r>
            <a:r>
              <a:rPr lang="hu-HU" dirty="0" err="1"/>
              <a:t>Brentano</a:t>
            </a:r>
            <a:r>
              <a:rPr lang="hu-HU" dirty="0"/>
              <a:t> </a:t>
            </a:r>
            <a:r>
              <a:rPr lang="hu-HU" dirty="0" smtClean="0"/>
              <a:t>balladája)</a:t>
            </a:r>
          </a:p>
          <a:p>
            <a:r>
              <a:rPr lang="hu-HU" dirty="0" smtClean="0"/>
              <a:t>műfaj: dal / ballada</a:t>
            </a:r>
          </a:p>
          <a:p>
            <a:r>
              <a:rPr lang="hu-HU" dirty="0" err="1" smtClean="0"/>
              <a:t>Loreley</a:t>
            </a:r>
            <a:r>
              <a:rPr lang="hu-HU" dirty="0" smtClean="0"/>
              <a:t> alakja: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csábító, de elérhetetlen, hideg és kegyetlen </a:t>
            </a:r>
            <a:r>
              <a:rPr lang="hu-HU" dirty="0" smtClean="0"/>
              <a:t>nő (Heine szerelme)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boldogság, teljesség iránti vágy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lenti </a:t>
            </a:r>
            <a:r>
              <a:rPr lang="hu-HU" dirty="0"/>
              <a:t>és fenti, „földi” és „égi” világ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 művészet szépségének és veszélyességének szimbóluma</a:t>
            </a:r>
          </a:p>
          <a:p>
            <a:r>
              <a:rPr lang="hu-HU" dirty="0"/>
              <a:t>romantikus vonások: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folklór, (</a:t>
            </a:r>
            <a:r>
              <a:rPr lang="hu-HU" dirty="0"/>
              <a:t>nép)mesei világ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természetleírás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misztikum</a:t>
            </a:r>
          </a:p>
          <a:p>
            <a:r>
              <a:rPr lang="hu-HU" dirty="0" smtClean="0"/>
              <a:t>irónia: a </a:t>
            </a:r>
            <a:r>
              <a:rPr lang="hu-HU" dirty="0"/>
              <a:t>valóság és az illúziók </a:t>
            </a:r>
            <a:r>
              <a:rPr lang="hu-HU" dirty="0" smtClean="0"/>
              <a:t>szembesítése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dirty="0" smtClean="0"/>
              <a:t>vita </a:t>
            </a:r>
            <a:r>
              <a:rPr lang="hu-HU" dirty="0"/>
              <a:t>a romantikus poézissel? a romantika vége? visszavágyódás a </a:t>
            </a:r>
            <a:r>
              <a:rPr lang="hu-HU" dirty="0" smtClean="0"/>
              <a:t>romantikába?</a:t>
            </a:r>
          </a:p>
          <a:p>
            <a:r>
              <a:rPr lang="hu-HU" dirty="0" smtClean="0"/>
              <a:t>téma </a:t>
            </a:r>
            <a:r>
              <a:rPr lang="hu-HU" dirty="0" err="1" smtClean="0"/>
              <a:t>továbbélése</a:t>
            </a:r>
            <a:r>
              <a:rPr lang="hu-HU" dirty="0" smtClean="0"/>
              <a:t>: Erich </a:t>
            </a:r>
            <a:r>
              <a:rPr lang="hu-HU" dirty="0" err="1"/>
              <a:t>Kästner</a:t>
            </a:r>
            <a:r>
              <a:rPr lang="hu-HU" dirty="0"/>
              <a:t> szatirikus verse, </a:t>
            </a:r>
            <a:r>
              <a:rPr lang="hu-HU" dirty="0" err="1"/>
              <a:t>Dschinghis</a:t>
            </a:r>
            <a:r>
              <a:rPr lang="hu-HU" dirty="0"/>
              <a:t> </a:t>
            </a:r>
            <a:r>
              <a:rPr lang="hu-HU" dirty="0" err="1"/>
              <a:t>Khan</a:t>
            </a:r>
            <a:r>
              <a:rPr lang="hu-HU" dirty="0"/>
              <a:t>-szám (1981)</a:t>
            </a:r>
          </a:p>
          <a:p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i="1" dirty="0" err="1" smtClean="0"/>
              <a:t>Loreley</a:t>
            </a:r>
            <a:r>
              <a:rPr lang="hu-HU" sz="3200" b="1" i="1" dirty="0" smtClean="0"/>
              <a:t> </a:t>
            </a:r>
            <a:r>
              <a:rPr lang="hu-HU" sz="3200" dirty="0" smtClean="0"/>
              <a:t>(1823)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5950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2107</TotalTime>
  <Words>1223</Words>
  <Application>Microsoft Office PowerPoint</Application>
  <PresentationFormat>Diavetítés a képernyőre (4:3 oldalarány)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Bookman Old Style</vt:lpstr>
      <vt:lpstr>Calibri</vt:lpstr>
      <vt:lpstr>Constantia</vt:lpstr>
      <vt:lpstr>Times New Roman</vt:lpstr>
      <vt:lpstr>Wingdings</vt:lpstr>
      <vt:lpstr>Wingdings 2</vt:lpstr>
      <vt:lpstr>Paper</vt:lpstr>
      <vt:lpstr>A német romantika</vt:lpstr>
      <vt:lpstr>Általános jellemzők</vt:lpstr>
      <vt:lpstr>Heinrich Heine (1797–1856)</vt:lpstr>
      <vt:lpstr>Pályakép</vt:lpstr>
      <vt:lpstr>A dal szárnyára veszlek</vt:lpstr>
      <vt:lpstr>1849 októberében</vt:lpstr>
      <vt:lpstr>Loreley</vt:lpstr>
      <vt:lpstr>Loreley</vt:lpstr>
      <vt:lpstr>Loreley (1823)</vt:lpstr>
      <vt:lpstr>E. T. A. Hoffmann (1776–1822)</vt:lpstr>
      <vt:lpstr>Pályakép</vt:lpstr>
      <vt:lpstr>Az arany virágcserép</vt:lpstr>
      <vt:lpstr>Az arany virágcserép</vt:lpstr>
      <vt:lpstr>PowerPoint-bemutató</vt:lpstr>
      <vt:lpstr>A német romantika további alakjai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122</cp:revision>
  <dcterms:created xsi:type="dcterms:W3CDTF">2016-11-06T14:22:17Z</dcterms:created>
  <dcterms:modified xsi:type="dcterms:W3CDTF">2023-06-01T16:08:56Z</dcterms:modified>
</cp:coreProperties>
</file>