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6" r:id="rId3"/>
    <p:sldId id="291" r:id="rId4"/>
    <p:sldId id="289" r:id="rId5"/>
    <p:sldId id="290" r:id="rId6"/>
    <p:sldId id="311" r:id="rId7"/>
    <p:sldId id="313" r:id="rId8"/>
    <p:sldId id="297" r:id="rId9"/>
    <p:sldId id="314" r:id="rId10"/>
    <p:sldId id="312" r:id="rId11"/>
    <p:sldId id="298" r:id="rId12"/>
    <p:sldId id="299" r:id="rId13"/>
    <p:sldId id="300" r:id="rId14"/>
    <p:sldId id="301" r:id="rId15"/>
    <p:sldId id="315" r:id="rId16"/>
    <p:sldId id="316" r:id="rId17"/>
    <p:sldId id="303" r:id="rId18"/>
    <p:sldId id="305" r:id="rId19"/>
    <p:sldId id="306" r:id="rId20"/>
    <p:sldId id="302" r:id="rId21"/>
    <p:sldId id="307" r:id="rId22"/>
    <p:sldId id="308" r:id="rId23"/>
    <p:sldId id="309" r:id="rId24"/>
    <p:sldId id="310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2025.01.13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A német klasszika</a:t>
            </a:r>
            <a:endParaRPr lang="hu-HU" sz="4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i="1" dirty="0"/>
              <a:t>Mi a vers műfaja?</a:t>
            </a:r>
            <a:endParaRPr lang="hu-HU" dirty="0"/>
          </a:p>
          <a:p>
            <a:pPr marL="514350" lvl="0" indent="-514350">
              <a:buFont typeface="+mj-lt"/>
              <a:buAutoNum type="arabicPeriod"/>
            </a:pPr>
            <a:r>
              <a:rPr lang="hu-HU" i="1" dirty="0"/>
              <a:t>Milyen szólamok különíthetők el a költeményben?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Milyen </a:t>
            </a:r>
            <a:r>
              <a:rPr lang="hu-HU" i="1" dirty="0"/>
              <a:t>ellentétre épül a mű?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 adja a költemény drámaiságát?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kérdések maradnak </a:t>
            </a:r>
            <a:r>
              <a:rPr lang="hu-HU" i="1" dirty="0" err="1"/>
              <a:t>megválaszolatlanul</a:t>
            </a:r>
            <a:r>
              <a:rPr lang="hu-HU" i="1" dirty="0"/>
              <a:t> bennünk a vers olvasása után?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Hogyan értelmezzük a </a:t>
            </a:r>
            <a:r>
              <a:rPr lang="hu-HU" i="1" dirty="0" smtClean="0"/>
              <a:t>Tündérkirály </a:t>
            </a:r>
            <a:r>
              <a:rPr lang="hu-HU" i="1" dirty="0"/>
              <a:t>alakját?</a:t>
            </a:r>
            <a:endParaRPr lang="hu-HU" dirty="0"/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i="1" dirty="0" smtClean="0"/>
              <a:t>A Tündérkirály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21891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mitizálás (népmesei, mondai alakok)</a:t>
            </a:r>
          </a:p>
          <a:p>
            <a:r>
              <a:rPr lang="hu-HU" dirty="0" smtClean="0"/>
              <a:t>valóság </a:t>
            </a:r>
            <a:r>
              <a:rPr lang="hu-HU" dirty="0">
                <a:latin typeface="Bookman Old Style"/>
              </a:rPr>
              <a:t>↔</a:t>
            </a:r>
            <a:r>
              <a:rPr lang="hu-HU" dirty="0"/>
              <a:t> </a:t>
            </a:r>
            <a:r>
              <a:rPr lang="hu-HU" dirty="0" smtClean="0"/>
              <a:t>képzelet, élet </a:t>
            </a:r>
            <a:r>
              <a:rPr lang="hu-HU" dirty="0">
                <a:latin typeface="Bookman Old Style"/>
              </a:rPr>
              <a:t>↔</a:t>
            </a:r>
            <a:r>
              <a:rPr lang="hu-HU" dirty="0"/>
              <a:t> halál</a:t>
            </a:r>
          </a:p>
          <a:p>
            <a:r>
              <a:rPr lang="hu-HU" dirty="0" smtClean="0"/>
              <a:t>drámaiság, szorongás (éjszaka, vágtatás, látomások, felkiáltások, fokozás)</a:t>
            </a:r>
          </a:p>
          <a:p>
            <a:r>
              <a:rPr lang="hu-HU" dirty="0" smtClean="0"/>
              <a:t>elhallgatás (úti cél, betegség)</a:t>
            </a:r>
          </a:p>
          <a:p>
            <a:r>
              <a:rPr lang="hu-HU" dirty="0" smtClean="0"/>
              <a:t>tündér vagy rém? megváltás vagy fenyegetés?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dirty="0"/>
              <a:t>ambivalens értelmezés</a:t>
            </a:r>
            <a:endParaRPr lang="hu-HU" dirty="0" smtClean="0"/>
          </a:p>
          <a:p>
            <a:r>
              <a:rPr lang="hu-HU" dirty="0" smtClean="0"/>
              <a:t>zeneiség: rímes időmértékes (Schubert megzenésíti) 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(Farkas Nóra: Goethe lírája magyarul – az Erlkönig </a:t>
            </a:r>
            <a:r>
              <a:rPr lang="hu-HU" dirty="0" smtClean="0"/>
              <a:t>fordításai. In: </a:t>
            </a:r>
            <a:r>
              <a:rPr lang="hu-HU" i="1" dirty="0" smtClean="0"/>
              <a:t>Iskolakultúra</a:t>
            </a:r>
            <a:r>
              <a:rPr lang="hu-HU" dirty="0" smtClean="0"/>
              <a:t> 2007/8–10.)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i="1" dirty="0"/>
              <a:t>A Tündérkirály / A </a:t>
            </a:r>
            <a:r>
              <a:rPr lang="hu-HU" sz="3200" b="1" i="1" dirty="0" err="1"/>
              <a:t>villikirály</a:t>
            </a:r>
            <a:r>
              <a:rPr lang="hu-HU" sz="3200" dirty="0" smtClean="0"/>
              <a:t> (1782)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8438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sz="2800" dirty="0"/>
              <a:t>szentimentalista levélregény </a:t>
            </a:r>
            <a:endParaRPr lang="hu-HU" sz="2800" dirty="0" smtClean="0"/>
          </a:p>
          <a:p>
            <a:pPr lvl="0"/>
            <a:r>
              <a:rPr lang="hu-HU" sz="2800" dirty="0" smtClean="0"/>
              <a:t>szerkezete</a:t>
            </a:r>
            <a:endParaRPr lang="hu-HU" sz="2400" dirty="0"/>
          </a:p>
          <a:p>
            <a:pPr lvl="1"/>
            <a:r>
              <a:rPr lang="hu-HU" dirty="0"/>
              <a:t>Első könyv (1771. máj.–szept.)</a:t>
            </a:r>
            <a:endParaRPr lang="hu-HU" sz="2000" dirty="0"/>
          </a:p>
          <a:p>
            <a:pPr lvl="1"/>
            <a:r>
              <a:rPr lang="hu-HU" dirty="0"/>
              <a:t>Második könyv (1771. okt. – 1772. dec.)</a:t>
            </a:r>
            <a:endParaRPr lang="hu-HU" sz="2000" dirty="0"/>
          </a:p>
          <a:p>
            <a:pPr lvl="0"/>
            <a:r>
              <a:rPr lang="hu-HU" sz="2800" dirty="0" smtClean="0"/>
              <a:t>helyszín</a:t>
            </a:r>
            <a:r>
              <a:rPr lang="hu-HU" sz="2800" dirty="0"/>
              <a:t>: Wahlheim (’választott </a:t>
            </a:r>
            <a:r>
              <a:rPr lang="hu-HU" sz="2800" dirty="0" smtClean="0"/>
              <a:t>otthon’), ???</a:t>
            </a:r>
            <a:endParaRPr lang="hu-HU" sz="2400" dirty="0"/>
          </a:p>
          <a:p>
            <a:pPr lvl="0"/>
            <a:r>
              <a:rPr lang="hu-HU" sz="2800" dirty="0"/>
              <a:t>főszereplők:</a:t>
            </a:r>
            <a:endParaRPr lang="hu-HU" sz="2400" dirty="0"/>
          </a:p>
          <a:p>
            <a:pPr lvl="1"/>
            <a:r>
              <a:rPr lang="hu-HU" dirty="0"/>
              <a:t>Werther (’értékesebb’): érzékeny és művelt fiatalember</a:t>
            </a:r>
            <a:endParaRPr lang="hu-HU" sz="2000" dirty="0"/>
          </a:p>
          <a:p>
            <a:pPr lvl="1"/>
            <a:r>
              <a:rPr lang="hu-HU" dirty="0"/>
              <a:t>Lotte: a tiszttartó lánya, hat kistestvérét neveli</a:t>
            </a:r>
            <a:endParaRPr lang="hu-HU" sz="2000" dirty="0"/>
          </a:p>
          <a:p>
            <a:pPr lvl="1"/>
            <a:r>
              <a:rPr lang="hu-HU" dirty="0" smtClean="0"/>
              <a:t>Albert</a:t>
            </a:r>
            <a:r>
              <a:rPr lang="hu-HU" dirty="0"/>
              <a:t>: Lotte vőlegénye, majd férje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Az ifjú Werther szenvedései </a:t>
            </a:r>
            <a:r>
              <a:rPr lang="hu-HU" sz="3200" dirty="0" smtClean="0"/>
              <a:t>(1774)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840628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r>
              <a:rPr lang="hu-HU" sz="2800" dirty="0"/>
              <a:t>a cselekmény Werther barátjához (Wilhelm) és szerelméhez (Lotte) írt leveleiből bontakozik ki → E/1. sz. (a regény végén E/3. sz.) elbeszélő</a:t>
            </a:r>
          </a:p>
          <a:p>
            <a:pPr lvl="0"/>
            <a:r>
              <a:rPr lang="hu-HU" sz="2800" dirty="0" smtClean="0"/>
              <a:t>az </a:t>
            </a:r>
            <a:r>
              <a:rPr lang="hu-HU" sz="2800" dirty="0"/>
              <a:t>igazi cselekmény Werther lelkében zajlik: bizakodás, tettvágy, boldog szerelem, természettel való egység, végtelenség és abszolútum iránti vágy → önkínzó szenvedély, fájdalmas lemondás, lelki összeomlás → öngyilkosság</a:t>
            </a:r>
          </a:p>
          <a:p>
            <a:pPr lvl="0"/>
            <a:r>
              <a:rPr lang="hu-HU" sz="2800" dirty="0"/>
              <a:t>kedvelt olvasmányai: Homérosz → Osszián</a:t>
            </a:r>
          </a:p>
          <a:p>
            <a:r>
              <a:rPr lang="hu-HU" sz="2800" dirty="0" smtClean="0"/>
              <a:t>Werther </a:t>
            </a:r>
            <a:r>
              <a:rPr lang="hu-HU" sz="2800" dirty="0"/>
              <a:t>ismerősei és környezete is tragikus változásokon mennek keresztül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976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2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Goethe legfontosabb műve</a:t>
            </a:r>
          </a:p>
          <a:p>
            <a:r>
              <a:rPr lang="hu-HU" dirty="0" smtClean="0"/>
              <a:t>drámai költemény, világdráma</a:t>
            </a:r>
          </a:p>
          <a:p>
            <a:r>
              <a:rPr lang="hu-HU" dirty="0" smtClean="0"/>
              <a:t>forrása: 16. századi Faust-monda és feldolgozásai (népkönyvek, Marlowe tragédiája)</a:t>
            </a:r>
          </a:p>
          <a:p>
            <a:r>
              <a:rPr lang="hu-HU" dirty="0" smtClean="0"/>
              <a:t>az ördöggel paktáló humanista tudós, aki a tudás és az élet teljességére vágyik</a:t>
            </a:r>
          </a:p>
          <a:p>
            <a:r>
              <a:rPr lang="hu-HU" dirty="0" smtClean="0"/>
              <a:t>ellentmondásos személyiség:</a:t>
            </a:r>
          </a:p>
          <a:p>
            <a:pPr marL="0" indent="0">
              <a:buNone/>
            </a:pPr>
            <a:r>
              <a:rPr lang="hu-HU" dirty="0" smtClean="0"/>
              <a:t>	titáni lázadás ↔ racionális polgári gondolkodás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szellemi törekvések ↔ testi élvezetek</a:t>
            </a:r>
          </a:p>
          <a:p>
            <a:pPr marL="0" indent="0">
              <a:buNone/>
            </a:pPr>
            <a:r>
              <a:rPr lang="hu-HU" dirty="0" smtClean="0"/>
              <a:t> 	eszményi szerelem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 érzékiség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jó ↔ rossz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Faust</a:t>
            </a:r>
            <a:r>
              <a:rPr lang="hu-HU" sz="3200" dirty="0" smtClean="0"/>
              <a:t> (1808</a:t>
            </a:r>
            <a:r>
              <a:rPr lang="hu-HU" sz="3200" smtClean="0"/>
              <a:t>, 1832)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1264995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100" b="1" dirty="0"/>
              <a:t>A) Ajánlás, Előjáték, Égi prológus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Mit tudunk a történelmi Faustról? Milyen monda fűződik a nevéhez?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Milyen szerzői szándék körvonalazódik a mű Ajánlásában?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Kik a színpadi Előjáték szereplői? Milyen szempontokat képviselnek?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Miről szól az Égi prológusban az angyalok </a:t>
            </a:r>
            <a:r>
              <a:rPr lang="hu-HU" sz="2100" i="1" dirty="0" err="1"/>
              <a:t>szózata</a:t>
            </a:r>
            <a:r>
              <a:rPr lang="hu-HU" sz="2100" i="1" dirty="0"/>
              <a:t>, valamint az Úr és Mefisztó dialógusa?</a:t>
            </a:r>
            <a:endParaRPr lang="hu-HU" sz="2100" dirty="0"/>
          </a:p>
          <a:p>
            <a:pPr marL="0" indent="0">
              <a:spcBef>
                <a:spcPts val="0"/>
              </a:spcBef>
              <a:buNone/>
            </a:pPr>
            <a:r>
              <a:rPr lang="hu-HU" sz="2100" i="1" dirty="0"/>
              <a:t>  </a:t>
            </a:r>
            <a:endParaRPr lang="hu-HU" sz="2100" dirty="0"/>
          </a:p>
          <a:p>
            <a:pPr marL="0" indent="0">
              <a:spcBef>
                <a:spcPts val="0"/>
              </a:spcBef>
              <a:buNone/>
            </a:pPr>
            <a:r>
              <a:rPr lang="hu-HU" sz="2100" b="1" dirty="0"/>
              <a:t>B) Éjszaka (Faust szobája)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Melyek Faust legfőbb törekvései, értékrendjének meghatározó vonásai? Milyen ellentétek feszülnek vágyai és lehetőségei között?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Milyen törvényszerűség hatja át és működteti a világot a Földszellem szerint? Milyen metaforikus képekbe tömörítve fejezi ki ezt?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Milyen tanácsokat ad Faust famulusának, Wagnernek?</a:t>
            </a:r>
            <a:endParaRPr lang="hu-HU" sz="21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hu-HU" sz="2100" i="1" dirty="0"/>
              <a:t>Hogyan kíván Faust véget vetni gyötrődéseinek, és mi akadályozza meg ebben</a:t>
            </a:r>
            <a:r>
              <a:rPr lang="hu-HU" sz="2100" i="1" dirty="0" smtClean="0"/>
              <a:t>?</a:t>
            </a:r>
            <a:endParaRPr lang="hu-HU" sz="21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hu-HU" sz="3600" b="1" i="1" dirty="0" smtClean="0"/>
              <a:t>Kérdések</a:t>
            </a:r>
            <a:endParaRPr lang="hu-HU" sz="3600" b="1" i="1" dirty="0"/>
          </a:p>
        </p:txBody>
      </p:sp>
    </p:spTree>
    <p:extLst>
      <p:ext uri="{BB962C8B-B14F-4D97-AF65-F5344CB8AC3E}">
        <p14:creationId xmlns:p14="http://schemas.microsoft.com/office/powerpoint/2010/main" val="3638991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63367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sz="3800" b="1" dirty="0"/>
              <a:t>C) A Városkapun kívül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Milyen társadalmi típusokkal találkozik </a:t>
            </a:r>
            <a:r>
              <a:rPr lang="hu-HU" sz="3800" i="1" dirty="0" smtClean="0"/>
              <a:t>Faust sétája során?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Miről beszélgetnek a mellékalakok?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Miért hálásak az emberek Faustnak és apjának? Hogyan vélekedik minderről Faust?</a:t>
            </a:r>
            <a:endParaRPr lang="hu-HU" sz="3800" dirty="0"/>
          </a:p>
          <a:p>
            <a:pPr marL="0" indent="0">
              <a:buNone/>
            </a:pPr>
            <a:r>
              <a:rPr lang="hu-HU" sz="3800" i="1" dirty="0"/>
              <a:t>  </a:t>
            </a:r>
            <a:endParaRPr lang="hu-HU" sz="3800" dirty="0"/>
          </a:p>
          <a:p>
            <a:pPr marL="0" indent="0">
              <a:buNone/>
            </a:pPr>
            <a:r>
              <a:rPr lang="hu-HU" sz="3800" b="1" dirty="0"/>
              <a:t>D) Dolgozószoba I.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 smtClean="0"/>
              <a:t>Milyen </a:t>
            </a:r>
            <a:r>
              <a:rPr lang="hu-HU" sz="3800" i="1" dirty="0"/>
              <a:t>metaforikus képekkel fejezi ki Faust magasabb rendű vágyait?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Hogyan </a:t>
            </a:r>
            <a:r>
              <a:rPr lang="hu-HU" sz="3800" i="1" dirty="0" err="1"/>
              <a:t>jellemzi</a:t>
            </a:r>
            <a:r>
              <a:rPr lang="hu-HU" sz="3800" i="1" dirty="0"/>
              <a:t> magát és célját Mefisztó?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Miért nem tud kijutni Mefisztó Faust szobájából, és végül hogyan szabadul?</a:t>
            </a:r>
            <a:endParaRPr lang="hu-HU" sz="3800" dirty="0"/>
          </a:p>
          <a:p>
            <a:pPr marL="0" indent="0">
              <a:buNone/>
            </a:pPr>
            <a:r>
              <a:rPr lang="hu-HU" sz="3800" i="1" dirty="0"/>
              <a:t> </a:t>
            </a:r>
            <a:endParaRPr lang="hu-HU" sz="3800" dirty="0"/>
          </a:p>
          <a:p>
            <a:pPr marL="0" indent="0">
              <a:buNone/>
            </a:pPr>
            <a:r>
              <a:rPr lang="hu-HU" sz="3800" b="1" dirty="0"/>
              <a:t>E) Dolgozószoba II.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Milyen emberi vonásokat, érzéseket átkoz meg Faust Mefisztóval folytatott beszélgetése során?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Miben áll Faust és Mefisztóval fogadása?</a:t>
            </a:r>
            <a:endParaRPr lang="hu-HU" sz="3800" dirty="0"/>
          </a:p>
          <a:p>
            <a:pPr marL="514350" lvl="0" indent="-514350">
              <a:buFont typeface="+mj-lt"/>
              <a:buAutoNum type="arabicPeriod"/>
            </a:pPr>
            <a:r>
              <a:rPr lang="hu-HU" sz="3800" i="1" dirty="0"/>
              <a:t>Milyen cinikus megjegyzéseket tesz a tudományokról Mefisztó (Faust szerepét játszva) a diáknak?</a:t>
            </a:r>
            <a:endParaRPr lang="hu-HU" sz="3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3714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Ajánlás</a:t>
            </a:r>
          </a:p>
          <a:p>
            <a:r>
              <a:rPr lang="hu-HU" dirty="0" smtClean="0"/>
              <a:t>Előjáték a színpadon → fikció megteremtése</a:t>
            </a:r>
          </a:p>
          <a:p>
            <a:pPr lvl="1"/>
            <a:r>
              <a:rPr lang="hu-HU" dirty="0" smtClean="0"/>
              <a:t>Igazgató: nagy bevétel</a:t>
            </a:r>
          </a:p>
          <a:p>
            <a:pPr lvl="1"/>
            <a:r>
              <a:rPr lang="hu-HU" dirty="0" smtClean="0"/>
              <a:t>Komédiás: közönség mulattatása</a:t>
            </a:r>
          </a:p>
          <a:p>
            <a:pPr lvl="1"/>
            <a:r>
              <a:rPr lang="hu-HU" dirty="0" smtClean="0"/>
              <a:t>Költő: maradandó műalkotás</a:t>
            </a:r>
          </a:p>
          <a:p>
            <a:r>
              <a:rPr lang="hu-HU" dirty="0" smtClean="0"/>
              <a:t>Prológus a mennyben</a:t>
            </a:r>
          </a:p>
          <a:p>
            <a:pPr lvl="1"/>
            <a:r>
              <a:rPr lang="hu-HU" dirty="0"/>
              <a:t>főangyalok: a teremtés dicsérete</a:t>
            </a:r>
          </a:p>
          <a:p>
            <a:pPr lvl="1"/>
            <a:r>
              <a:rPr lang="hu-HU" dirty="0"/>
              <a:t>az Úr és Mephisto alkuja (~ Jób könyve)</a:t>
            </a:r>
          </a:p>
          <a:p>
            <a:pPr lvl="1"/>
            <a:r>
              <a:rPr lang="hu-HU" dirty="0"/>
              <a:t>pátosz és irónia</a:t>
            </a:r>
          </a:p>
          <a:p>
            <a:r>
              <a:rPr lang="hu-HU" dirty="0" smtClean="0"/>
              <a:t>A tragédia első része</a:t>
            </a:r>
          </a:p>
          <a:p>
            <a:pPr lvl="1"/>
            <a:r>
              <a:rPr lang="hu-HU" dirty="0" smtClean="0"/>
              <a:t>Faust monológja az emberi tudás hiábavalóságáról</a:t>
            </a:r>
          </a:p>
          <a:p>
            <a:pPr lvl="1"/>
            <a:r>
              <a:rPr lang="hu-HU" dirty="0" smtClean="0"/>
              <a:t>Faust és Mephisto alkuja</a:t>
            </a:r>
          </a:p>
          <a:p>
            <a:pPr lvl="1"/>
            <a:r>
              <a:rPr lang="hu-HU" dirty="0" smtClean="0"/>
              <a:t>érzéki élvezetek (diáktivornya, boszorkánykonyha)</a:t>
            </a:r>
          </a:p>
          <a:p>
            <a:pPr lvl="1"/>
            <a:r>
              <a:rPr lang="hu-HU" dirty="0" smtClean="0"/>
              <a:t>Margit szerelme és tragédiája → isteni kegyelem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Faust I. – Cselekmény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549155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err="1"/>
              <a:t>Mephisto</a:t>
            </a:r>
            <a:r>
              <a:rPr lang="hu-HU" sz="2800" dirty="0"/>
              <a:t> (</a:t>
            </a:r>
            <a:r>
              <a:rPr lang="hu-HU" sz="2800" dirty="0" err="1"/>
              <a:t>Mephistopheles</a:t>
            </a:r>
            <a:r>
              <a:rPr lang="hu-HU" sz="2800" dirty="0"/>
              <a:t>)</a:t>
            </a:r>
            <a:endParaRPr lang="hu-HU" dirty="0" smtClean="0"/>
          </a:p>
          <a:p>
            <a:r>
              <a:rPr lang="hu-HU" dirty="0" smtClean="0"/>
              <a:t>a tagadás, ellentmondás </a:t>
            </a:r>
            <a:r>
              <a:rPr lang="hu-HU" dirty="0"/>
              <a:t>szelleme</a:t>
            </a:r>
          </a:p>
          <a:p>
            <a:r>
              <a:rPr lang="hu-HU" dirty="0"/>
              <a:t>örök kétkedés, perlekedés az Úrral</a:t>
            </a:r>
          </a:p>
          <a:p>
            <a:r>
              <a:rPr lang="hu-HU" dirty="0"/>
              <a:t>a rossz a jó megvalósulásának eszköze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2800" dirty="0" smtClean="0">
                <a:latin typeface="+mj-lt"/>
              </a:rPr>
              <a:t>Margit (Margaréta)</a:t>
            </a:r>
          </a:p>
          <a:p>
            <a:r>
              <a:rPr lang="hu-HU" dirty="0" smtClean="0"/>
              <a:t>naiv természetesség</a:t>
            </a:r>
          </a:p>
          <a:p>
            <a:r>
              <a:rPr lang="hu-HU" dirty="0" smtClean="0"/>
              <a:t>szokások</a:t>
            </a:r>
            <a:r>
              <a:rPr lang="hu-HU" dirty="0"/>
              <a:t>, hagyományok, keresztény erkölcs </a:t>
            </a:r>
          </a:p>
          <a:p>
            <a:r>
              <a:rPr lang="hu-HU" dirty="0"/>
              <a:t>érzéki nőiesség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2215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u-HU" dirty="0"/>
              <a:t>alku tárgya: Faust „megnyugvása” → az élet beteljesedése, értelmének megtalálása, a végtelen átélése</a:t>
            </a:r>
          </a:p>
          <a:p>
            <a:pPr lvl="0"/>
            <a:r>
              <a:rPr lang="hu-HU" dirty="0"/>
              <a:t>az ördög „bevezeti Faustot a világba” → spekulatív gondolkodás, tudós elszigeteltség helyett a valóság megtapasztalása</a:t>
            </a:r>
          </a:p>
          <a:p>
            <a:pPr lvl="0"/>
            <a:r>
              <a:rPr lang="hu-HU" dirty="0"/>
              <a:t>1. rész: „kisvilág” (német kisvárosi környezet) → 2. rész: „nagyvilág” (allegorikus-fantasztikus helyszínek)</a:t>
            </a:r>
          </a:p>
          <a:p>
            <a:pPr lvl="0"/>
            <a:r>
              <a:rPr lang="hu-HU" dirty="0" smtClean="0"/>
              <a:t>Faust </a:t>
            </a:r>
            <a:r>
              <a:rPr lang="hu-HU" dirty="0"/>
              <a:t>az emberiséget, a mindenkori embert jelképezi</a:t>
            </a:r>
          </a:p>
          <a:p>
            <a:pPr lvl="0"/>
            <a:r>
              <a:rPr lang="hu-HU" dirty="0"/>
              <a:t>Faust fejlődése ~ az emberi történelem és kultúra fejlődése (antikvitás, középkor, polgári </a:t>
            </a:r>
            <a:r>
              <a:rPr lang="hu-HU" dirty="0" smtClean="0"/>
              <a:t>kultúra)</a:t>
            </a:r>
            <a:endParaRPr lang="hu-HU" dirty="0"/>
          </a:p>
          <a:p>
            <a:pPr lvl="0"/>
            <a:r>
              <a:rPr lang="hu-HU" dirty="0"/>
              <a:t>Faust felismerése: az élet célja szabad földön, szabad néppel, munkával alakítani a valóságot</a:t>
            </a:r>
          </a:p>
          <a:p>
            <a:pPr lvl="0"/>
            <a:r>
              <a:rPr lang="hu-HU" dirty="0"/>
              <a:t>Faust megdicsőülése</a:t>
            </a:r>
          </a:p>
          <a:p>
            <a:pPr lvl="0"/>
            <a:r>
              <a:rPr lang="hu-HU" dirty="0"/>
              <a:t>Faust ~ Goethe (halála előtt nem sokkal fejezi be → legnagyobb műalkotása az élete volt)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Értelmezés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96345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széttagoltság (300 német fejedelemség</a:t>
            </a:r>
            <a:r>
              <a:rPr lang="hu-HU" dirty="0" smtClean="0"/>
              <a:t>) </a:t>
            </a: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/>
              <a:t>megkésett </a:t>
            </a:r>
            <a:r>
              <a:rPr lang="hu-HU" dirty="0"/>
              <a:t>fejlődés</a:t>
            </a:r>
          </a:p>
          <a:p>
            <a:r>
              <a:rPr lang="hu-HU" dirty="0" smtClean="0"/>
              <a:t>polgári értelmiségi réteg megjelenése</a:t>
            </a:r>
          </a:p>
          <a:p>
            <a:r>
              <a:rPr lang="hu-HU" dirty="0" smtClean="0"/>
              <a:t>klasszikus görög kultúra eszménye</a:t>
            </a:r>
          </a:p>
          <a:p>
            <a:r>
              <a:rPr lang="hu-HU" dirty="0"/>
              <a:t>„Sturm und Drang”: irodalmi „forradalom” az 1770-es években (fő képviselője Herder)</a:t>
            </a:r>
          </a:p>
          <a:p>
            <a:pPr lvl="1"/>
            <a:r>
              <a:rPr lang="hu-HU" dirty="0"/>
              <a:t>zsarnokság, társadalmi hagyományok, szabályok, nyárspolgári erkölcsök megvetése</a:t>
            </a:r>
          </a:p>
          <a:p>
            <a:pPr lvl="1"/>
            <a:r>
              <a:rPr lang="hu-HU" dirty="0"/>
              <a:t>racionalizmus helyett intuíció (megérzés)</a:t>
            </a:r>
          </a:p>
          <a:p>
            <a:pPr lvl="1"/>
            <a:r>
              <a:rPr lang="hu-HU" dirty="0"/>
              <a:t>egyén szabadsága, zsenikultusz (példaképek: Prométheusz; Homérosz, Shakespeare, Osszián)</a:t>
            </a:r>
          </a:p>
          <a:p>
            <a:pPr lvl="1"/>
            <a:r>
              <a:rPr lang="hu-HU" dirty="0"/>
              <a:t>népköltészet felértékelése </a:t>
            </a:r>
          </a:p>
          <a:p>
            <a:r>
              <a:rPr lang="hu-HU" dirty="0" smtClean="0"/>
              <a:t>18. sz. végétől: klasszicizmus („weimari klasszika”) </a:t>
            </a:r>
            <a:r>
              <a:rPr lang="hu-HU" dirty="0"/>
              <a:t>és romantika keveredése</a:t>
            </a:r>
          </a:p>
          <a:p>
            <a:pPr marL="0" indent="0">
              <a:buNone/>
            </a:pPr>
            <a:r>
              <a:rPr lang="hu-HU" dirty="0" smtClean="0"/>
              <a:t>  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A német irodalom aranykora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594900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irodalomban (Dosztojevszkij, Bulgakov, Thomas Mann)</a:t>
            </a:r>
          </a:p>
          <a:p>
            <a:r>
              <a:rPr lang="hu-HU" dirty="0" smtClean="0"/>
              <a:t>zenében (Gounod, Wagner, Liszt)</a:t>
            </a:r>
          </a:p>
          <a:p>
            <a:r>
              <a:rPr lang="hu-HU" dirty="0" smtClean="0"/>
              <a:t>filmben (Szabó István: </a:t>
            </a:r>
            <a:r>
              <a:rPr lang="hu-HU" dirty="0" err="1" smtClean="0"/>
              <a:t>Mephisto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>
                <a:latin typeface="Constantia" pitchFamily="18" charset="0"/>
              </a:rPr>
              <a:t>a nyugati kultúra egyik alapmítosza</a:t>
            </a:r>
            <a:endParaRPr lang="hu-HU" dirty="0">
              <a:latin typeface="Constant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téma továbbélése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066127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r>
              <a:rPr lang="hu-HU" dirty="0" smtClean="0"/>
              <a:t>orvos </a:t>
            </a:r>
            <a:r>
              <a:rPr lang="hu-HU" dirty="0"/>
              <a:t>(ezredorvos a hadseregben)</a:t>
            </a:r>
          </a:p>
          <a:p>
            <a:r>
              <a:rPr lang="hu-HU" dirty="0"/>
              <a:t>drámaíró:</a:t>
            </a:r>
          </a:p>
          <a:p>
            <a:pPr lvl="1"/>
            <a:r>
              <a:rPr lang="hu-HU" i="1" dirty="0" smtClean="0"/>
              <a:t>Haramiák</a:t>
            </a:r>
          </a:p>
          <a:p>
            <a:pPr lvl="1"/>
            <a:r>
              <a:rPr lang="hu-HU" i="1" dirty="0" smtClean="0"/>
              <a:t>Ármány </a:t>
            </a:r>
            <a:r>
              <a:rPr lang="hu-HU" i="1" dirty="0"/>
              <a:t>és szerelem</a:t>
            </a:r>
          </a:p>
          <a:p>
            <a:pPr lvl="1"/>
            <a:r>
              <a:rPr lang="hu-HU" i="1" dirty="0"/>
              <a:t>Don Carlos</a:t>
            </a:r>
          </a:p>
          <a:p>
            <a:pPr lvl="1"/>
            <a:r>
              <a:rPr lang="hu-HU" i="1" dirty="0"/>
              <a:t>Tell Vilmos</a:t>
            </a:r>
          </a:p>
          <a:p>
            <a:r>
              <a:rPr lang="hu-HU" dirty="0"/>
              <a:t>költő:</a:t>
            </a:r>
          </a:p>
          <a:p>
            <a:pPr lvl="1"/>
            <a:r>
              <a:rPr lang="hu-HU" i="1" dirty="0"/>
              <a:t>Örömóda</a:t>
            </a:r>
            <a:r>
              <a:rPr lang="hu-HU" dirty="0"/>
              <a:t> → Beethoven: IX. szimfónia (Európa himnusza</a:t>
            </a:r>
            <a:r>
              <a:rPr lang="hu-HU" dirty="0" smtClean="0"/>
              <a:t>)</a:t>
            </a:r>
          </a:p>
          <a:p>
            <a:pPr marL="365760" lvl="1" indent="0">
              <a:buNone/>
            </a:pPr>
            <a:r>
              <a:rPr lang="hu-HU" i="1" dirty="0" smtClean="0"/>
              <a:t>(A naiv és a szentimentális költészetről </a:t>
            </a:r>
            <a:r>
              <a:rPr lang="hu-HU" dirty="0" smtClean="0"/>
              <a:t>c. értekezés)</a:t>
            </a:r>
          </a:p>
          <a:p>
            <a:r>
              <a:rPr lang="hu-HU" dirty="0" smtClean="0"/>
              <a:t>történészprofesszor (a jénai egyetemen)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Friedrich Schiller</a:t>
            </a:r>
            <a:br>
              <a:rPr lang="hu-HU" b="1" dirty="0" smtClean="0"/>
            </a:br>
            <a:r>
              <a:rPr lang="hu-HU" sz="3200" b="1" i="1" dirty="0" smtClean="0"/>
              <a:t>(1759–1805)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3966051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központi probléma: egyén szabadsága, eszméi ↔ világ</a:t>
            </a:r>
          </a:p>
          <a:p>
            <a:r>
              <a:rPr lang="hu-HU" dirty="0" smtClean="0"/>
              <a:t>az egyén eszmékért folytatott küzdelme → az eszmék a földi világban nem valósíthatóak meg → tragikus végkifejlet</a:t>
            </a:r>
          </a:p>
          <a:p>
            <a:r>
              <a:rPr lang="hu-HU" dirty="0" smtClean="0"/>
              <a:t>végletesen ábrázolt jellemek, nagy szenvedélyek</a:t>
            </a:r>
          </a:p>
          <a:p>
            <a:r>
              <a:rPr lang="hu-HU" dirty="0" smtClean="0"/>
              <a:t>patetikus hangnem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Schiller drámái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646800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Szereplők</a:t>
            </a:r>
          </a:p>
          <a:p>
            <a:pPr lvl="1"/>
            <a:r>
              <a:rPr lang="hu-HU" dirty="0"/>
              <a:t>VON WALTER, az első miniszter egy német fejedelem </a:t>
            </a:r>
            <a:r>
              <a:rPr lang="hu-HU" dirty="0" smtClean="0"/>
              <a:t>udvarában</a:t>
            </a:r>
          </a:p>
          <a:p>
            <a:pPr lvl="1"/>
            <a:r>
              <a:rPr lang="hu-HU" dirty="0" smtClean="0"/>
              <a:t>FERDINÁND</a:t>
            </a:r>
            <a:r>
              <a:rPr lang="hu-HU" dirty="0"/>
              <a:t>, a fia, </a:t>
            </a:r>
            <a:r>
              <a:rPr lang="hu-HU" dirty="0" smtClean="0"/>
              <a:t>őrnagy</a:t>
            </a:r>
          </a:p>
          <a:p>
            <a:pPr lvl="1"/>
            <a:r>
              <a:rPr lang="hu-HU" dirty="0" smtClean="0"/>
              <a:t>VON </a:t>
            </a:r>
            <a:r>
              <a:rPr lang="hu-HU" dirty="0"/>
              <a:t>KALB, </a:t>
            </a:r>
            <a:r>
              <a:rPr lang="hu-HU" dirty="0" smtClean="0"/>
              <a:t>udvarnagy</a:t>
            </a:r>
          </a:p>
          <a:p>
            <a:pPr lvl="1"/>
            <a:r>
              <a:rPr lang="hu-HU" dirty="0" smtClean="0"/>
              <a:t>LADY </a:t>
            </a:r>
            <a:r>
              <a:rPr lang="hu-HU" dirty="0"/>
              <a:t>MILFORD, a fejedelem </a:t>
            </a:r>
            <a:r>
              <a:rPr lang="hu-HU" dirty="0" smtClean="0"/>
              <a:t>kegyencnője</a:t>
            </a:r>
          </a:p>
          <a:p>
            <a:pPr lvl="1"/>
            <a:r>
              <a:rPr lang="hu-HU" dirty="0" smtClean="0"/>
              <a:t>WURM</a:t>
            </a:r>
            <a:r>
              <a:rPr lang="hu-HU" dirty="0"/>
              <a:t>, a miniszter </a:t>
            </a:r>
            <a:r>
              <a:rPr lang="hu-HU" dirty="0" smtClean="0"/>
              <a:t>magántitkára</a:t>
            </a:r>
          </a:p>
          <a:p>
            <a:pPr lvl="1"/>
            <a:r>
              <a:rPr lang="hu-HU" dirty="0" smtClean="0"/>
              <a:t>MILLER</a:t>
            </a:r>
            <a:r>
              <a:rPr lang="hu-HU" dirty="0"/>
              <a:t>, a muzsikus, városi </a:t>
            </a:r>
            <a:r>
              <a:rPr lang="hu-HU" dirty="0" smtClean="0"/>
              <a:t>zenész</a:t>
            </a:r>
          </a:p>
          <a:p>
            <a:pPr lvl="1"/>
            <a:r>
              <a:rPr lang="hu-HU" dirty="0" smtClean="0"/>
              <a:t>MILLERNÉ</a:t>
            </a:r>
          </a:p>
          <a:p>
            <a:pPr lvl="1"/>
            <a:r>
              <a:rPr lang="hu-HU" dirty="0" smtClean="0"/>
              <a:t>LUJZA</a:t>
            </a:r>
            <a:r>
              <a:rPr lang="hu-HU" dirty="0"/>
              <a:t>, a </a:t>
            </a:r>
            <a:r>
              <a:rPr lang="hu-HU" dirty="0" smtClean="0"/>
              <a:t>leányuk</a:t>
            </a:r>
          </a:p>
          <a:p>
            <a:pPr lvl="1"/>
            <a:r>
              <a:rPr lang="hu-HU" dirty="0" smtClean="0"/>
              <a:t>SOPHIE</a:t>
            </a:r>
            <a:r>
              <a:rPr lang="hu-HU" dirty="0"/>
              <a:t>, a lady </a:t>
            </a:r>
            <a:r>
              <a:rPr lang="hu-HU" dirty="0" smtClean="0"/>
              <a:t>komornája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FEJEDELEM KOMORNYIKJA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Ármány és szerelem</a:t>
            </a:r>
            <a:r>
              <a:rPr lang="hu-HU" sz="3200" dirty="0" smtClean="0"/>
              <a:t> (1784)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307645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Schiller legsikeresebb drámája, „a német Rómeó és Júlia” (első magyar bemutatója </a:t>
            </a:r>
            <a:r>
              <a:rPr lang="hu-HU" i="1" dirty="0" smtClean="0"/>
              <a:t>Szövevény </a:t>
            </a:r>
            <a:r>
              <a:rPr lang="hu-HU" i="1" dirty="0"/>
              <a:t>és </a:t>
            </a:r>
            <a:r>
              <a:rPr lang="hu-HU" i="1" dirty="0" smtClean="0"/>
              <a:t>szerelem </a:t>
            </a:r>
            <a:r>
              <a:rPr lang="hu-HU" dirty="0" smtClean="0"/>
              <a:t>címmel: Kelemen László társulata, 1795,)</a:t>
            </a:r>
          </a:p>
          <a:p>
            <a:r>
              <a:rPr lang="hu-HU" dirty="0" smtClean="0"/>
              <a:t>„polgári szomorújáték”</a:t>
            </a:r>
          </a:p>
          <a:p>
            <a:r>
              <a:rPr lang="hu-HU" dirty="0" smtClean="0"/>
              <a:t>saját korának tapasztalataiból merített téma, társadalomkritika: német fejedelemségek abszolutizmusa, romlottsága</a:t>
            </a:r>
          </a:p>
          <a:p>
            <a:r>
              <a:rPr lang="hu-HU" i="1" dirty="0" smtClean="0"/>
              <a:t>Lujza</a:t>
            </a:r>
            <a:r>
              <a:rPr lang="hu-HU" dirty="0" smtClean="0"/>
              <a:t> és </a:t>
            </a:r>
            <a:r>
              <a:rPr lang="hu-HU" i="1" dirty="0" smtClean="0"/>
              <a:t>Ferdinánd</a:t>
            </a:r>
            <a:r>
              <a:rPr lang="hu-HU" dirty="0" smtClean="0"/>
              <a:t>: társadalmi korlátokat nem ismerő, tiszta, de tiltott szerelem (~ Schiller beteljesületlen szerelme)</a:t>
            </a:r>
          </a:p>
          <a:p>
            <a:r>
              <a:rPr lang="hu-HU" i="1" dirty="0" smtClean="0"/>
              <a:t>Miniszter</a:t>
            </a:r>
            <a:r>
              <a:rPr lang="hu-HU" dirty="0" smtClean="0"/>
              <a:t>: gátlástalan hatalmi játszmák (~ Karl Eugen württembergi herceg)</a:t>
            </a:r>
          </a:p>
          <a:p>
            <a:r>
              <a:rPr lang="hu-HU" i="1" dirty="0" smtClean="0"/>
              <a:t>Wurm</a:t>
            </a:r>
            <a:r>
              <a:rPr lang="hu-HU" dirty="0" smtClean="0"/>
              <a:t>: intrikus</a:t>
            </a:r>
          </a:p>
          <a:p>
            <a:r>
              <a:rPr lang="hu-HU" i="1" dirty="0" smtClean="0"/>
              <a:t>Miller</a:t>
            </a:r>
            <a:r>
              <a:rPr lang="hu-HU" dirty="0" smtClean="0"/>
              <a:t>: öntudatos, méltóságát écs családját védő polgár</a:t>
            </a:r>
          </a:p>
          <a:p>
            <a:r>
              <a:rPr lang="hu-HU" i="1" dirty="0" smtClean="0"/>
              <a:t>Lady Milford</a:t>
            </a:r>
            <a:r>
              <a:rPr lang="hu-HU" dirty="0" smtClean="0"/>
              <a:t>: összetettebb, ambivalens személyiség; romlottság </a:t>
            </a:r>
            <a:r>
              <a:rPr lang="hu-HU" dirty="0" smtClean="0">
                <a:latin typeface="Bookman Old Style"/>
              </a:rPr>
              <a:t>↔ </a:t>
            </a:r>
            <a:r>
              <a:rPr lang="hu-HU" dirty="0" smtClean="0"/>
              <a:t>elvágyódás, megtisztulás vágya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847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6" name="Picture 2" descr="Képtalálat a következőre: „goethe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908719"/>
            <a:ext cx="4134053" cy="509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éptalálat a következőre: „schiller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293" y="908720"/>
            <a:ext cx="3727044" cy="509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Hol született?</a:t>
            </a:r>
          </a:p>
          <a:p>
            <a:r>
              <a:rPr lang="hu-HU" dirty="0" smtClean="0"/>
              <a:t>Milyen végzettséget szerzett?</a:t>
            </a:r>
          </a:p>
          <a:p>
            <a:r>
              <a:rPr lang="hu-HU" dirty="0" smtClean="0"/>
              <a:t>Melyik országban töltött két évet?</a:t>
            </a:r>
          </a:p>
          <a:p>
            <a:r>
              <a:rPr lang="hu-HU" dirty="0" smtClean="0"/>
              <a:t>Milyen feladatokat látott el Weimarban?</a:t>
            </a:r>
          </a:p>
          <a:p>
            <a:r>
              <a:rPr lang="hu-HU" dirty="0" smtClean="0"/>
              <a:t>Kik voltak a szerelmei?</a:t>
            </a:r>
          </a:p>
          <a:p>
            <a:r>
              <a:rPr lang="hu-HU" dirty="0" smtClean="0"/>
              <a:t>Ki volt a kor másik híres költője, akivel baráti levelezést folytatott?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Johann Wolfgang von Goethe élete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36785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Az ifjú Werther </a:t>
            </a:r>
            <a:r>
              <a:rPr lang="hu-HU" i="1" dirty="0" smtClean="0"/>
              <a:t>szenvedései </a:t>
            </a:r>
            <a:r>
              <a:rPr lang="hu-HU" dirty="0" smtClean="0"/>
              <a:t>(1774)</a:t>
            </a:r>
            <a:endParaRPr lang="hu-HU" dirty="0"/>
          </a:p>
          <a:p>
            <a:r>
              <a:rPr lang="hu-HU" i="1" dirty="0"/>
              <a:t>Wilhelm Meister </a:t>
            </a:r>
            <a:r>
              <a:rPr lang="hu-HU" i="1" dirty="0" smtClean="0"/>
              <a:t>tanulóévei</a:t>
            </a:r>
            <a:r>
              <a:rPr lang="hu-HU" dirty="0" smtClean="0"/>
              <a:t> (1796)</a:t>
            </a:r>
            <a:endParaRPr lang="hu-HU" i="1" dirty="0"/>
          </a:p>
          <a:p>
            <a:r>
              <a:rPr lang="hu-HU" i="1" dirty="0" smtClean="0"/>
              <a:t>Nyugat–keleti díván </a:t>
            </a:r>
            <a:r>
              <a:rPr lang="hu-HU" dirty="0"/>
              <a:t>(</a:t>
            </a:r>
            <a:r>
              <a:rPr lang="hu-HU" dirty="0" smtClean="0"/>
              <a:t>verseskötet, 1819)</a:t>
            </a:r>
          </a:p>
          <a:p>
            <a:r>
              <a:rPr lang="hu-HU" i="1" dirty="0" smtClean="0"/>
              <a:t>Faust</a:t>
            </a:r>
            <a:r>
              <a:rPr lang="hu-HU" dirty="0" smtClean="0"/>
              <a:t> (1831)</a:t>
            </a:r>
          </a:p>
          <a:p>
            <a:endParaRPr lang="hu-HU" i="1" dirty="0"/>
          </a:p>
          <a:p>
            <a:r>
              <a:rPr lang="hu-HU" dirty="0" smtClean="0"/>
              <a:t>stílusirányzatok: rokokó, klasszicizmus, szentimentalizmus, romantika</a:t>
            </a:r>
            <a:endParaRPr lang="hu-HU" dirty="0"/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Goethe munkássága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2488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i="1" dirty="0"/>
              <a:t>Milyen </a:t>
            </a:r>
            <a:r>
              <a:rPr lang="hu-HU" i="1" dirty="0" smtClean="0"/>
              <a:t>képzettársításokat </a:t>
            </a:r>
            <a:r>
              <a:rPr lang="hu-HU" i="1" dirty="0"/>
              <a:t>hív elő bennünk a cím? Milyen előfeltevéseket tudunk megfogalmazni a cím műfaji utalása alapján? Mennyiben felelnek meg a műfaji sajátosságok várakozásainknak?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 lehet a vers hatásának, népszerűségének titka?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 adja a vers zeneiségét? Milyen a költemény ritmusa, rímképlete?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Hogyan tagolható szerkezeti egységekre a vers?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költői eszközök kapcsolják össze a természetet az emberrel?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ősi toposz jelenik meg a versben?</a:t>
            </a:r>
            <a:endParaRPr lang="hu-HU" dirty="0"/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i="1" dirty="0" smtClean="0"/>
              <a:t>Vándor éji dala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31395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de-DE" dirty="0" smtClean="0"/>
              <a:t>Über </a:t>
            </a:r>
            <a:r>
              <a:rPr lang="de-DE" dirty="0"/>
              <a:t>allen Gipfeln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Ist Ruh,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In allen Wipfeln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Spürest du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Kaum einen Hauch;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Die </a:t>
            </a:r>
            <a:r>
              <a:rPr lang="de-DE" dirty="0" err="1"/>
              <a:t>Vögelein</a:t>
            </a:r>
            <a:r>
              <a:rPr lang="de-DE" dirty="0"/>
              <a:t> schweigen im Walde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Warte nur, </a:t>
            </a:r>
            <a:r>
              <a:rPr lang="de-DE" dirty="0" err="1"/>
              <a:t>balde</a:t>
            </a:r>
            <a:endParaRPr lang="de-DE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Ruhest du auch!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i="1" dirty="0"/>
              <a:t>Wanderers </a:t>
            </a:r>
            <a:r>
              <a:rPr lang="de-DE" sz="3200" b="1" i="1" dirty="0" smtClean="0"/>
              <a:t>Nachtlied</a:t>
            </a:r>
            <a:r>
              <a:rPr lang="hu-HU" sz="3200" b="1" i="1" dirty="0" smtClean="0"/>
              <a:t> (II.)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2009204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dal (Lied): egyszerűség, természetesség, bensőséges érzelmek, zeneiség</a:t>
            </a:r>
          </a:p>
          <a:p>
            <a:r>
              <a:rPr lang="hu-HU" dirty="0" smtClean="0"/>
              <a:t>3 mondat</a:t>
            </a:r>
          </a:p>
          <a:p>
            <a:r>
              <a:rPr lang="hu-HU" dirty="0" smtClean="0"/>
              <a:t>versritmus: hangsúlyos verselés, változatos rímek (belső, kereszt- és ölelkező rímek)</a:t>
            </a:r>
          </a:p>
          <a:p>
            <a:r>
              <a:rPr lang="hu-HU" dirty="0" smtClean="0"/>
              <a:t>távoli és közeli képek</a:t>
            </a:r>
          </a:p>
          <a:p>
            <a:r>
              <a:rPr lang="hu-HU" dirty="0" smtClean="0"/>
              <a:t>(1-6. sor) alkonyi erdő békés, nyugodt idillje</a:t>
            </a:r>
          </a:p>
          <a:p>
            <a:r>
              <a:rPr lang="hu-HU" dirty="0" smtClean="0"/>
              <a:t>(7-8. sor) a természetet szemlélő vándor</a:t>
            </a:r>
          </a:p>
          <a:p>
            <a:r>
              <a:rPr lang="hu-HU" dirty="0" smtClean="0"/>
              <a:t>(ön)megszólítás</a:t>
            </a:r>
          </a:p>
          <a:p>
            <a:r>
              <a:rPr lang="hu-HU" dirty="0" smtClean="0"/>
              <a:t>természet és emberi élet párhuzama </a:t>
            </a: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/>
              <a:t>a természet harmóniájába való visszatalálás vágya</a:t>
            </a:r>
          </a:p>
          <a:p>
            <a:r>
              <a:rPr lang="hu-HU" dirty="0" smtClean="0"/>
              <a:t>vándorút ~ élet → megnyugvás ~ halál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i="1" dirty="0" smtClean="0"/>
              <a:t>Vándor éji dala</a:t>
            </a:r>
            <a:r>
              <a:rPr lang="hu-HU" sz="3200" dirty="0" smtClean="0"/>
              <a:t> (1780)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210856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/>
            </a:r>
            <a:br>
              <a:rPr lang="hu-HU" dirty="0"/>
            </a:br>
            <a:r>
              <a:rPr lang="hu-HU" i="1" dirty="0"/>
              <a:t>Szelídített változat kisebbeknek</a:t>
            </a:r>
            <a:br>
              <a:rPr lang="hu-HU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Minden orom csupa</a:t>
            </a:r>
            <a:br>
              <a:rPr lang="hu-HU" dirty="0"/>
            </a:br>
            <a:r>
              <a:rPr lang="hu-HU" dirty="0"/>
              <a:t>öröm,</a:t>
            </a:r>
            <a:br>
              <a:rPr lang="hu-HU" dirty="0"/>
            </a:br>
            <a:r>
              <a:rPr lang="hu-HU" dirty="0"/>
              <a:t>a lombokon, a</a:t>
            </a:r>
            <a:br>
              <a:rPr lang="hu-HU" dirty="0"/>
            </a:br>
            <a:r>
              <a:rPr lang="hu-HU" dirty="0" err="1"/>
              <a:t>lömbökön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szél szól: </a:t>
            </a:r>
            <a:r>
              <a:rPr lang="hu-HU" dirty="0" err="1"/>
              <a:t>lihi</a:t>
            </a:r>
            <a:r>
              <a:rPr lang="hu-HU" dirty="0"/>
              <a:t>.</a:t>
            </a:r>
            <a:br>
              <a:rPr lang="hu-HU" dirty="0"/>
            </a:br>
            <a:r>
              <a:rPr lang="hu-HU" dirty="0"/>
              <a:t>Madárdaltól nem zeng az erdő.</a:t>
            </a:r>
            <a:br>
              <a:rPr lang="hu-HU" dirty="0"/>
            </a:br>
            <a:r>
              <a:rPr lang="hu-HU" dirty="0"/>
              <a:t>Örvendj, tekergő,</a:t>
            </a:r>
            <a:br>
              <a:rPr lang="hu-HU" dirty="0"/>
            </a:br>
            <a:r>
              <a:rPr lang="hu-HU" dirty="0"/>
              <a:t>itt a </a:t>
            </a:r>
            <a:r>
              <a:rPr lang="hu-HU" dirty="0" err="1"/>
              <a:t>pihi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err="1"/>
              <a:t>Bunkósított</a:t>
            </a:r>
            <a:r>
              <a:rPr lang="hu-HU" i="1" dirty="0"/>
              <a:t> változat nagyobbaknak</a:t>
            </a:r>
            <a:br>
              <a:rPr lang="hu-HU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A hegytetőn fent</a:t>
            </a:r>
            <a:br>
              <a:rPr lang="hu-HU" dirty="0"/>
            </a:br>
            <a:r>
              <a:rPr lang="hu-HU" dirty="0"/>
              <a:t>nyugi van,</a:t>
            </a:r>
            <a:br>
              <a:rPr lang="hu-HU" dirty="0"/>
            </a:br>
            <a:r>
              <a:rPr lang="hu-HU" dirty="0"/>
              <a:t>csak a szél böffent</a:t>
            </a:r>
            <a:br>
              <a:rPr lang="hu-HU" dirty="0"/>
            </a:br>
            <a:r>
              <a:rPr lang="hu-HU" dirty="0"/>
              <a:t>sutyiban</a:t>
            </a:r>
            <a:br>
              <a:rPr lang="hu-HU" dirty="0"/>
            </a:br>
            <a:r>
              <a:rPr lang="hu-HU" dirty="0"/>
              <a:t>a lomb közt, de slussz.</a:t>
            </a:r>
            <a:br>
              <a:rPr lang="hu-HU" dirty="0"/>
            </a:br>
            <a:r>
              <a:rPr lang="hu-HU" dirty="0"/>
              <a:t>A madárkák kussolnak a fákon.</a:t>
            </a:r>
            <a:br>
              <a:rPr lang="hu-HU" dirty="0"/>
            </a:br>
            <a:r>
              <a:rPr lang="hu-HU" dirty="0"/>
              <a:t>Belőled is, barátom,</a:t>
            </a:r>
            <a:br>
              <a:rPr lang="hu-HU" dirty="0"/>
            </a:br>
            <a:r>
              <a:rPr lang="hu-HU" dirty="0"/>
              <a:t>kifogy a szusz.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i="1" dirty="0" smtClean="0"/>
              <a:t>Varró Dániel fordítása (a </a:t>
            </a:r>
            <a:r>
              <a:rPr lang="hu-HU" sz="3200" b="1" i="1" dirty="0"/>
              <a:t>"viccelődjünk azon, amit nem </a:t>
            </a:r>
            <a:r>
              <a:rPr lang="hu-HU" sz="3200" b="1" i="1" dirty="0" smtClean="0"/>
              <a:t>bírunk lefordítani</a:t>
            </a:r>
            <a:r>
              <a:rPr lang="hu-HU" sz="3200" b="1" i="1" dirty="0"/>
              <a:t>"-sorozatból</a:t>
            </a:r>
            <a:r>
              <a:rPr lang="hu-HU" sz="3200" b="1" i="1" dirty="0" smtClean="0"/>
              <a:t>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837920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2139</TotalTime>
  <Words>1268</Words>
  <Application>Microsoft Office PowerPoint</Application>
  <PresentationFormat>Diavetítés a képernyőre (4:3 oldalarány)</PresentationFormat>
  <Paragraphs>197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Bookman Old Style</vt:lpstr>
      <vt:lpstr>Constantia</vt:lpstr>
      <vt:lpstr>Times New Roman</vt:lpstr>
      <vt:lpstr>Wingdings 2</vt:lpstr>
      <vt:lpstr>Paper</vt:lpstr>
      <vt:lpstr>A német klasszika</vt:lpstr>
      <vt:lpstr>A német irodalom aranykora</vt:lpstr>
      <vt:lpstr>PowerPoint-bemutató</vt:lpstr>
      <vt:lpstr>Johann Wolfgang von Goethe élete</vt:lpstr>
      <vt:lpstr>Goethe munkássága</vt:lpstr>
      <vt:lpstr>Vándor éji dala</vt:lpstr>
      <vt:lpstr>Wanderers Nachtlied (II.)</vt:lpstr>
      <vt:lpstr>Vándor éji dala (1780)</vt:lpstr>
      <vt:lpstr>Varró Dániel fordítása (a "viccelődjünk azon, amit nem bírunk lefordítani"-sorozatból)</vt:lpstr>
      <vt:lpstr>A Tündérkirály</vt:lpstr>
      <vt:lpstr>A Tündérkirály / A villikirály (1782)</vt:lpstr>
      <vt:lpstr>Az ifjú Werther szenvedései (1774)</vt:lpstr>
      <vt:lpstr>PowerPoint-bemutató</vt:lpstr>
      <vt:lpstr>Faust (1808, 1832)</vt:lpstr>
      <vt:lpstr>Kérdések</vt:lpstr>
      <vt:lpstr>PowerPoint-bemutató</vt:lpstr>
      <vt:lpstr>Faust I. – Cselekmény</vt:lpstr>
      <vt:lpstr>PowerPoint-bemutató</vt:lpstr>
      <vt:lpstr>Értelmezés</vt:lpstr>
      <vt:lpstr>A téma továbbélése</vt:lpstr>
      <vt:lpstr>Friedrich Schiller (1759–1805)</vt:lpstr>
      <vt:lpstr>Schiller drámái</vt:lpstr>
      <vt:lpstr>Ármány és szerelem (1784)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Fazekas</cp:lastModifiedBy>
  <cp:revision>116</cp:revision>
  <dcterms:created xsi:type="dcterms:W3CDTF">2016-11-06T14:22:17Z</dcterms:created>
  <dcterms:modified xsi:type="dcterms:W3CDTF">2025-01-13T09:20:36Z</dcterms:modified>
</cp:coreProperties>
</file>