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14" r:id="rId3"/>
    <p:sldId id="290" r:id="rId4"/>
    <p:sldId id="291" r:id="rId5"/>
    <p:sldId id="300" r:id="rId6"/>
    <p:sldId id="315" r:id="rId7"/>
    <p:sldId id="305" r:id="rId8"/>
    <p:sldId id="306" r:id="rId9"/>
    <p:sldId id="316" r:id="rId10"/>
    <p:sldId id="317" r:id="rId11"/>
    <p:sldId id="307" r:id="rId12"/>
    <p:sldId id="308" r:id="rId13"/>
    <p:sldId id="309" r:id="rId14"/>
    <p:sldId id="310" r:id="rId15"/>
    <p:sldId id="320" r:id="rId16"/>
    <p:sldId id="321" r:id="rId17"/>
    <p:sldId id="322" r:id="rId18"/>
    <p:sldId id="323" r:id="rId19"/>
    <p:sldId id="324" r:id="rId20"/>
    <p:sldId id="325" r:id="rId21"/>
    <p:sldId id="311" r:id="rId22"/>
    <p:sldId id="319" r:id="rId23"/>
    <p:sldId id="318" r:id="rId2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64B1A-431D-437A-9CDA-2FD38222C3A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3587601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AD2B7-728E-42AB-8C3E-46B733A8608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1526220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F1441-EC24-4C38-8D61-C2066B03EB8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6374242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FC3A-7E01-4104-BB14-61661307F1B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631345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D5C90-7FFD-47BB-AB41-FF3D0820B96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8265045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3667E-AE11-457F-9610-334657241AC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474058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75D84-16CA-4601-B24D-BA212C1426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3935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19F44-B6EA-42BB-BD9A-45D86DF75B9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8725079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C28B6-D335-43D9-BB40-334D387F69C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9479713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C792B-4904-4C2D-92F3-6958FA6DDAA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095048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1ED33-D940-4471-9D62-BCC5A1EDB21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87872108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FE34F-8FA7-4D14-932F-317860F3CCB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9695467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D160935-49D0-43A4-9FB9-4E69A5F5E9F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5013325"/>
            <a:ext cx="8207375" cy="1470025"/>
          </a:xfrm>
        </p:spPr>
        <p:txBody>
          <a:bodyPr/>
          <a:lstStyle/>
          <a:p>
            <a:pPr eaLnBrk="1" hangingPunct="1"/>
            <a:r>
              <a:rPr lang="hu-HU" altLang="hu-HU" b="1">
                <a:latin typeface="Bookman Old Style" panose="02050604050505020204" pitchFamily="18" charset="0"/>
              </a:rPr>
              <a:t>Móricz Zsigmond</a:t>
            </a:r>
            <a:br>
              <a:rPr lang="hu-HU" altLang="hu-HU" b="1">
                <a:latin typeface="Bookman Old Style" panose="02050604050505020204" pitchFamily="18" charset="0"/>
              </a:rPr>
            </a:br>
            <a:r>
              <a:rPr lang="hu-HU" altLang="hu-HU" sz="3200" i="1">
                <a:latin typeface="Bookman Old Style" panose="02050604050505020204" pitchFamily="18" charset="0"/>
              </a:rPr>
              <a:t>(1879, Tiszacsécse – 1942, Budapest)</a:t>
            </a:r>
          </a:p>
        </p:txBody>
      </p:sp>
      <p:pic>
        <p:nvPicPr>
          <p:cNvPr id="2051" name="Picture 13" descr="141_M%C3%B3ri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281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6" descr="Rippl-mori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0"/>
            <a:ext cx="3516313" cy="476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hu-HU" altLang="hu-HU" sz="2800" b="1" dirty="0">
                <a:latin typeface="Bookman Old Style" panose="02050604050505020204" pitchFamily="18" charset="0"/>
              </a:rPr>
              <a:t>További megközelítési lehetőségek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b="1" dirty="0"/>
              <a:t>1. Bűnügyi történet</a:t>
            </a:r>
            <a:endParaRPr lang="hu-HU" sz="2400" dirty="0"/>
          </a:p>
          <a:p>
            <a:pPr>
              <a:defRPr/>
            </a:pPr>
            <a:r>
              <a:rPr lang="hu-HU" sz="2200" i="1" dirty="0"/>
              <a:t>Milyen jelek utalnak a katona szándékára, hogyan próbál alibit találni és elterelni magáról a gyanút? Milyen nyomokat hagy maga után, mi segíti a csendőröket a leleplezésben?</a:t>
            </a:r>
          </a:p>
          <a:p>
            <a:pPr marL="0" indent="0">
              <a:buFontTx/>
              <a:buNone/>
              <a:defRPr/>
            </a:pPr>
            <a:r>
              <a:rPr lang="hu-HU" sz="2400" b="1" dirty="0"/>
              <a:t>2. Poszttraumás stressz szindróma</a:t>
            </a:r>
            <a:endParaRPr lang="hu-HU" sz="2400" dirty="0"/>
          </a:p>
          <a:p>
            <a:pPr>
              <a:defRPr/>
            </a:pPr>
            <a:r>
              <a:rPr lang="hu-HU" sz="2200" i="1" dirty="0"/>
              <a:t>Milyen lélektani magyarázatot adhatunk a katona tettére? Milyen jelek utalnak a   pszichés állapotában bekövetkezett változásokra?</a:t>
            </a:r>
          </a:p>
          <a:p>
            <a:pPr marL="0" indent="0">
              <a:buFontTx/>
              <a:buNone/>
              <a:defRPr/>
            </a:pPr>
            <a:r>
              <a:rPr lang="hu-HU" sz="2400" b="1" dirty="0"/>
              <a:t>3. Háború és béke, avagy a társadalom működési mechanizmusa, értékrendi válsága</a:t>
            </a:r>
            <a:endParaRPr lang="hu-HU" sz="2400" dirty="0"/>
          </a:p>
          <a:p>
            <a:pPr>
              <a:defRPr/>
            </a:pPr>
            <a:r>
              <a:rPr lang="hu-HU" sz="2200" i="1" dirty="0"/>
              <a:t>Milyen szabályok, törvényszerűségek érvényesülnek háborúban és békében? Hogyan keveredik a kétféle értékrend az elbeszélésben? Miben rejlik a főhős szerint a társadalmi igazságtalanság? Mi választja el egymástól az embereket? Hogyan értelmezi ennek fényében saját tettét?</a:t>
            </a:r>
          </a:p>
          <a:p>
            <a:pPr>
              <a:defRPr/>
            </a:pPr>
            <a:endParaRPr lang="hu-HU" sz="2200" i="1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Barbárok</a:t>
            </a:r>
            <a:r>
              <a:rPr lang="hu-HU" altLang="hu-HU" sz="3200" dirty="0">
                <a:latin typeface="Bookman Old Style" panose="02050604050505020204" pitchFamily="18" charset="0"/>
              </a:rPr>
              <a:t> (1931)</a:t>
            </a:r>
            <a:endParaRPr lang="hu-HU" altLang="hu-HU" sz="3200" b="1" dirty="0">
              <a:latin typeface="Bookman Old Style" panose="020506040505050202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84775"/>
          </a:xfrm>
        </p:spPr>
        <p:txBody>
          <a:bodyPr/>
          <a:lstStyle/>
          <a:p>
            <a:pPr lvl="1"/>
            <a:r>
              <a:rPr lang="hu-HU" altLang="hu-HU" sz="2400"/>
              <a:t>a történet gyökere a folklórban (moldvai, székely és román népballadák)</a:t>
            </a:r>
          </a:p>
          <a:p>
            <a:pPr lvl="1"/>
            <a:r>
              <a:rPr lang="hu-HU" altLang="hu-HU" sz="2400"/>
              <a:t>nem derül ki, milyen korban játszódik a történet (valószínűleg a jelenben vagy a közelmúltban)</a:t>
            </a:r>
          </a:p>
          <a:p>
            <a:pPr lvl="1"/>
            <a:r>
              <a:rPr lang="hu-HU" altLang="hu-HU" sz="2400"/>
              <a:t>ridegpásztorok társadalmon kívüli, elszigetelt, „barbár” élete</a:t>
            </a:r>
          </a:p>
          <a:p>
            <a:pPr lvl="1"/>
            <a:r>
              <a:rPr lang="hu-HU" altLang="hu-HU" sz="2400"/>
              <a:t>cím → barbár körülmények, primitív, embertelen világ, babonás hiedelmek</a:t>
            </a:r>
          </a:p>
          <a:p>
            <a:pPr lvl="1"/>
            <a:r>
              <a:rPr lang="hu-HU" altLang="hu-HU" sz="2400"/>
              <a:t>a „veres juhász” és társa kegyetlenül megöli Bodri juhászt és kisfiát 300 birkáért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lvl="1"/>
            <a:r>
              <a:rPr lang="hu-HU" altLang="hu-HU" sz="2400"/>
              <a:t>3 rész (~ felvonások) → drámai építkezés, tempó- és hangulatváltások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altLang="hu-HU"/>
              <a:t> 1. rész: egy napot ölel fel, feszültség, szűkszavú beszélgetés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altLang="hu-HU"/>
              <a:t> 2. rész: a hű feleség több mint egy évig keresi férjét és fiát, s miután megtalálta őket, elmegy a szegedi bíróságra (~ népmesei hang)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altLang="hu-HU"/>
              <a:t> 3. rész: a vizsgálóbiztos vallatása, drámai párbeszéd (a vizsgálóbiztos ugyanolyan nyelven beszél, ismeri a pusztai emberek lelkivilágát) → a kilincsre akasztott szíj hatására a veres juhász bevallja tettét → a vizsgálóbiztos mondja ki az ítéletet: „barbárok”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lvl="1"/>
            <a:r>
              <a:rPr lang="hu-HU" altLang="hu-HU" sz="2400"/>
              <a:t>személytelen elbeszélő: az írói elbeszélés, leírás háttérbe szorul, nem értelmezi az eseményeket, csak a tények közlésére szorítkozik, a dialógusok uralkodnak</a:t>
            </a:r>
          </a:p>
          <a:p>
            <a:pPr lvl="1"/>
            <a:r>
              <a:rPr lang="hu-HU" altLang="hu-HU" sz="2400"/>
              <a:t>ismétlések, kihagyások → tömörség, balladai előadásmód</a:t>
            </a:r>
          </a:p>
          <a:p>
            <a:pPr lvl="1"/>
            <a:r>
              <a:rPr lang="hu-HU" altLang="hu-HU" sz="2400"/>
              <a:t>minden szónak, gesztusnak jelentősége van</a:t>
            </a:r>
          </a:p>
          <a:p>
            <a:pPr lvl="1"/>
            <a:r>
              <a:rPr lang="hu-HU" altLang="hu-HU" sz="2400"/>
              <a:t>hiteles népnyelv → a jellemzés alapvető eszköze</a:t>
            </a:r>
          </a:p>
          <a:p>
            <a:pPr lvl="1"/>
            <a:r>
              <a:rPr lang="hu-HU" altLang="hu-HU" sz="2400"/>
              <a:t>a rézveretes szíj jelképes szerepe</a:t>
            </a:r>
          </a:p>
          <a:p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Milyennek ábrázolja az elbeszélő a ridegpásztorok világát?</a:t>
            </a:r>
            <a:r>
              <a:rPr lang="hu-HU" altLang="hu-HU" sz="2400" dirty="0"/>
              <a:t> </a:t>
            </a:r>
            <a:r>
              <a:rPr lang="hu-HU" altLang="hu-HU" sz="2400" i="1" dirty="0"/>
              <a:t>Mit jelent a „nyájajuhász” kifejezés?</a:t>
            </a:r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Milyen előjelei vannak a közelgő tragédiának?</a:t>
            </a:r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Mi a gyilkosság igazi oka?</a:t>
            </a:r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Miért nem szerepel a másik gyilkos a harmadik részben?</a:t>
            </a:r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Hogyan próbál hatni a vizsgálóbiztos a gyilkosra? Miként értelmezhető és értékelhető ítélete?</a:t>
            </a:r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Melyik motívum köti össze mindhárom részt, és mi a szerepe az egyes részekben?</a:t>
            </a:r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Mennyi időt ölelnek fel az egyes szerkezeti egységek? Mi a tempóváltás funkciója?</a:t>
            </a:r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Keressünk bizonyítékokat a balladai előadásmódra!</a:t>
            </a:r>
            <a:r>
              <a:rPr lang="hu-HU" altLang="hu-HU" sz="2400" dirty="0"/>
              <a:t> </a:t>
            </a:r>
            <a:endParaRPr lang="hu-HU" altLang="hu-HU" sz="2400" i="1" dirty="0"/>
          </a:p>
          <a:p>
            <a:pPr marL="457200" indent="-457200">
              <a:buFont typeface="+mj-lt"/>
              <a:buAutoNum type="arabicPeriod"/>
            </a:pPr>
            <a:r>
              <a:rPr lang="hu-HU" altLang="hu-HU" sz="2400" i="1" dirty="0"/>
              <a:t>Mi </a:t>
            </a:r>
            <a:r>
              <a:rPr lang="hu-HU" altLang="hu-HU" sz="2400" i="1" dirty="0" err="1"/>
              <a:t>jellemzi</a:t>
            </a:r>
            <a:r>
              <a:rPr lang="hu-HU" altLang="hu-HU" sz="2400" i="1" dirty="0"/>
              <a:t> a párbeszédeket a történetben?</a:t>
            </a:r>
            <a:r>
              <a:rPr lang="hu-HU" altLang="hu-HU" sz="2400" dirty="0"/>
              <a:t> </a:t>
            </a:r>
            <a:endParaRPr lang="hu-HU" altLang="hu-HU" sz="2400" i="1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sz="3200" b="1" i="1" dirty="0">
                <a:latin typeface="Bookman Old Style" panose="02050604050505020204" pitchFamily="18" charset="0"/>
              </a:rPr>
              <a:t>Sárarany</a:t>
            </a:r>
            <a:r>
              <a:rPr lang="hu-HU" sz="3200" dirty="0">
                <a:latin typeface="Bookman Old Style" panose="02050604050505020204" pitchFamily="18" charset="0"/>
              </a:rPr>
              <a:t> (1910)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z="2400" dirty="0"/>
              <a:t>első regénye, melyben már megjelennek írói világának alapkérdései</a:t>
            </a:r>
          </a:p>
          <a:p>
            <a:pPr lvl="0"/>
            <a:r>
              <a:rPr lang="hu-HU" sz="2400" dirty="0"/>
              <a:t>helyszín: Szatmár megye, </a:t>
            </a:r>
            <a:r>
              <a:rPr lang="hu-HU" sz="2400" dirty="0" err="1"/>
              <a:t>Kiskara</a:t>
            </a:r>
            <a:r>
              <a:rPr lang="hu-HU" sz="2400" dirty="0"/>
              <a:t> (fiktív település, de utal a Károlyi családra)</a:t>
            </a:r>
          </a:p>
          <a:p>
            <a:pPr lvl="0"/>
            <a:r>
              <a:rPr lang="hu-HU" sz="2400" dirty="0"/>
              <a:t>cselekményidő: saját kora, tavasz – tél</a:t>
            </a:r>
          </a:p>
          <a:p>
            <a:pPr lvl="0"/>
            <a:r>
              <a:rPr lang="hu-HU" sz="2400" dirty="0"/>
              <a:t>lineáris cselekményvezetés</a:t>
            </a:r>
          </a:p>
          <a:p>
            <a:pPr lvl="0"/>
            <a:r>
              <a:rPr lang="hu-HU" sz="2400" dirty="0"/>
              <a:t>elbeszélői és szereplői szólamok, nézőpontok összeolvadása</a:t>
            </a:r>
          </a:p>
          <a:p>
            <a:pPr lvl="0"/>
            <a:r>
              <a:rPr lang="hu-HU" sz="2400" dirty="0"/>
              <a:t>fontosabb szereplők: Turi Dani, Takács Erzsi, Takács Gyuri, Bora, Helén grófné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06291540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lvl="0"/>
            <a:r>
              <a:rPr lang="hu-HU" sz="2400" dirty="0"/>
              <a:t>realista és naturalista vonások, miliőelmélet (faj és környezet meghatározó szerepe)</a:t>
            </a:r>
          </a:p>
          <a:p>
            <a:pPr lvl="1"/>
            <a:r>
              <a:rPr lang="hu-HU" sz="2000" dirty="0"/>
              <a:t>ösztönök → testi és birtoklásvágy (~ „paraszt Don Juan”)</a:t>
            </a:r>
          </a:p>
          <a:p>
            <a:pPr lvl="1"/>
            <a:r>
              <a:rPr lang="hu-HU" sz="2000" dirty="0"/>
              <a:t>szegényparaszti származás → kitörési vágy (~ Dózsa György)</a:t>
            </a:r>
          </a:p>
          <a:p>
            <a:pPr lvl="0"/>
            <a:r>
              <a:rPr lang="hu-HU" sz="2400" dirty="0"/>
              <a:t>ellentétek ütközése</a:t>
            </a:r>
          </a:p>
          <a:p>
            <a:pPr lvl="1"/>
            <a:r>
              <a:rPr lang="hu-HU" sz="2000" dirty="0"/>
              <a:t>ősi hagyományok, archaizmus, „mitikus mozdulatlanság” ↔ újító szándék, felemelkedés</a:t>
            </a:r>
          </a:p>
          <a:p>
            <a:pPr lvl="1"/>
            <a:r>
              <a:rPr lang="hu-HU" sz="2000" dirty="0"/>
              <a:t>falu szegénysége ↔ gróf gazdagsága</a:t>
            </a:r>
          </a:p>
          <a:p>
            <a:pPr lvl="1"/>
            <a:r>
              <a:rPr lang="hu-HU" sz="2000" dirty="0"/>
              <a:t>nyílt tér (Dani világa) ↔ zárt tér (Erzsi világa)</a:t>
            </a:r>
          </a:p>
          <a:p>
            <a:pPr lvl="1"/>
            <a:r>
              <a:rPr lang="hu-HU" sz="2000" dirty="0"/>
              <a:t>szerelem nélküli házasélet ↔ házasságon kívüli szerelem</a:t>
            </a:r>
          </a:p>
          <a:p>
            <a:pPr lvl="0"/>
            <a:r>
              <a:rPr lang="hu-HU" sz="2400" dirty="0"/>
              <a:t>metaforikus cím: 1. Dani személyiségének kettőssége, 2. környezet lehúzó ereje</a:t>
            </a:r>
          </a:p>
          <a:p>
            <a:pPr lvl="0"/>
            <a:r>
              <a:rPr lang="hu-HU" sz="2400" dirty="0"/>
              <a:t>zárlat: </a:t>
            </a:r>
            <a:r>
              <a:rPr lang="hu-HU" sz="2400" i="1" dirty="0"/>
              <a:t>„Mi az élet? Sár. És az ember benne? Arany a sárban. Ki hát a bűnös, ha ebből az aranyból semmi sem lett? Ki? Az Isten, aki nem csinált belőle semmit.”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140672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dirty="0"/>
              <a:t>„Az önmagával és a világgal harcban álló harmincéves ifjú ember ebben a művében írja ki felgyülemlett tapasztalatát és forrongó belső világát; a lázadó és hőkölő falut, a forradalomra érő és elvetélő erőket, a maga személyes, megélt és elsorvadt életét. Művészetének legnagyobb problémáit pendíti itt meg: a magyar Ugar, a kipányvázott lelkek gondolatát; mi a sorsa a sárba került aranynak, a kicsinyes viszonyok közé került nagy léleknek. (…) A </a:t>
            </a:r>
            <a:r>
              <a:rPr lang="hu-HU" sz="2000" i="1" dirty="0"/>
              <a:t>Sárarany</a:t>
            </a:r>
            <a:r>
              <a:rPr lang="hu-HU" sz="2000" dirty="0"/>
              <a:t> problémája: a mostoha körülmények között elsikkadó népi tehetség sorsa.”</a:t>
            </a:r>
          </a:p>
          <a:p>
            <a:pPr marL="0" indent="0">
              <a:buNone/>
            </a:pPr>
            <a:endParaRPr lang="hu-HU" sz="2400" dirty="0"/>
          </a:p>
          <a:p>
            <a:pPr marL="0" indent="0" algn="just">
              <a:buNone/>
            </a:pPr>
            <a:r>
              <a:rPr lang="hu-HU" sz="2000" dirty="0"/>
              <a:t>„Turi Dani hatalmas energiája nem bontakozhatott ki olyan törpe világban, amelynek szélső határát a kastély nyoszolyája jelzi. Itt a Dózsa Györgynek születettek útját is a Don Juanokéhoz hajlítja a sors: az eposznak induló történetből tragédia, sőt tragikomédia lesz. A paraszt nyár indulójából ének a "rokkantak halmán". A </a:t>
            </a:r>
            <a:r>
              <a:rPr lang="hu-HU" sz="2000" i="1" dirty="0"/>
              <a:t>Sárarany</a:t>
            </a:r>
            <a:r>
              <a:rPr lang="hu-HU" sz="2000" dirty="0"/>
              <a:t> azt mondja prózában, amit a magyar Ugar költője versben: "Ki magyar földön nagy sorsra vágyik ... rokkanva ér el az éjszakáig".”</a:t>
            </a:r>
          </a:p>
          <a:p>
            <a:pPr marL="0" indent="0" algn="just">
              <a:buNone/>
            </a:pPr>
            <a:endParaRPr lang="hu-HU" sz="2000" dirty="0"/>
          </a:p>
          <a:p>
            <a:pPr marL="0" indent="0" algn="r">
              <a:buNone/>
            </a:pPr>
            <a:r>
              <a:rPr lang="hu-HU" sz="2000" i="1" dirty="0" err="1"/>
              <a:t>Sőtér</a:t>
            </a:r>
            <a:r>
              <a:rPr lang="hu-HU" sz="2000" i="1" dirty="0"/>
              <a:t> István (</a:t>
            </a:r>
            <a:r>
              <a:rPr lang="hu-HU" sz="2000" i="1" dirty="0" err="1"/>
              <a:t>szerk</a:t>
            </a:r>
            <a:r>
              <a:rPr lang="hu-HU" sz="2000" i="1" dirty="0"/>
              <a:t>.): A magyar irodalom története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2581185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hu-HU" sz="3200" b="1" i="1" dirty="0">
                <a:latin typeface="Bookman Old Style" panose="02050604050505020204" pitchFamily="18" charset="0"/>
              </a:rPr>
              <a:t>Úri muri</a:t>
            </a:r>
            <a:r>
              <a:rPr lang="hu-HU" sz="3200" dirty="0">
                <a:latin typeface="Bookman Old Style" panose="02050604050505020204" pitchFamily="18" charset="0"/>
              </a:rPr>
              <a:t> (1928)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életrajzi háttér: Móricz első feleségének öngyilkossága (1925), második házassága (1926)</a:t>
            </a:r>
          </a:p>
          <a:p>
            <a:r>
              <a:rPr lang="hu-HU" sz="2400" dirty="0"/>
              <a:t>műfaj: lélektani / társadalmi / dzsentriregény</a:t>
            </a:r>
          </a:p>
          <a:p>
            <a:r>
              <a:rPr lang="hu-HU" sz="2400" dirty="0"/>
              <a:t>helyszín: fiktív alföldi mezőváros </a:t>
            </a:r>
            <a:r>
              <a:rPr lang="hu-HU" sz="2000" dirty="0"/>
              <a:t>(Berettyó és Körös vidékén)</a:t>
            </a:r>
          </a:p>
          <a:p>
            <a:pPr lvl="1"/>
            <a:r>
              <a:rPr lang="hu-HU" sz="2000" dirty="0"/>
              <a:t>Sárga rózsa (vendéglő)</a:t>
            </a:r>
          </a:p>
          <a:p>
            <a:pPr lvl="1"/>
            <a:r>
              <a:rPr lang="hu-HU" sz="2000" dirty="0"/>
              <a:t>„Nyomorlak” (</a:t>
            </a:r>
            <a:r>
              <a:rPr lang="hu-HU" sz="2000" dirty="0" err="1"/>
              <a:t>Csörgheő</a:t>
            </a:r>
            <a:r>
              <a:rPr lang="hu-HU" sz="2000" dirty="0"/>
              <a:t> tanyája)</a:t>
            </a:r>
          </a:p>
          <a:p>
            <a:pPr lvl="1"/>
            <a:r>
              <a:rPr lang="hu-HU" sz="2000" dirty="0" err="1"/>
              <a:t>Szakhmáry</a:t>
            </a:r>
            <a:r>
              <a:rPr lang="hu-HU" sz="2000" dirty="0"/>
              <a:t>-tanya</a:t>
            </a:r>
          </a:p>
          <a:p>
            <a:pPr lvl="1"/>
            <a:r>
              <a:rPr lang="hu-HU" sz="2000" dirty="0"/>
              <a:t>kaszinó</a:t>
            </a:r>
          </a:p>
          <a:p>
            <a:r>
              <a:rPr lang="hu-HU" sz="2400" dirty="0"/>
              <a:t>idő: 1896. június (</a:t>
            </a:r>
            <a:r>
              <a:rPr lang="hu-HU" sz="2400" dirty="0" err="1"/>
              <a:t>millennnium</a:t>
            </a:r>
            <a:r>
              <a:rPr lang="hu-HU" sz="2400" dirty="0"/>
              <a:t>), kb. 4 nap története</a:t>
            </a:r>
          </a:p>
          <a:p>
            <a:r>
              <a:rPr lang="hu-HU" sz="2400" dirty="0"/>
              <a:t>elbeszélésmód: anekdotikus szerkesztés, </a:t>
            </a:r>
            <a:r>
              <a:rPr lang="hu-HU" sz="2400" dirty="0" err="1"/>
              <a:t>ellentétezés</a:t>
            </a:r>
            <a:r>
              <a:rPr lang="hu-HU" sz="2400" dirty="0"/>
              <a:t>, drámaiság, fokozatosság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817157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hu-HU" sz="2400" dirty="0"/>
              <a:t>szereplők: </a:t>
            </a:r>
            <a:r>
              <a:rPr lang="hu-HU" sz="2400" dirty="0" err="1"/>
              <a:t>Szakhmáry</a:t>
            </a:r>
            <a:r>
              <a:rPr lang="hu-HU" sz="2400" dirty="0"/>
              <a:t> Zoltán, </a:t>
            </a:r>
            <a:r>
              <a:rPr lang="hu-HU" sz="2400" dirty="0" err="1"/>
              <a:t>Rhédey</a:t>
            </a:r>
            <a:r>
              <a:rPr lang="hu-HU" sz="2400" dirty="0"/>
              <a:t> Eszter, Rozika, </a:t>
            </a:r>
            <a:r>
              <a:rPr lang="hu-HU" sz="2400" dirty="0" err="1"/>
              <a:t>Csörgheő</a:t>
            </a:r>
            <a:r>
              <a:rPr lang="hu-HU" sz="2400" dirty="0"/>
              <a:t> </a:t>
            </a:r>
            <a:r>
              <a:rPr lang="hu-HU" sz="2400" dirty="0" err="1"/>
              <a:t>Csuli</a:t>
            </a:r>
            <a:r>
              <a:rPr lang="hu-HU" sz="2400" dirty="0"/>
              <a:t>, Borbíró, </a:t>
            </a:r>
            <a:r>
              <a:rPr lang="hu-HU" sz="2400" dirty="0" err="1"/>
              <a:t>Lekenczey</a:t>
            </a:r>
            <a:r>
              <a:rPr lang="hu-HU" sz="2400" dirty="0"/>
              <a:t> Muki</a:t>
            </a:r>
          </a:p>
          <a:p>
            <a:pPr lvl="1"/>
            <a:r>
              <a:rPr lang="hu-HU" sz="2000" dirty="0" err="1"/>
              <a:t>Szakhmáry</a:t>
            </a:r>
            <a:r>
              <a:rPr lang="hu-HU" sz="2000" dirty="0"/>
              <a:t> jellemzése: ambivalens gondolkodás, elégedetlenség, kitörésvágy, tervezgetés, hiábavalóság érzete, önemésztő hajlam, „belső mérgezettség”</a:t>
            </a:r>
          </a:p>
          <a:p>
            <a:pPr lvl="1"/>
            <a:r>
              <a:rPr lang="hu-HU" sz="2000" dirty="0"/>
              <a:t>két nőtípus: csábító, inspiráló, de  a férfit romlásba döntő szerető ↔ 2. hűséges, családi békét védő, de a férfi nagyra törő terveit akadályozó asszony</a:t>
            </a:r>
          </a:p>
          <a:p>
            <a:r>
              <a:rPr lang="hu-HU" sz="2400" dirty="0"/>
              <a:t>hangnem: tragikomikus</a:t>
            </a:r>
          </a:p>
          <a:p>
            <a:r>
              <a:rPr lang="hu-HU" sz="2400" dirty="0"/>
              <a:t>motívumok:</a:t>
            </a:r>
          </a:p>
          <a:p>
            <a:pPr lvl="1"/>
            <a:r>
              <a:rPr lang="hu-HU" sz="2000" dirty="0"/>
              <a:t>millennium (~ történelmi folytonosság), Alföld (~ lehetőségek, civilizálatlanság), vasút (~ fejlődés, civilizáció), könyv (~ kultúra), muri (~ elfojtott gátlások felszabadítása, társadalmi hanyatlás, dekadencia), napfogyatkozás (~ lelki sötétség, kilátástalanság), tűz (~ szenvedély, pusztulás, megtisztulás)</a:t>
            </a:r>
          </a:p>
          <a:p>
            <a:r>
              <a:rPr lang="hu-HU" sz="2400" dirty="0"/>
              <a:t>zárlat: haláltánc-jelenet</a:t>
            </a:r>
          </a:p>
          <a:p>
            <a:r>
              <a:rPr lang="hu-HU" sz="2400" dirty="0"/>
              <a:t>értelmezés: egyéni / dzsentri- / nemzeti sors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87040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Élete</a:t>
            </a:r>
            <a:endParaRPr lang="hu-HU" altLang="hu-HU" sz="3200"/>
          </a:p>
        </p:txBody>
      </p:sp>
      <p:sp>
        <p:nvSpPr>
          <p:cNvPr id="30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zh-CN" sz="2400"/>
              <a:t>apja Móricz Bálint kisparaszt, anyja Pallagi Erzsébet papleány, kilencen vannak testvérek</a:t>
            </a:r>
          </a:p>
          <a:p>
            <a:r>
              <a:rPr lang="hu-HU" altLang="zh-CN" sz="2400"/>
              <a:t>a család elszegényedése után a nagybátyjához kerül</a:t>
            </a:r>
          </a:p>
          <a:p>
            <a:r>
              <a:rPr lang="hu-HU" altLang="zh-CN" sz="2400"/>
              <a:t>gimnázium: Debrecen, Sárospatak, Kisújszállás</a:t>
            </a:r>
          </a:p>
          <a:p>
            <a:r>
              <a:rPr lang="hu-HU" altLang="zh-CN" sz="2400"/>
              <a:t>egyetemi tanulmányok: teológiát, jogot és bölcsészetet hallgat Debrecenben és Budapesten, de nem fejezi be</a:t>
            </a:r>
          </a:p>
          <a:p>
            <a:r>
              <a:rPr lang="hu-HU" altLang="zh-CN" sz="2400"/>
              <a:t>(1903) </a:t>
            </a:r>
            <a:r>
              <a:rPr lang="hu-HU" altLang="zh-CN" sz="2400" i="1"/>
              <a:t>Az Újság</a:t>
            </a:r>
            <a:r>
              <a:rPr lang="hu-HU" altLang="zh-CN" sz="2400"/>
              <a:t> c. napilap gyermekrovatánál dolgozik</a:t>
            </a:r>
          </a:p>
          <a:p>
            <a:r>
              <a:rPr lang="hu-HU" altLang="zh-CN" sz="2400"/>
              <a:t>népdal- és népmesegyűjtő utat tesz a Tiszaháton</a:t>
            </a:r>
          </a:p>
          <a:p>
            <a:r>
              <a:rPr lang="hu-HU" altLang="zh-CN" sz="2400"/>
              <a:t>(1905) feleségül veszi Holics Eugéniát (Jankát)</a:t>
            </a:r>
          </a:p>
          <a:p>
            <a:r>
              <a:rPr lang="hu-HU" altLang="zh-CN" sz="2400"/>
              <a:t>(1908) </a:t>
            </a:r>
            <a:r>
              <a:rPr lang="hu-HU" altLang="zh-CN" sz="2400" i="1"/>
              <a:t>Hét krajcár</a:t>
            </a:r>
            <a:r>
              <a:rPr lang="hu-HU" altLang="zh-CN" sz="2400"/>
              <a:t> c. novella, majd kötet → írói hírnév, Ady barátsága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just">
              <a:buNone/>
            </a:pPr>
            <a:r>
              <a:rPr lang="hu-HU" sz="2000" dirty="0"/>
              <a:t>„Móricz fehér asztal mellé ülteti alakjait, azok egy sóhajtással űzik a bánatot, eszik a húsokat, isszák a borokat, anekdotáznak, koccintgatnak, kedvük a hetedik mennyországig csavarodik, pedig siralomházban ülnek, a végzet szárnya suhog a fejük felett. Móricznál a muri mindig több a dzsentri puszta mulatozásánál. Élménykeresés is, a szűkre szabott keretek tágítása. (…) Nála a nagy muri egy kicsit a kipányvázott lelkek rúgkapálása is; a lelki vergődés rajza.”</a:t>
            </a:r>
          </a:p>
          <a:p>
            <a:pPr marL="0" indent="0" algn="r">
              <a:buNone/>
            </a:pPr>
            <a:r>
              <a:rPr lang="hu-HU" sz="2000" i="1" dirty="0"/>
              <a:t>(</a:t>
            </a:r>
            <a:r>
              <a:rPr lang="hu-HU" sz="2000" i="1" dirty="0" err="1"/>
              <a:t>Czine</a:t>
            </a:r>
            <a:r>
              <a:rPr lang="hu-HU" sz="2000" i="1" dirty="0"/>
              <a:t> Mihály)</a:t>
            </a:r>
          </a:p>
          <a:p>
            <a:pPr marL="0" indent="0" algn="just">
              <a:buNone/>
            </a:pPr>
            <a:endParaRPr lang="hu-HU" sz="2000" dirty="0"/>
          </a:p>
          <a:p>
            <a:pPr marL="0" indent="0" algn="just">
              <a:buNone/>
            </a:pPr>
            <a:r>
              <a:rPr lang="hu-HU" sz="2000" dirty="0"/>
              <a:t>„Ez a regény ökölcsapás. De simogatás is. Mert benne van minden sorában, hogy véreim, én is közétek tartozom, és nagyon sajnállak benneteket - magamat.”</a:t>
            </a:r>
          </a:p>
          <a:p>
            <a:pPr marL="0" indent="0" algn="r">
              <a:buNone/>
            </a:pPr>
            <a:r>
              <a:rPr lang="hu-HU" sz="2000" i="1" dirty="0"/>
              <a:t>(Kodolányi Gyula)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503463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Rokonok</a:t>
            </a:r>
            <a:r>
              <a:rPr lang="hu-HU" altLang="hu-HU" sz="3200" dirty="0">
                <a:latin typeface="Bookman Old Style" panose="02050604050505020204" pitchFamily="18" charset="0"/>
              </a:rPr>
              <a:t> (1932)</a:t>
            </a:r>
            <a:endParaRPr lang="hu-HU" altLang="hu-HU" sz="3200" b="1" dirty="0">
              <a:latin typeface="Bookman Old Style" panose="020506040505050202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hu-HU" altLang="hu-HU" sz="2400" dirty="0"/>
              <a:t>műfaj: </a:t>
            </a:r>
            <a:r>
              <a:rPr lang="hu-HU" sz="2400" dirty="0"/>
              <a:t>társadalmi / karrier- / dzsentriregény</a:t>
            </a:r>
            <a:endParaRPr lang="hu-HU" altLang="hu-HU" sz="2400" dirty="0"/>
          </a:p>
          <a:p>
            <a:r>
              <a:rPr lang="hu-HU" altLang="hu-HU" sz="2400" dirty="0"/>
              <a:t>helyszín: fiktív vidéki város, Zsarátnok</a:t>
            </a:r>
          </a:p>
          <a:p>
            <a:r>
              <a:rPr lang="hu-HU" altLang="hu-HU" sz="2400" dirty="0"/>
              <a:t>cselekményidő: 1920–30-as évek fordulója</a:t>
            </a:r>
          </a:p>
          <a:p>
            <a:r>
              <a:rPr lang="hu-HU" altLang="hu-HU" sz="2400" dirty="0"/>
              <a:t>alaphelyzet: </a:t>
            </a:r>
            <a:r>
              <a:rPr lang="hu-HU" altLang="hu-HU" sz="2400" dirty="0" err="1"/>
              <a:t>Kopjáss</a:t>
            </a:r>
            <a:r>
              <a:rPr lang="hu-HU" altLang="hu-HU" sz="2400" dirty="0"/>
              <a:t> István, egy korábban jelentéktelen tisztviselő kerül a főügyészi székbe</a:t>
            </a:r>
          </a:p>
          <a:p>
            <a:r>
              <a:rPr lang="hu-HU" altLang="hu-HU" sz="2400" dirty="0"/>
              <a:t>feltáruló rokoni szálak (városvezetők </a:t>
            </a:r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hu-HU" altLang="hu-HU" sz="2400" dirty="0"/>
              <a:t> szegény rokonok) → együttműködés, pozíciószerzés (dzsentri hagyomány)</a:t>
            </a:r>
          </a:p>
          <a:p>
            <a:r>
              <a:rPr lang="hu-HU" altLang="hu-HU" sz="2400" dirty="0" err="1"/>
              <a:t>Kopjáss</a:t>
            </a:r>
            <a:r>
              <a:rPr lang="hu-HU" altLang="hu-HU" sz="2400" dirty="0"/>
              <a:t> kezdeti tervei → egyensúlyozni próbál a hatalom és az ellenzék között → beilleszkedik a hatalomba</a:t>
            </a:r>
          </a:p>
          <a:p>
            <a:r>
              <a:rPr lang="hu-HU" altLang="hu-HU" sz="2400" dirty="0"/>
              <a:t>öngyilkosság (nem derül ki, hogy meghalt-e) → nem válik tragikus hőssé</a:t>
            </a:r>
          </a:p>
          <a:p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2800" b="1" dirty="0">
                <a:latin typeface="Bookman Old Style" panose="02050604050505020204" pitchFamily="18" charset="0"/>
              </a:rPr>
              <a:t>Társadalomábrázolás a regényben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egyéni (rokoni) érdek &gt; közérdek</a:t>
            </a:r>
          </a:p>
          <a:p>
            <a:r>
              <a:rPr lang="hu-HU" altLang="hu-HU" sz="2400" dirty="0"/>
              <a:t>patriarchális társadalom &gt; demokratikus intézmények</a:t>
            </a:r>
          </a:p>
          <a:p>
            <a:r>
              <a:rPr lang="hu-HU" altLang="hu-HU" sz="2400" dirty="0"/>
              <a:t>kiváltságos rétegek &gt; rászorulók</a:t>
            </a:r>
          </a:p>
          <a:p>
            <a:r>
              <a:rPr lang="hu-HU" altLang="hu-HU" sz="2400" dirty="0"/>
              <a:t>politika + pénzvilág összefonódása</a:t>
            </a:r>
          </a:p>
          <a:p>
            <a:r>
              <a:rPr lang="hu-HU" altLang="hu-HU" sz="2400" dirty="0"/>
              <a:t>protekció, korrupció (panama)</a:t>
            </a:r>
          </a:p>
          <a:p>
            <a:pPr marL="0" indent="0">
              <a:buNone/>
            </a:pPr>
            <a:r>
              <a:rPr lang="hu-HU" altLang="hu-HU" sz="2400" dirty="0" err="1"/>
              <a:t>Kopjáss</a:t>
            </a:r>
            <a:r>
              <a:rPr lang="hu-HU" altLang="hu-HU" sz="2400" dirty="0"/>
              <a:t> és Lina vitája → két világfelfogás ütközése:</a:t>
            </a:r>
          </a:p>
          <a:p>
            <a:r>
              <a:rPr lang="hu-HU" sz="2400" dirty="0"/>
              <a:t>közélet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hu-HU" sz="2400" dirty="0"/>
              <a:t> magánélet</a:t>
            </a:r>
          </a:p>
          <a:p>
            <a:r>
              <a:rPr lang="hu-HU" altLang="hu-HU" sz="2400" dirty="0"/>
              <a:t>felfelé igazodó, tisztességtelen élet </a:t>
            </a:r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hu-HU" altLang="hu-HU" sz="2400" dirty="0"/>
              <a:t> saját körén belül maradó, biztonságra törekvő, tisztes kispolgári lét</a:t>
            </a:r>
          </a:p>
          <a:p>
            <a:pPr marL="0" indent="0">
              <a:buNone/>
            </a:pPr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hu-HU" altLang="hu-HU" sz="2400" dirty="0"/>
              <a:t>realista ábrázolásmód: illúziókkal való leszámolás,   társadalmi meghatározottság szerepe</a:t>
            </a:r>
          </a:p>
        </p:txBody>
      </p:sp>
    </p:spTree>
    <p:extLst>
      <p:ext uri="{BB962C8B-B14F-4D97-AF65-F5344CB8AC3E}">
        <p14:creationId xmlns:p14="http://schemas.microsoft.com/office/powerpoint/2010/main" val="3977421721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hu-HU" sz="2400" i="1" dirty="0"/>
              <a:t>1) Milyen történelmi utalások találhatóak a regényben?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2) Melyek a cselekmény legfőbb helyszínei, terei, és mi kapcsolja össze őket?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3) Milyen ritmusváltásokat figyelhetünk meg az elbeszélés menetében, és mi lehet a szerepük?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4) Mi a szerepe a történetben a rokonságnak? Ki kinek a rokona, és milyen előnyök, illetve hátrányok származnak ebből? (Ábrázoljuk </a:t>
            </a:r>
            <a:r>
              <a:rPr lang="hu-HU" sz="2400" i="1" dirty="0" err="1"/>
              <a:t>Kopjáss</a:t>
            </a:r>
            <a:r>
              <a:rPr lang="hu-HU" sz="2400" i="1" dirty="0"/>
              <a:t> rokonságát!)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5) Összegezzük a regény alapján a korabeli Magyarország politikai, gazdasági és társadalmi életének visszásságait (konkrét példákon keresztül)! Milyen (közlés)formában értesülünk ezekről?</a:t>
            </a:r>
            <a:endParaRPr lang="hu-HU" sz="2400" dirty="0"/>
          </a:p>
          <a:p>
            <a:pPr marL="0" indent="0">
              <a:buNone/>
            </a:pPr>
            <a:r>
              <a:rPr lang="hu-HU" sz="2400" i="1" dirty="0"/>
              <a:t>6) Milyen erkölcsi dilemmákat vet fel a regény, és ezekre milyen válaszokat kínál?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474893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616575"/>
          </a:xfrm>
        </p:spPr>
        <p:txBody>
          <a:bodyPr/>
          <a:lstStyle/>
          <a:p>
            <a:r>
              <a:rPr lang="hu-HU" altLang="zh-CN" sz="2400"/>
              <a:t>első világháború: kezdeti lelkesedés (haditudósító), majd tiltakozás</a:t>
            </a:r>
          </a:p>
          <a:p>
            <a:r>
              <a:rPr lang="hu-HU" altLang="zh-CN" sz="2400"/>
              <a:t>az őszirózsás forradalom után és a tanácsköztársaság idején tanúsított aktivitása miatt később meghurcolják, kizárják az irodalmi társaságokból</a:t>
            </a:r>
          </a:p>
          <a:p>
            <a:r>
              <a:rPr lang="hu-HU" altLang="zh-CN" sz="2400"/>
              <a:t>(1925) felesége öngyilkos lesz</a:t>
            </a:r>
          </a:p>
          <a:p>
            <a:r>
              <a:rPr lang="hu-HU" altLang="hu-HU" sz="2400"/>
              <a:t>(1926) második házassága Simonyi Mária színésznővel</a:t>
            </a:r>
          </a:p>
          <a:p>
            <a:r>
              <a:rPr lang="hu-HU" altLang="hu-HU" sz="2400"/>
              <a:t>(1929–33) </a:t>
            </a:r>
            <a:r>
              <a:rPr lang="hu-HU" altLang="hu-HU" sz="2400" i="1"/>
              <a:t>Nyugat</a:t>
            </a:r>
            <a:r>
              <a:rPr lang="hu-HU" altLang="hu-HU" sz="2400"/>
              <a:t> szerkesztője</a:t>
            </a:r>
          </a:p>
          <a:p>
            <a:r>
              <a:rPr lang="hu-HU" altLang="hu-HU" sz="2400"/>
              <a:t>kapcsolata Littkey Erzsébettel (Csibe)</a:t>
            </a:r>
          </a:p>
          <a:p>
            <a:r>
              <a:rPr lang="hu-HU" altLang="hu-HU" sz="2400"/>
              <a:t>elválik, majd visszavonul leányfalui otthonába</a:t>
            </a:r>
          </a:p>
          <a:p>
            <a:r>
              <a:rPr lang="hu-HU" altLang="hu-HU" sz="2400"/>
              <a:t>(1939–42) </a:t>
            </a:r>
            <a:r>
              <a:rPr lang="hu-HU" altLang="hu-HU" sz="2400" i="1"/>
              <a:t>Kelet Népe</a:t>
            </a:r>
            <a:r>
              <a:rPr lang="hu-HU" altLang="hu-HU" sz="2400"/>
              <a:t> szerkesztője: népi írók (Németh László, Illyés Gyula) felkarolása</a:t>
            </a:r>
          </a:p>
          <a:p>
            <a:r>
              <a:rPr lang="hu-HU" altLang="hu-HU" sz="2400"/>
              <a:t>váratlanul meghal agyvérzésben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pPr algn="l"/>
            <a:r>
              <a:rPr lang="hu-HU" altLang="hu-HU" sz="3200" b="1" dirty="0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hu-HU" altLang="zh-CN" sz="2400"/>
              <a:t>a magyar realizmus betetőzése</a:t>
            </a:r>
          </a:p>
          <a:p>
            <a:r>
              <a:rPr lang="hu-HU" altLang="zh-CN" sz="2400"/>
              <a:t>paraszti témájú novellákkal kezdi pályáját </a:t>
            </a:r>
          </a:p>
          <a:p>
            <a:r>
              <a:rPr lang="hu-HU" altLang="zh-CN" sz="2400"/>
              <a:t>a népszínművek romantikus parasztképe, a falusi világ idilli ábrázolása ↔ újszerű parasztábrázolás: társadalmi igazságtalanságok, szegénység</a:t>
            </a:r>
          </a:p>
          <a:p>
            <a:r>
              <a:rPr lang="hu-HU" altLang="zh-CN" sz="2400"/>
              <a:t>naturalizmus hatása: ösztönvilág</a:t>
            </a:r>
          </a:p>
          <a:p>
            <a:r>
              <a:rPr lang="hu-HU" altLang="zh-CN" sz="2400"/>
              <a:t>1920-as évek: dzsentritéma → illúzióvesztés</a:t>
            </a:r>
          </a:p>
          <a:p>
            <a:r>
              <a:rPr lang="hu-HU" altLang="zh-CN" sz="2400"/>
              <a:t>fontosabb regényei: </a:t>
            </a:r>
            <a:r>
              <a:rPr lang="hu-HU" altLang="zh-CN" sz="2400" i="1"/>
              <a:t>Sárarany, Isten háta mögött, Légy jó mindhalálig</a:t>
            </a:r>
            <a:r>
              <a:rPr lang="hu-HU" altLang="zh-CN" sz="2400"/>
              <a:t>, </a:t>
            </a:r>
            <a:r>
              <a:rPr lang="hu-HU" altLang="zh-CN" sz="2400" i="1"/>
              <a:t>Erdély-trilógia</a:t>
            </a:r>
            <a:r>
              <a:rPr lang="hu-HU" altLang="zh-CN" sz="2400"/>
              <a:t>, </a:t>
            </a:r>
            <a:r>
              <a:rPr lang="hu-HU" altLang="zh-CN" sz="2400" i="1"/>
              <a:t>Úri muri</a:t>
            </a:r>
            <a:r>
              <a:rPr lang="hu-HU" altLang="zh-CN" sz="2400"/>
              <a:t>, </a:t>
            </a:r>
            <a:r>
              <a:rPr lang="hu-HU" altLang="zh-CN" sz="2400" i="1"/>
              <a:t>Rokonok</a:t>
            </a:r>
            <a:r>
              <a:rPr lang="hu-HU" altLang="zh-CN" sz="2400"/>
              <a:t>, </a:t>
            </a:r>
            <a:r>
              <a:rPr lang="hu-HU" altLang="zh-CN" sz="2400" i="1"/>
              <a:t>Életem regénye</a:t>
            </a:r>
            <a:r>
              <a:rPr lang="hu-HU" altLang="zh-CN" sz="2400"/>
              <a:t>, </a:t>
            </a:r>
            <a:r>
              <a:rPr lang="hu-HU" altLang="zh-CN" sz="2400" i="1"/>
              <a:t>Árvácska</a:t>
            </a:r>
            <a:endParaRPr lang="hu-HU" altLang="hu-HU" sz="2400" i="1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altLang="hu-HU" sz="3200" b="1" i="1" dirty="0">
                <a:latin typeface="Bookman Old Style" panose="02050604050505020204" pitchFamily="18" charset="0"/>
              </a:rPr>
              <a:t>Tragédia </a:t>
            </a:r>
            <a:r>
              <a:rPr lang="hu-HU" altLang="hu-HU" sz="3200" dirty="0">
                <a:latin typeface="Bookman Old Style" panose="02050604050505020204" pitchFamily="18" charset="0"/>
              </a:rPr>
              <a:t>(1909)</a:t>
            </a:r>
            <a:endParaRPr lang="hu-HU" altLang="hu-HU" sz="3200" b="1" i="1" dirty="0">
              <a:latin typeface="Bookman Old Style" panose="02050604050505020204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hu-HU" altLang="hu-HU" sz="2400" dirty="0"/>
              <a:t>lélektani novella</a:t>
            </a:r>
          </a:p>
          <a:p>
            <a:pPr lvl="1"/>
            <a:r>
              <a:rPr lang="hu-HU" altLang="hu-HU" sz="2400" dirty="0"/>
              <a:t>főhőse Kis János: egy eldurvult lelkű, gyűlölködő, az ösztönélet szintjére korlátozott ember (legnagyobb vágya, hogy egyszer jóllakjon)</a:t>
            </a:r>
          </a:p>
          <a:p>
            <a:pPr lvl="1"/>
            <a:r>
              <a:rPr lang="hu-HU" altLang="hu-HU" sz="2400" dirty="0"/>
              <a:t>fellázad </a:t>
            </a:r>
            <a:r>
              <a:rPr lang="hu-HU" altLang="hu-HU" sz="2400" dirty="0" err="1"/>
              <a:t>Sarudy</a:t>
            </a:r>
            <a:r>
              <a:rPr lang="hu-HU" altLang="hu-HU" sz="2400" dirty="0"/>
              <a:t> nagygazda ellen, mert őt okolja nyomoráért → ki akarja enni őt a vagyonából → groteszk küzdelem (hatalmas erőfeszítés egy nevetséges célért) → önmagát pusztítja el → tragikus befejezés</a:t>
            </a:r>
          </a:p>
          <a:p>
            <a:pPr lvl="1"/>
            <a:r>
              <a:rPr lang="hu-HU" altLang="hu-HU" sz="2400" dirty="0"/>
              <a:t>drámai szerkesztés: másfél napba sűrített esemény, a főszereplő életének sorsdöntő mozzanata</a:t>
            </a:r>
          </a:p>
          <a:p>
            <a:pPr lvl="1"/>
            <a:endParaRPr lang="hu-HU" altLang="hu-HU" sz="2400" dirty="0"/>
          </a:p>
          <a:p>
            <a:pPr lvl="1">
              <a:buFontTx/>
              <a:buNone/>
            </a:pPr>
            <a:endParaRPr lang="hu-HU" altLang="hu-HU" sz="1800" b="1" i="1" dirty="0">
              <a:latin typeface="Bookman Old Style" panose="02050604050505020204" pitchFamily="18" charset="0"/>
            </a:endParaRPr>
          </a:p>
          <a:p>
            <a:endParaRPr lang="hu-HU" altLang="hu-HU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Hány szerkezeti egységre, „felvonásra” osztható a novella?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Hogyan készül Kis János egész nap a bosszúra? Mely tulajdonságait emeli ki a szöveg? Milyenek az emberi kapcsolatai? Hogyan </a:t>
            </a:r>
            <a:r>
              <a:rPr lang="hu-HU" altLang="hu-HU" sz="2200" i="1" dirty="0" err="1"/>
              <a:t>jellemzi</a:t>
            </a:r>
            <a:r>
              <a:rPr lang="hu-HU" altLang="hu-HU" sz="2200" i="1" dirty="0"/>
              <a:t> az elbeszélő saját fián keresztül?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Mi irányítja tetteit: tudatosság vagy ösztönösség?</a:t>
            </a:r>
            <a:r>
              <a:rPr lang="hu-HU" altLang="hu-HU" sz="2200" dirty="0"/>
              <a:t> </a:t>
            </a:r>
            <a:r>
              <a:rPr lang="hu-HU" altLang="hu-HU" sz="2200" i="1" dirty="0"/>
              <a:t>Különítsük el a novella realista és naturalista vonásait!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Hogyan </a:t>
            </a:r>
            <a:r>
              <a:rPr lang="hu-HU" altLang="hu-HU" sz="2200" i="1" dirty="0" err="1"/>
              <a:t>értelmezhetőek</a:t>
            </a:r>
            <a:r>
              <a:rPr lang="hu-HU" altLang="hu-HU" sz="2200" i="1" dirty="0"/>
              <a:t> Kis János szitkozódásai: „Üssön meg a guta!” „Dögölj meg, kutya!”</a:t>
            </a:r>
            <a:r>
              <a:rPr lang="hu-HU" altLang="hu-HU" sz="2200" dirty="0"/>
              <a:t> 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Hogyan jellemezhető és milyen hatást vált ki a szöveg stílusa, szóhasználata?</a:t>
            </a:r>
            <a:endParaRPr lang="hu-HU" altLang="hu-HU" sz="2200" dirty="0"/>
          </a:p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Mi indokolja a novella címét?</a:t>
            </a:r>
            <a:r>
              <a:rPr lang="hu-HU" altLang="hu-HU" sz="2200" dirty="0"/>
              <a:t> </a:t>
            </a:r>
            <a:r>
              <a:rPr lang="hu-HU" altLang="hu-HU" sz="2200" i="1" dirty="0"/>
              <a:t>Értelmezhető-e valóban tragédiaként? Van-e értelme Kis János lázadásának? </a:t>
            </a:r>
            <a:endParaRPr lang="hu-HU" altLang="hu-HU" sz="2200" dirty="0"/>
          </a:p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Keressünk Kis Jánoshoz hasonló „hősöket” a világirodalomból!</a:t>
            </a:r>
            <a:endParaRPr lang="hu-HU" altLang="hu-HU" sz="2200" dirty="0"/>
          </a:p>
          <a:p>
            <a:pPr marL="457200" indent="-457200">
              <a:buFontTx/>
              <a:buAutoNum type="arabicPeriod"/>
            </a:pPr>
            <a:r>
              <a:rPr lang="hu-HU" altLang="hu-HU" sz="2200" i="1" dirty="0"/>
              <a:t>Hasonlítsuk össze a Hét krajcár című novellával!</a:t>
            </a:r>
            <a:endParaRPr lang="hu-HU" altLang="hu-HU" sz="22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>
                <a:latin typeface="Bookman Old Style" panose="02050604050505020204" pitchFamily="18" charset="0"/>
              </a:rPr>
              <a:t>Szegény emberek</a:t>
            </a:r>
            <a:r>
              <a:rPr lang="hu-HU" altLang="hu-HU" sz="3200" dirty="0">
                <a:latin typeface="Bookman Old Style" panose="02050604050505020204" pitchFamily="18" charset="0"/>
              </a:rPr>
              <a:t> (1916)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hu-HU" altLang="hu-HU" sz="2400"/>
              <a:t>háborús (háborúellenes) novella (elbeszélés)</a:t>
            </a:r>
          </a:p>
          <a:p>
            <a:pPr lvl="1">
              <a:lnSpc>
                <a:spcPct val="90000"/>
              </a:lnSpc>
            </a:pPr>
            <a:r>
              <a:rPr lang="hu-HU" altLang="hu-HU" sz="2400"/>
              <a:t>főszereplő: több mint kétévi frontszolgálat után 28 napi szabadságra hazatérő katona</a:t>
            </a:r>
          </a:p>
          <a:p>
            <a:pPr lvl="1">
              <a:lnSpc>
                <a:spcPct val="90000"/>
              </a:lnSpc>
            </a:pPr>
            <a:r>
              <a:rPr lang="hu-HU" altLang="hu-HU" sz="2400" u="sng"/>
              <a:t>cselekmény</a:t>
            </a:r>
            <a:r>
              <a:rPr lang="hu-HU" altLang="hu-HU" sz="2400"/>
              <a:t>: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u-HU" altLang="hu-HU"/>
              <a:t> felesége és 3 gyermeke nyomorán akar segíteni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u-HU" altLang="hu-HU"/>
              <a:t> Vargáékat kirabolja, két gyermeket megöl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u-HU" altLang="hu-HU"/>
              <a:t> otthon elmondja feleségének, a vásárba mennek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u-HU" altLang="hu-HU"/>
              <a:t> útközben előtörnek belőle a frontélmények, elhatalmasodnak rajta a víziók, elméje elborul </a:t>
            </a:r>
            <a:r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/>
              <a:t> elhajítja a pénz nagy részét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u-HU" altLang="hu-HU"/>
              <a:t> „kijózanodik”, megpróbálja félrevezetni a csendőröket, de kisfia leleplezi → elismeri a büntetés jogosságát</a:t>
            </a:r>
          </a:p>
          <a:p>
            <a:pPr lvl="1">
              <a:lnSpc>
                <a:spcPct val="90000"/>
              </a:lnSpc>
            </a:pP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9055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hu-HU" altLang="hu-HU" sz="2400"/>
              <a:t>néhány órába sűrített, egyenes vonalú cselekmény</a:t>
            </a:r>
          </a:p>
          <a:p>
            <a:pPr lvl="1">
              <a:lnSpc>
                <a:spcPct val="90000"/>
              </a:lnSpc>
            </a:pPr>
            <a:r>
              <a:rPr lang="hu-HU" altLang="hu-HU" sz="2400"/>
              <a:t>az elbeszélő elsősorban a főszereplő szemével láttatja az eseményeket (de az asszony nézőpontja is megjelenik)</a:t>
            </a:r>
          </a:p>
          <a:p>
            <a:pPr lvl="1">
              <a:lnSpc>
                <a:spcPct val="90000"/>
              </a:lnSpc>
            </a:pPr>
            <a:r>
              <a:rPr lang="hu-HU" altLang="hu-HU" sz="2400"/>
              <a:t>tempóváltások (aprólékos előkészítés, a falusi élet lassú ritmusa, a gyilkosságok leírásakor gyorsul fel)</a:t>
            </a:r>
          </a:p>
          <a:p>
            <a:pPr lvl="1">
              <a:lnSpc>
                <a:spcPct val="90000"/>
              </a:lnSpc>
            </a:pPr>
            <a:r>
              <a:rPr lang="hu-HU" altLang="hu-HU" sz="2400"/>
              <a:t>jelen és múlt (háborús emlékek), valóság és víziók keverednek, egybemosódnak → a személyiség széthullása</a:t>
            </a:r>
          </a:p>
          <a:p>
            <a:pPr lvl="1"/>
            <a:r>
              <a:rPr lang="hu-HU" altLang="hu-HU" sz="2400"/>
              <a:t>sokoldalú lélekábrázolás, naturalizmus</a:t>
            </a:r>
          </a:p>
          <a:p>
            <a:pPr lvl="1"/>
            <a:r>
              <a:rPr lang="hu-HU" altLang="hu-HU" sz="2400"/>
              <a:t>példázat arról, hogy az embert miképp forgatja ki önmagából a háború (a főszereplő monológja: a háború mint a társadalmi igazságtalanság eltörlője)</a:t>
            </a:r>
          </a:p>
          <a:p>
            <a:pPr lvl="1"/>
            <a:r>
              <a:rPr lang="hu-HU" altLang="hu-HU" sz="2400"/>
              <a:t>az elbeszélés sokkolóan hat a kortársakra</a:t>
            </a:r>
          </a:p>
          <a:p>
            <a:pPr lvl="1">
              <a:lnSpc>
                <a:spcPct val="90000"/>
              </a:lnSpc>
            </a:pPr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artalom helye 2"/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6010275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hu-HU" altLang="hu-HU" sz="2200" i="1"/>
              <a:t>A környezet, a közösség hogyan alakíthatja az ember személyiségét? Mitől függ, hogy pozitív irányban fejlődik, vagy negatív irányban torzul egy személyiség?</a:t>
            </a:r>
            <a:endParaRPr lang="hu-HU" altLang="hu-HU" sz="2200"/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Miért nem tudjuk meg a főszereplő nevét és a történet helyszínét?</a:t>
            </a:r>
            <a:endParaRPr lang="hu-HU" altLang="hu-HU" sz="2200"/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Melyek a novella ismétlődő motívumai?</a:t>
            </a:r>
            <a:endParaRPr lang="hu-HU" altLang="hu-HU" sz="2200"/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Hogyan viszonyul egymáshoz a katona értékrendjében a háború és az otthoni világ? Milyen párhuzamokat és ellentéteket vonhatunk a kettő között?</a:t>
            </a:r>
            <a:endParaRPr lang="hu-HU" altLang="hu-HU" sz="2200"/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Hogyan ábrázolja az elbeszélés az idősíkok összefonódását?</a:t>
            </a:r>
            <a:endParaRPr lang="hu-HU" altLang="hu-HU" sz="2200"/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Tisztában van-e tettének súlyával? Van-e lelkiismeret-furdalása? Változik-e a lelkiállapota a történtek hatására? Miért hajítja el végül a pénzt?</a:t>
            </a:r>
            <a:r>
              <a:rPr lang="hu-HU" altLang="hu-HU" sz="2200"/>
              <a:t> </a:t>
            </a:r>
            <a:r>
              <a:rPr lang="hu-HU" altLang="hu-HU" sz="2200" i="1"/>
              <a:t>Mi hozható fel a főszereplő mentségére?</a:t>
            </a:r>
            <a:endParaRPr lang="hu-HU" altLang="hu-HU" sz="2200"/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Mi jellemzi az elbeszélés technikáját?</a:t>
            </a:r>
            <a:r>
              <a:rPr lang="hu-HU" altLang="hu-HU" sz="2200"/>
              <a:t> </a:t>
            </a:r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Mi indokolja a címválasztást?</a:t>
            </a:r>
            <a:endParaRPr lang="hu-HU" altLang="hu-HU" sz="2200"/>
          </a:p>
          <a:p>
            <a:pPr marL="457200" indent="-457200">
              <a:buFontTx/>
              <a:buAutoNum type="arabicPeriod"/>
            </a:pPr>
            <a:r>
              <a:rPr lang="hu-HU" altLang="hu-HU" sz="2200" i="1"/>
              <a:t>Hasonlítsuk össze a Tragédia című novellával!</a:t>
            </a:r>
            <a:r>
              <a:rPr lang="hu-HU" altLang="hu-HU" sz="2200"/>
              <a:t> </a:t>
            </a:r>
          </a:p>
          <a:p>
            <a:pPr marL="457200" indent="-457200"/>
            <a:endParaRPr lang="hu-HU" altLang="hu-HU" sz="220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2140</Words>
  <Application>Microsoft Office PowerPoint</Application>
  <PresentationFormat>Diavetítés a képernyőre (4:3 oldalarány)</PresentationFormat>
  <Paragraphs>165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8" baseType="lpstr">
      <vt:lpstr>Arial</vt:lpstr>
      <vt:lpstr>Bookman Old Style</vt:lpstr>
      <vt:lpstr>Times New Roman</vt:lpstr>
      <vt:lpstr>Wingdings</vt:lpstr>
      <vt:lpstr>Alapértelmezett terv</vt:lpstr>
      <vt:lpstr>Móricz Zsigmond (1879, Tiszacsécse – 1942, Budapest)</vt:lpstr>
      <vt:lpstr>Élete</vt:lpstr>
      <vt:lpstr>PowerPoint-bemutató</vt:lpstr>
      <vt:lpstr>Munkássága</vt:lpstr>
      <vt:lpstr>Tragédia (1909)</vt:lpstr>
      <vt:lpstr>PowerPoint-bemutató</vt:lpstr>
      <vt:lpstr>Szegény emberek (1916)</vt:lpstr>
      <vt:lpstr>PowerPoint-bemutató</vt:lpstr>
      <vt:lpstr>PowerPoint-bemutató</vt:lpstr>
      <vt:lpstr>További megközelítési lehetőségek</vt:lpstr>
      <vt:lpstr>Barbárok (1931)</vt:lpstr>
      <vt:lpstr>PowerPoint-bemutató</vt:lpstr>
      <vt:lpstr>PowerPoint-bemutató</vt:lpstr>
      <vt:lpstr>PowerPoint-bemutató</vt:lpstr>
      <vt:lpstr>Sárarany (1910)</vt:lpstr>
      <vt:lpstr>PowerPoint-bemutató</vt:lpstr>
      <vt:lpstr>PowerPoint-bemutató</vt:lpstr>
      <vt:lpstr>Úri muri (1928)</vt:lpstr>
      <vt:lpstr>PowerPoint-bemutató</vt:lpstr>
      <vt:lpstr>PowerPoint-bemutató</vt:lpstr>
      <vt:lpstr>Rokonok (1932)</vt:lpstr>
      <vt:lpstr>Társadalomábrázolás a regényben</vt:lpstr>
      <vt:lpstr>PowerPoint-bemutató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155</cp:revision>
  <dcterms:created xsi:type="dcterms:W3CDTF">2013-10-09T19:13:33Z</dcterms:created>
  <dcterms:modified xsi:type="dcterms:W3CDTF">2025-01-23T12:42:23Z</dcterms:modified>
</cp:coreProperties>
</file>