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1" r:id="rId3"/>
    <p:sldId id="316" r:id="rId4"/>
    <p:sldId id="311" r:id="rId5"/>
    <p:sldId id="317" r:id="rId6"/>
    <p:sldId id="321" r:id="rId7"/>
    <p:sldId id="319" r:id="rId8"/>
    <p:sldId id="318" r:id="rId9"/>
    <p:sldId id="320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2024.03.21.</a:t>
            </a:fld>
            <a:endParaRPr lang="hu-H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2024.03.21.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2024.03.21.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2024.03.21.</a:t>
            </a:fld>
            <a:endParaRPr lang="hu-H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2024.03.21.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2024.03.21.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2024.03.21.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2024.03.21.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2024.03.21.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2024.03.21.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C95A6-E858-4ED9-8889-70BEC744A3F8}" type="datetimeFigureOut">
              <a:rPr lang="hu-HU" smtClean="0"/>
              <a:t>2024.03.21.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4C95A6-E858-4ED9-8889-70BEC744A3F8}" type="datetimeFigureOut">
              <a:rPr lang="hu-HU" smtClean="0"/>
              <a:t>2024.03.21.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A30CCC1-59D9-4C01-A662-2586F50D66D2}" type="slidenum">
              <a:rPr lang="hu-HU" smtClean="0"/>
              <a:t>‹#›</a:t>
            </a:fld>
            <a:endParaRPr lang="hu-H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sz="2800" i="1" dirty="0" smtClean="0"/>
              <a:t>(</a:t>
            </a:r>
            <a:r>
              <a:rPr lang="hu-HU" sz="2800" i="1" dirty="0" err="1" smtClean="0"/>
              <a:t>Szklabonya</a:t>
            </a:r>
            <a:r>
              <a:rPr lang="hu-HU" sz="2800" i="1" dirty="0" smtClean="0"/>
              <a:t>, 1847 </a:t>
            </a:r>
            <a:r>
              <a:rPr lang="hu-HU" sz="2800" i="1" dirty="0"/>
              <a:t>– Budapest, </a:t>
            </a:r>
            <a:r>
              <a:rPr lang="hu-HU" sz="2800" i="1" dirty="0" smtClean="0"/>
              <a:t>1910)</a:t>
            </a:r>
            <a:endParaRPr lang="hu-HU" sz="2800" i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4400" b="1" dirty="0" smtClean="0">
                <a:latin typeface="Bookman Old Style" pitchFamily="18" charset="0"/>
              </a:rPr>
              <a:t>Mikszáth Kálmán</a:t>
            </a:r>
            <a:endParaRPr lang="hu-HU" sz="44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66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/>
              <a:t>először a Pesti Hírlapban jelenik meg folytatásokban (1894), majd kötetben is (1895)</a:t>
            </a:r>
          </a:p>
          <a:p>
            <a:r>
              <a:rPr lang="hu-HU" altLang="hu-HU" sz="2400" dirty="0"/>
              <a:t>történet forrása: egyik képviselőtársától, Pongrácz Károlytól hall róla</a:t>
            </a:r>
          </a:p>
          <a:p>
            <a:r>
              <a:rPr lang="hu-HU" altLang="hu-HU" sz="2400" b="1" dirty="0"/>
              <a:t>anekdota</a:t>
            </a:r>
            <a:r>
              <a:rPr lang="hu-HU" altLang="hu-HU" sz="2400" dirty="0"/>
              <a:t>: rövid, csattanós, humoros történet, eredetileg szóban terjed, gyakran valamely közismert személyről szól; egy-egy jellegzetes magatartásforma eltúlzott, csattanóra kiélezett ábrázolása → az anekdotikus szerkesztésmód hátránya: szervesen felépített cselekmény, elmélyült jellemrajzok hiánya (ez Pongrácz gróf jellemzésére nem igaz!)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i="1" dirty="0" smtClean="0"/>
              <a:t>Beszterce ostroma</a:t>
            </a:r>
            <a:r>
              <a:rPr lang="hu-HU" sz="3200" b="1" dirty="0" smtClean="0"/>
              <a:t/>
            </a:r>
            <a:br>
              <a:rPr lang="hu-HU" sz="3200" b="1" dirty="0" smtClean="0"/>
            </a:br>
            <a:r>
              <a:rPr lang="hu-HU" sz="2800" b="1" dirty="0" smtClean="0"/>
              <a:t>1) Keletkezési körülmények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3470964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altLang="hu-HU" sz="2400" dirty="0"/>
              <a:t>színhelyek: </a:t>
            </a:r>
            <a:r>
              <a:rPr lang="hu-HU" altLang="hu-HU" sz="2400" dirty="0" smtClean="0"/>
              <a:t>Felvidék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err="1" smtClean="0"/>
              <a:t>Nedec</a:t>
            </a:r>
            <a:r>
              <a:rPr lang="hu-HU" altLang="hu-HU" dirty="0" smtClean="0"/>
              <a:t> vára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err="1" smtClean="0"/>
              <a:t>Behenczy</a:t>
            </a:r>
            <a:r>
              <a:rPr lang="hu-HU" altLang="hu-HU" dirty="0" smtClean="0"/>
              <a:t>-kastély </a:t>
            </a:r>
            <a:r>
              <a:rPr lang="hu-HU" altLang="hu-HU" dirty="0"/>
              <a:t>(</a:t>
            </a:r>
            <a:r>
              <a:rPr lang="hu-HU" altLang="hu-HU" dirty="0" err="1"/>
              <a:t>Krivánka</a:t>
            </a:r>
            <a:r>
              <a:rPr lang="hu-HU" altLang="hu-HU" dirty="0" smtClean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smtClean="0"/>
              <a:t>Zsolna </a:t>
            </a:r>
            <a:r>
              <a:rPr lang="hu-HU" altLang="hu-HU" dirty="0"/>
              <a:t>(Felvidék)</a:t>
            </a:r>
          </a:p>
          <a:p>
            <a:r>
              <a:rPr lang="hu-HU" altLang="hu-HU" sz="2400" dirty="0"/>
              <a:t>cselekmény ideje: 1870-es évek körül</a:t>
            </a:r>
          </a:p>
          <a:p>
            <a:r>
              <a:rPr lang="hu-HU" altLang="hu-HU" sz="2400" dirty="0" smtClean="0"/>
              <a:t>cselekményszálak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smtClean="0"/>
              <a:t>1-2. fejezet </a:t>
            </a:r>
            <a:r>
              <a:rPr lang="hu-HU" altLang="hu-HU" dirty="0"/>
              <a:t>(</a:t>
            </a:r>
            <a:r>
              <a:rPr lang="hu-HU" altLang="hu-HU" i="1" dirty="0"/>
              <a:t>Estella</a:t>
            </a:r>
            <a:r>
              <a:rPr lang="hu-HU" altLang="hu-HU" dirty="0"/>
              <a:t>; </a:t>
            </a:r>
            <a:r>
              <a:rPr lang="hu-HU" altLang="hu-HU" i="1" dirty="0"/>
              <a:t>Kedélyes atyafiak</a:t>
            </a:r>
            <a:r>
              <a:rPr lang="hu-HU" altLang="hu-HU" dirty="0"/>
              <a:t>): két egymástól látszólag független </a:t>
            </a:r>
            <a:r>
              <a:rPr lang="hu-HU" altLang="hu-HU" dirty="0" smtClean="0"/>
              <a:t>történet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smtClean="0"/>
              <a:t>3</a:t>
            </a:r>
            <a:r>
              <a:rPr lang="hu-HU" altLang="hu-HU" dirty="0"/>
              <a:t>. fejezet (</a:t>
            </a:r>
            <a:r>
              <a:rPr lang="hu-HU" altLang="hu-HU" i="1" dirty="0"/>
              <a:t>A túsz</a:t>
            </a:r>
            <a:r>
              <a:rPr lang="hu-HU" altLang="hu-HU" dirty="0"/>
              <a:t>): Pongrácz gróf és Apolka sorsa összefonódik, felgyorsuló </a:t>
            </a:r>
            <a:r>
              <a:rPr lang="hu-HU" altLang="hu-HU" dirty="0" smtClean="0"/>
              <a:t>események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altLang="hu-HU" dirty="0" smtClean="0"/>
              <a:t>4</a:t>
            </a:r>
            <a:r>
              <a:rPr lang="hu-HU" altLang="hu-HU" dirty="0"/>
              <a:t>. fejezet (</a:t>
            </a:r>
            <a:r>
              <a:rPr lang="hu-HU" altLang="hu-HU" i="1" dirty="0"/>
              <a:t>Az éj</a:t>
            </a:r>
            <a:r>
              <a:rPr lang="hu-HU" altLang="hu-HU" dirty="0"/>
              <a:t>): a főszereplők sorsa beteljesedik 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2) Tér-idő viszonyok, szerkezet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4027233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/>
          </a:bodyPr>
          <a:lstStyle/>
          <a:p>
            <a:r>
              <a:rPr lang="hu-HU" altLang="hu-HU" sz="2400" dirty="0"/>
              <a:t>különc (a regény alcíme: „</a:t>
            </a:r>
            <a:r>
              <a:rPr lang="hu-HU" altLang="hu-HU" sz="2400" i="1" dirty="0"/>
              <a:t>Egy különc ember története</a:t>
            </a:r>
            <a:r>
              <a:rPr lang="hu-HU" altLang="hu-HU" sz="2400" dirty="0"/>
              <a:t>”) </a:t>
            </a:r>
            <a:r>
              <a:rPr lang="hu-HU" altLang="hu-HU" sz="2400" dirty="0" smtClean="0"/>
              <a:t>→  a </a:t>
            </a:r>
            <a:r>
              <a:rPr lang="hu-HU" altLang="hu-HU" sz="2400" dirty="0"/>
              <a:t>regény központjában Pongrácz gróf jelleme áll, ő az egyetlen sokoldalúan ábrázolt szereplő</a:t>
            </a:r>
          </a:p>
          <a:p>
            <a:r>
              <a:rPr lang="hu-HU" altLang="hu-HU" sz="2400" dirty="0"/>
              <a:t>„későn született” ember, aki nem veszi tudomásul az idő múlását → egy letűnt kor ideáljai, 17-18. századi szokások és erkölcsök szerint rendezi be életét (parasztokból toborzott sereg, hadgyakorlatok, feudális jogok) → anakronisztikus viselkedés</a:t>
            </a:r>
          </a:p>
          <a:p>
            <a:r>
              <a:rPr lang="hu-HU" altLang="hu-HU" sz="2400" dirty="0"/>
              <a:t>„az utolsó várúr”, „magyar Don Quijote”</a:t>
            </a:r>
          </a:p>
          <a:p>
            <a:r>
              <a:rPr lang="hu-HU" altLang="hu-HU" sz="2400" dirty="0"/>
              <a:t>környezete: elnézik neki, sőt közreműködnek a bolondságaiban, engedelmeskednek </a:t>
            </a:r>
            <a:r>
              <a:rPr lang="hu-HU" altLang="hu-HU" sz="2400" dirty="0" smtClean="0"/>
              <a:t>hóbortjainak         (</a:t>
            </a:r>
            <a:r>
              <a:rPr lang="hu-HU" altLang="hu-HU" sz="2400" dirty="0"/>
              <a:t>van várnagya, udvari káplánja, íródeákja, „</a:t>
            </a:r>
            <a:r>
              <a:rPr lang="hu-HU" altLang="hu-HU" sz="2400" dirty="0" err="1"/>
              <a:t>lengyele</a:t>
            </a:r>
            <a:r>
              <a:rPr lang="hu-HU" altLang="hu-HU" sz="2400" dirty="0" smtClean="0"/>
              <a:t>”)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3) Jellemek</a:t>
            </a:r>
            <a:br>
              <a:rPr lang="hu-HU" sz="2800" b="1" dirty="0" smtClean="0"/>
            </a:br>
            <a:r>
              <a:rPr lang="hu-HU" sz="2800" b="1" dirty="0" smtClean="0"/>
              <a:t>a) </a:t>
            </a:r>
            <a:r>
              <a:rPr lang="hu-HU" sz="2800" b="1" i="1" dirty="0" smtClean="0"/>
              <a:t>Pongrácz István gróf</a:t>
            </a:r>
            <a:endParaRPr lang="hu-HU" sz="2800" b="1" i="1" dirty="0"/>
          </a:p>
        </p:txBody>
      </p:sp>
    </p:spTree>
    <p:extLst>
      <p:ext uri="{BB962C8B-B14F-4D97-AF65-F5344CB8AC3E}">
        <p14:creationId xmlns:p14="http://schemas.microsoft.com/office/powerpoint/2010/main" val="64053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03304"/>
          </a:xfrm>
        </p:spPr>
        <p:txBody>
          <a:bodyPr>
            <a:normAutofit/>
          </a:bodyPr>
          <a:lstStyle/>
          <a:p>
            <a:r>
              <a:rPr lang="hu-HU" altLang="hu-HU" sz="2400" dirty="0"/>
              <a:t>elbeszélésmód:</a:t>
            </a:r>
          </a:p>
          <a:p>
            <a:pPr lvl="1"/>
            <a:r>
              <a:rPr lang="hu-HU" altLang="hu-HU" dirty="0"/>
              <a:t>Pongrácz jellemzése: cselekedetek bemutatása, anekdotikus érdekességek halmozása</a:t>
            </a:r>
          </a:p>
          <a:p>
            <a:pPr lvl="1"/>
            <a:r>
              <a:rPr lang="hu-HU" altLang="hu-HU" dirty="0"/>
              <a:t>nem ad lélektani magyarázatot a gróf viselkedésére</a:t>
            </a:r>
          </a:p>
          <a:p>
            <a:pPr lvl="1"/>
            <a:r>
              <a:rPr lang="hu-HU" altLang="hu-HU" dirty="0"/>
              <a:t>kívülről, ironikusan, de rokonszenvvel szemléli</a:t>
            </a:r>
          </a:p>
          <a:p>
            <a:pPr lvl="1"/>
            <a:r>
              <a:rPr lang="hu-HU" altLang="hu-HU" dirty="0"/>
              <a:t>szándékosan eldöntetlenül hagyja, hogy Pongrácz bolond-e valójában</a:t>
            </a:r>
          </a:p>
          <a:p>
            <a:r>
              <a:rPr lang="hu-HU" altLang="hu-HU" sz="2400" dirty="0"/>
              <a:t>nem válik komikus figurává</a:t>
            </a:r>
          </a:p>
          <a:p>
            <a:r>
              <a:rPr lang="hu-HU" altLang="hu-HU" sz="2400" dirty="0"/>
              <a:t>pozitív vonások: lovagias, nemes érzések, következetesség, szilárd értékrend, becsületesség → nemcsak különc, hanem különb is, Pongrácz felette áll környezetének ↔ alakoskodó, képmutató, törtető, anyagias, kisszerű érdekek által vezérelt szereplők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12907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/>
              <a:t>egykor dúsgazdag család</a:t>
            </a:r>
          </a:p>
          <a:p>
            <a:r>
              <a:rPr lang="hu-HU" altLang="hu-HU" sz="2400" dirty="0" err="1"/>
              <a:t>Behenczy</a:t>
            </a:r>
            <a:r>
              <a:rPr lang="hu-HU" altLang="hu-HU" sz="2400" dirty="0"/>
              <a:t> Pál eltékozolta a vagyont, felesége évjáradékából és „kölcsönökből” él fiával, Károllyal az omladozó várban</a:t>
            </a:r>
          </a:p>
          <a:p>
            <a:r>
              <a:rPr lang="hu-HU" altLang="hu-HU" sz="2400" dirty="0"/>
              <a:t>elszegényedett, lezüllött, de az úri életmód látszatához ragaszkodó, élősködő dzsentrik, az „úri svihák” típusai</a:t>
            </a:r>
          </a:p>
          <a:p>
            <a:r>
              <a:rPr lang="hu-HU" altLang="hu-HU" sz="2400" dirty="0"/>
              <a:t>Pongrácz ellenpontjai</a:t>
            </a:r>
          </a:p>
          <a:p>
            <a:r>
              <a:rPr lang="hu-HU" altLang="hu-HU" sz="2400" dirty="0" err="1"/>
              <a:t>Behenczy</a:t>
            </a:r>
            <a:r>
              <a:rPr lang="hu-HU" altLang="hu-HU" sz="2400" dirty="0"/>
              <a:t> Károly és Estella szökése → Besztercebánya nem adja ki őket → „Beszterce ostroma”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b) </a:t>
            </a:r>
            <a:r>
              <a:rPr lang="hu-HU" sz="2800" b="1" i="1" dirty="0" err="1" smtClean="0"/>
              <a:t>Behenczy</a:t>
            </a:r>
            <a:r>
              <a:rPr lang="hu-HU" sz="2800" b="1" i="1" dirty="0" smtClean="0"/>
              <a:t> bárók</a:t>
            </a:r>
            <a:endParaRPr lang="hu-HU" sz="2800" b="1" i="1" dirty="0"/>
          </a:p>
        </p:txBody>
      </p:sp>
    </p:spTree>
    <p:extLst>
      <p:ext uri="{BB962C8B-B14F-4D97-AF65-F5344CB8AC3E}">
        <p14:creationId xmlns:p14="http://schemas.microsoft.com/office/powerpoint/2010/main" val="2609227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29336"/>
          </a:xfrm>
        </p:spPr>
        <p:txBody>
          <a:bodyPr>
            <a:normAutofit fontScale="92500" lnSpcReduction="10000"/>
          </a:bodyPr>
          <a:lstStyle/>
          <a:p>
            <a:r>
              <a:rPr lang="hu-HU" altLang="hu-HU" dirty="0"/>
              <a:t>új cselekményszál, új helyszín (Zsolna)</a:t>
            </a:r>
          </a:p>
          <a:p>
            <a:r>
              <a:rPr lang="hu-HU" altLang="hu-HU" dirty="0"/>
              <a:t>új társadalmi réteg, a gazdag nagypolgárság megjelenése → a három </a:t>
            </a:r>
            <a:r>
              <a:rPr lang="hu-HU" altLang="hu-HU" dirty="0" err="1"/>
              <a:t>Trnowszky</a:t>
            </a:r>
            <a:r>
              <a:rPr lang="hu-HU" altLang="hu-HU" dirty="0"/>
              <a:t> fivér története: György szegény orvos lesz, Péter és Gáspár viszont meggazdagodnak, és meggyűlölik egymást </a:t>
            </a:r>
          </a:p>
          <a:p>
            <a:r>
              <a:rPr lang="hu-HU" altLang="hu-HU" dirty="0"/>
              <a:t>Apolka sorsa: apja halála után </a:t>
            </a:r>
            <a:r>
              <a:rPr lang="hu-HU" altLang="hu-HU" dirty="0" err="1"/>
              <a:t>Klivényi</a:t>
            </a:r>
            <a:r>
              <a:rPr lang="hu-HU" altLang="hu-HU" dirty="0"/>
              <a:t> József városi írnokhoz kerül, majd két nagybátyja „vetélkedésének” tárgya lesz → irigységük, egymás iránti gyűlöletük miatt ők is különcökként, „őrültekként” viselkednek</a:t>
            </a:r>
          </a:p>
          <a:p>
            <a:r>
              <a:rPr lang="hu-HU" altLang="hu-HU" dirty="0" err="1"/>
              <a:t>Klivényi</a:t>
            </a:r>
            <a:r>
              <a:rPr lang="hu-HU" altLang="hu-HU" dirty="0"/>
              <a:t> „házassági ajánlata” → Apolka elmenekül, </a:t>
            </a:r>
            <a:r>
              <a:rPr lang="hu-HU" altLang="hu-HU" dirty="0" err="1"/>
              <a:t>Blázy</a:t>
            </a:r>
            <a:r>
              <a:rPr lang="hu-HU" altLang="hu-HU" dirty="0"/>
              <a:t> polgármesterhez kerül</a:t>
            </a:r>
          </a:p>
          <a:p>
            <a:r>
              <a:rPr lang="hu-HU" altLang="hu-HU" dirty="0"/>
              <a:t>a zsolnaiak Apolkát „hadi túszként” átadják Pongrácznak → Beszterce ostroma </a:t>
            </a:r>
            <a:r>
              <a:rPr lang="hu-HU" altLang="hu-HU" dirty="0" smtClean="0"/>
              <a:t>elmarad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c) </a:t>
            </a:r>
            <a:r>
              <a:rPr lang="hu-HU" sz="2800" b="1" i="1" dirty="0" smtClean="0"/>
              <a:t>Apolka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532640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/>
              <a:t>Pongrácz megváltozik → „megszelídül”, csak Apolkával foglalkozik</a:t>
            </a:r>
          </a:p>
          <a:p>
            <a:r>
              <a:rPr lang="hu-HU" altLang="hu-HU" sz="2400" dirty="0" err="1"/>
              <a:t>Tarnóczy</a:t>
            </a:r>
            <a:r>
              <a:rPr lang="hu-HU" altLang="hu-HU" sz="2400" dirty="0"/>
              <a:t> Emil eljön Apolkáért → Pongrácz fogságba ejti → a gróf elméje megbomlik, rögeszméi elhatalmasodnak</a:t>
            </a:r>
          </a:p>
          <a:p>
            <a:r>
              <a:rPr lang="hu-HU" altLang="hu-HU" sz="2400" dirty="0"/>
              <a:t>Estellát visszaviszik → Pongrácz a „hadi regula” értelmében visszaadja Apolkát → végső összeomlás → a gróf halála</a:t>
            </a:r>
          </a:p>
          <a:p>
            <a:endParaRPr lang="hu-HU" altLang="hu-HU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altLang="hu-HU" sz="2800" b="1" dirty="0" smtClean="0"/>
              <a:t>4) Cselekményszálak </a:t>
            </a:r>
            <a:r>
              <a:rPr lang="hu-HU" altLang="hu-HU" sz="2800" b="1" dirty="0"/>
              <a:t>találkozása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529715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/>
              <a:t>valójában végig két síkon fut a cselekmény: külső és belső időben (a külvilág és a gróf világa elkülönül)</a:t>
            </a:r>
          </a:p>
          <a:p>
            <a:r>
              <a:rPr lang="hu-HU" altLang="hu-HU" sz="2400" dirty="0"/>
              <a:t>nemesi maradiság, kiüresedett középkori szokások, egy látszatvilág gúnyrajza</a:t>
            </a:r>
          </a:p>
          <a:p>
            <a:r>
              <a:rPr lang="hu-HU" altLang="hu-HU" sz="2400" dirty="0"/>
              <a:t>Mikszáth kiábrándultsága: a nemes eszményeket, hagyományokat már csak egy „őrült” képviseli: Pongrácz értékeket képvisel egy értéktelen világban → valóság és eszmények ütköztetése (realista vonás) → társadalombírálat</a:t>
            </a:r>
          </a:p>
          <a:p>
            <a:r>
              <a:rPr lang="hu-HU" altLang="hu-HU" sz="2400" dirty="0"/>
              <a:t>hangnemek váltakozása (humor, szatíra, tragikum)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5) Értelmezés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1970693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Képtalálat a következőre: „voltaire”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4" descr="Képtalálat a következőre: „voltaire”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" name="AutoShape 2" descr="Képtalálat a következőre: „hoffmann”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3" name="AutoShape 4" descr="Képtalálat a következőre: „hoffmann”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0" name="Rectangle 9"/>
          <p:cNvSpPr/>
          <p:nvPr/>
        </p:nvSpPr>
        <p:spPr>
          <a:xfrm>
            <a:off x="641223" y="5445224"/>
            <a:ext cx="72736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2800" kern="0" dirty="0" smtClean="0">
                <a:latin typeface="Bookman Old Style" panose="02050604050505020204" pitchFamily="18" charset="0"/>
              </a:rPr>
              <a:t>	fiatalon</a:t>
            </a:r>
            <a:r>
              <a:rPr lang="hu-HU" altLang="hu-HU" sz="2800" kern="0" dirty="0">
                <a:latin typeface="Bookman Old Style" panose="02050604050505020204" pitchFamily="18" charset="0"/>
              </a:rPr>
              <a:t>… 		    </a:t>
            </a:r>
            <a:r>
              <a:rPr lang="hu-HU" altLang="hu-HU" sz="2800" kern="0" dirty="0" smtClean="0">
                <a:latin typeface="Bookman Old Style" panose="02050604050505020204" pitchFamily="18" charset="0"/>
              </a:rPr>
              <a:t>	és </a:t>
            </a:r>
            <a:r>
              <a:rPr lang="hu-HU" altLang="hu-HU" sz="2800" kern="0" dirty="0">
                <a:latin typeface="Bookman Old Style" panose="02050604050505020204" pitchFamily="18" charset="0"/>
              </a:rPr>
              <a:t>idősen</a:t>
            </a:r>
            <a:endParaRPr lang="hu-HU" altLang="hu-HU" sz="2800" i="1" kern="0" dirty="0">
              <a:latin typeface="Bookman Old Style" panose="02050604050505020204" pitchFamily="18" charset="0"/>
            </a:endParaRPr>
          </a:p>
        </p:txBody>
      </p:sp>
      <p:pic>
        <p:nvPicPr>
          <p:cNvPr id="6" name="Picture 2" descr="Mikszáth Kálmán – Gödöllő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692696"/>
            <a:ext cx="3210697" cy="465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ikszáth Kálmán: Az író a halhatatlanságnak dolgozik - Cultura.h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692696"/>
            <a:ext cx="3291593" cy="465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7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132C410-564B-41A0-9EF9-9325EFF81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/>
          </a:bodyPr>
          <a:lstStyle/>
          <a:p>
            <a:r>
              <a:rPr lang="hu-HU" sz="3200" b="1" dirty="0"/>
              <a:t>Élete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BBE3ADF-EC3E-4787-8462-684244BC2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hu-HU" altLang="hu-HU" sz="2400" dirty="0"/>
              <a:t>kisnemesi család (apja kocsmáros és mészáros)</a:t>
            </a:r>
          </a:p>
          <a:p>
            <a:pPr>
              <a:lnSpc>
                <a:spcPct val="90000"/>
              </a:lnSpc>
            </a:pPr>
            <a:r>
              <a:rPr lang="hu-HU" altLang="hu-HU" sz="2400" dirty="0"/>
              <a:t>iskolái: Rimaszombat, Selmecbánya, Pest (jogot tanul, de nem szerez diplomát)</a:t>
            </a:r>
          </a:p>
          <a:p>
            <a:pPr>
              <a:lnSpc>
                <a:spcPct val="90000"/>
              </a:lnSpc>
            </a:pPr>
            <a:r>
              <a:rPr lang="hu-HU" altLang="hu-HU" sz="2400" dirty="0"/>
              <a:t>Balassagyarmaton </a:t>
            </a:r>
            <a:r>
              <a:rPr lang="hu-HU" altLang="hu-HU" sz="2400" dirty="0" err="1"/>
              <a:t>Mauks</a:t>
            </a:r>
            <a:r>
              <a:rPr lang="hu-HU" altLang="hu-HU" sz="2400" dirty="0"/>
              <a:t> Mátyás </a:t>
            </a:r>
            <a:r>
              <a:rPr lang="hu-HU" altLang="hu-HU" sz="2400" dirty="0" smtClean="0"/>
              <a:t>szolgabíró </a:t>
            </a:r>
            <a:r>
              <a:rPr lang="hu-HU" altLang="hu-HU" sz="2400" dirty="0"/>
              <a:t>mellett esküdt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lányszöktetés, majd esküvő </a:t>
            </a:r>
            <a:r>
              <a:rPr lang="hu-HU" altLang="hu-HU" sz="2400" dirty="0" err="1"/>
              <a:t>Mauks</a:t>
            </a:r>
            <a:r>
              <a:rPr lang="hu-HU" altLang="hu-HU" sz="2400" dirty="0"/>
              <a:t> </a:t>
            </a:r>
            <a:r>
              <a:rPr lang="hu-HU" altLang="hu-HU" sz="2400" dirty="0" smtClean="0"/>
              <a:t>Ilonával (Pest, 1873</a:t>
            </a:r>
            <a:r>
              <a:rPr lang="hu-HU" altLang="hu-HU" sz="2400" dirty="0"/>
              <a:t>) </a:t>
            </a:r>
          </a:p>
          <a:p>
            <a:pPr>
              <a:lnSpc>
                <a:spcPct val="90000"/>
              </a:lnSpc>
            </a:pPr>
            <a:r>
              <a:rPr lang="hu-HU" altLang="hu-HU" sz="2400" dirty="0"/>
              <a:t>anyagi </a:t>
            </a:r>
            <a:r>
              <a:rPr lang="hu-HU" altLang="hu-HU" sz="2400" dirty="0" smtClean="0"/>
              <a:t>gondok → elválnak, majd újra összeházasodnak (3 fiú)</a:t>
            </a:r>
            <a:endParaRPr lang="hu-HU" altLang="hu-HU" sz="2400" dirty="0"/>
          </a:p>
          <a:p>
            <a:pPr>
              <a:lnSpc>
                <a:spcPct val="90000"/>
              </a:lnSpc>
            </a:pPr>
            <a:r>
              <a:rPr lang="hu-HU" altLang="hu-HU" sz="2400" dirty="0"/>
              <a:t>közel 25 évig a </a:t>
            </a:r>
            <a:r>
              <a:rPr lang="hu-HU" altLang="hu-HU" sz="2400" i="1" dirty="0"/>
              <a:t>Pesti Hírlap</a:t>
            </a:r>
            <a:r>
              <a:rPr lang="hu-HU" altLang="hu-HU" sz="2400" dirty="0"/>
              <a:t> </a:t>
            </a:r>
            <a:r>
              <a:rPr lang="hu-HU" altLang="hu-HU" sz="2400" dirty="0" smtClean="0"/>
              <a:t>munkatársa</a:t>
            </a:r>
          </a:p>
          <a:p>
            <a:pPr>
              <a:lnSpc>
                <a:spcPct val="90000"/>
              </a:lnSpc>
            </a:pPr>
            <a:r>
              <a:rPr lang="hu-HU" altLang="hu-HU" sz="2400" i="1" dirty="0"/>
              <a:t>Tót atyafiak</a:t>
            </a:r>
            <a:r>
              <a:rPr lang="hu-HU" altLang="hu-HU" sz="2400" dirty="0"/>
              <a:t> (1881), </a:t>
            </a:r>
            <a:r>
              <a:rPr lang="hu-HU" altLang="hu-HU" sz="2400" i="1" dirty="0"/>
              <a:t>A jó palócok</a:t>
            </a:r>
            <a:r>
              <a:rPr lang="hu-HU" altLang="hu-HU" sz="2400" dirty="0"/>
              <a:t> (1882) </a:t>
            </a:r>
            <a:r>
              <a:rPr lang="hu-HU" altLang="hu-HU" sz="2400" dirty="0" smtClean="0"/>
              <a:t>→ írói siker</a:t>
            </a:r>
            <a:endParaRPr lang="hu-HU" altLang="hu-HU" sz="2400" dirty="0"/>
          </a:p>
          <a:p>
            <a:pPr>
              <a:lnSpc>
                <a:spcPct val="90000"/>
              </a:lnSpc>
            </a:pPr>
            <a:r>
              <a:rPr lang="hu-HU" altLang="hu-HU" sz="2400" dirty="0"/>
              <a:t>Kisfaludy Társaság, Akadémia tagja</a:t>
            </a:r>
          </a:p>
          <a:p>
            <a:pPr>
              <a:lnSpc>
                <a:spcPct val="90000"/>
              </a:lnSpc>
            </a:pPr>
            <a:r>
              <a:rPr lang="hu-HU" altLang="hu-HU" sz="2400" dirty="0"/>
              <a:t>(1887-től) a Szabadelvű Párt tagjaként országgyűlési képviselő</a:t>
            </a:r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visszavonulás </a:t>
            </a:r>
            <a:r>
              <a:rPr lang="hu-HU" altLang="hu-HU" sz="2400" dirty="0" err="1"/>
              <a:t>horpácsi</a:t>
            </a:r>
            <a:r>
              <a:rPr lang="hu-HU" altLang="hu-HU" sz="2400" dirty="0"/>
              <a:t> </a:t>
            </a:r>
            <a:r>
              <a:rPr lang="hu-HU" altLang="hu-HU" sz="2400" dirty="0" smtClean="0"/>
              <a:t>birtokára</a:t>
            </a:r>
            <a:endParaRPr lang="hu-HU" altLang="hu-HU" sz="2400" dirty="0"/>
          </a:p>
          <a:p>
            <a:pPr>
              <a:lnSpc>
                <a:spcPct val="90000"/>
              </a:lnSpc>
            </a:pPr>
            <a:r>
              <a:rPr lang="hu-HU" altLang="hu-HU" sz="2400" dirty="0"/>
              <a:t>(1910) írói pályájának 40. </a:t>
            </a:r>
            <a:r>
              <a:rPr lang="hu-HU" altLang="hu-HU" sz="2400" dirty="0" smtClean="0"/>
              <a:t>évfordulója, váratlanul halála</a:t>
            </a:r>
            <a:endParaRPr lang="hu-HU" altLang="hu-HU" sz="2400" dirty="0"/>
          </a:p>
          <a:p>
            <a:pPr>
              <a:lnSpc>
                <a:spcPct val="90000"/>
              </a:lnSpc>
            </a:pPr>
            <a:endParaRPr lang="hu-HU" alt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2097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u-HU" altLang="hu-HU" sz="2400" dirty="0" smtClean="0"/>
              <a:t>realizmus </a:t>
            </a:r>
            <a:r>
              <a:rPr lang="hu-HU" altLang="hu-HU" sz="2400" dirty="0"/>
              <a:t>felé közeledés (eszményítés, pátosz, illúziók nélkül), DE: hiányzik </a:t>
            </a:r>
            <a:r>
              <a:rPr lang="hu-HU" altLang="hu-HU" sz="2400" dirty="0" smtClean="0"/>
              <a:t>az átfogó társadalom </a:t>
            </a:r>
            <a:r>
              <a:rPr lang="hu-HU" altLang="hu-HU" sz="2400" dirty="0"/>
              <a:t>ábrázolása </a:t>
            </a:r>
            <a:r>
              <a:rPr lang="hu-HU" altLang="hu-HU" sz="2400" dirty="0" smtClean="0"/>
              <a:t>+ </a:t>
            </a:r>
            <a:r>
              <a:rPr lang="hu-HU" altLang="hu-HU" sz="2400" dirty="0"/>
              <a:t>lélektani </a:t>
            </a:r>
            <a:r>
              <a:rPr lang="hu-HU" altLang="hu-HU" sz="2400" dirty="0" smtClean="0"/>
              <a:t>elemzés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u-HU" altLang="hu-HU" sz="2400" dirty="0" smtClean="0"/>
              <a:t>három </a:t>
            </a:r>
            <a:r>
              <a:rPr lang="hu-HU" altLang="hu-HU" sz="2400" dirty="0"/>
              <a:t>társadalmi réteg ábrázolása: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r>
              <a:rPr lang="hu-HU" altLang="hu-HU" dirty="0"/>
              <a:t>felvidéki parasztság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r>
              <a:rPr lang="hu-HU" altLang="hu-HU" dirty="0"/>
              <a:t>felvidéki kisváros különc polgársága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r>
              <a:rPr lang="hu-HU" altLang="hu-HU" dirty="0"/>
              <a:t>dzsentrik, vármegyei urak világa</a:t>
            </a:r>
          </a:p>
          <a:p>
            <a:pPr>
              <a:lnSpc>
                <a:spcPct val="90000"/>
              </a:lnSpc>
            </a:pPr>
            <a:r>
              <a:rPr lang="hu-HU" altLang="hu-HU" sz="2400" dirty="0"/>
              <a:t>folklorisztikus elemek, babonák</a:t>
            </a:r>
          </a:p>
          <a:p>
            <a:pPr>
              <a:lnSpc>
                <a:spcPct val="90000"/>
              </a:lnSpc>
            </a:pPr>
            <a:r>
              <a:rPr lang="hu-HU" altLang="hu-HU" sz="2400" dirty="0"/>
              <a:t>fantázia helyett inkább éles megfigyelőkészség</a:t>
            </a:r>
          </a:p>
          <a:p>
            <a:pPr>
              <a:lnSpc>
                <a:spcPct val="90000"/>
              </a:lnSpc>
            </a:pPr>
            <a:r>
              <a:rPr lang="hu-HU" altLang="hu-HU" sz="2400" dirty="0"/>
              <a:t>közvetlen, könnyed elbeszélő </a:t>
            </a:r>
            <a:r>
              <a:rPr lang="hu-HU" altLang="hu-HU" sz="2400" dirty="0" smtClean="0"/>
              <a:t>stílus (a </a:t>
            </a:r>
            <a:r>
              <a:rPr lang="hu-HU" altLang="hu-HU" sz="2400" dirty="0"/>
              <a:t>beszélő hangneme sokszor fontosabb az </a:t>
            </a:r>
            <a:r>
              <a:rPr lang="hu-HU" altLang="hu-HU" sz="2400" dirty="0" smtClean="0"/>
              <a:t>eseményeknél)</a:t>
            </a:r>
            <a:endParaRPr lang="hu-HU" altLang="hu-HU" sz="2400" dirty="0"/>
          </a:p>
          <a:p>
            <a:pPr>
              <a:lnSpc>
                <a:spcPct val="90000"/>
              </a:lnSpc>
            </a:pPr>
            <a:r>
              <a:rPr lang="hu-HU" altLang="hu-HU" sz="2400" dirty="0"/>
              <a:t>anekdotázó kedv → regényei sokszor </a:t>
            </a:r>
            <a:r>
              <a:rPr lang="hu-HU" altLang="hu-HU" sz="2400" dirty="0" smtClean="0"/>
              <a:t>inkább anekdotafüzérek</a:t>
            </a:r>
            <a:endParaRPr lang="hu-HU" altLang="hu-HU" sz="2400" dirty="0"/>
          </a:p>
          <a:p>
            <a:pPr>
              <a:lnSpc>
                <a:spcPct val="90000"/>
              </a:lnSpc>
            </a:pPr>
            <a:r>
              <a:rPr lang="hu-HU" altLang="hu-HU" sz="2400" dirty="0"/>
              <a:t>kiábrándultság (hanyatló nemesi világ), de megértő, megbocsátó </a:t>
            </a:r>
            <a:r>
              <a:rPr lang="hu-HU" altLang="hu-HU" sz="2400" dirty="0" smtClean="0"/>
              <a:t>hang + humor</a:t>
            </a:r>
            <a:endParaRPr lang="hu-HU" altLang="hu-HU" sz="2400" dirty="0"/>
          </a:p>
          <a:p>
            <a:pPr>
              <a:lnSpc>
                <a:spcPct val="90000"/>
              </a:lnSpc>
            </a:pPr>
            <a:r>
              <a:rPr lang="hu-HU" altLang="hu-HU" sz="2400" dirty="0" smtClean="0"/>
              <a:t>főbb regényei</a:t>
            </a:r>
            <a:r>
              <a:rPr lang="hu-HU" altLang="hu-HU" sz="2400" dirty="0"/>
              <a:t>: </a:t>
            </a:r>
            <a:r>
              <a:rPr lang="hu-HU" altLang="hu-HU" sz="2400" i="1" dirty="0"/>
              <a:t>A beszélő köntös</a:t>
            </a:r>
            <a:r>
              <a:rPr lang="hu-HU" altLang="hu-HU" sz="2400" dirty="0"/>
              <a:t>,</a:t>
            </a:r>
            <a:r>
              <a:rPr lang="hu-HU" altLang="hu-HU" sz="2400" i="1" dirty="0"/>
              <a:t> Szent Péter esernyője</a:t>
            </a:r>
            <a:r>
              <a:rPr lang="hu-HU" altLang="hu-HU" sz="2400" dirty="0"/>
              <a:t>, </a:t>
            </a:r>
            <a:r>
              <a:rPr lang="hu-HU" altLang="hu-HU" sz="2400" i="1" dirty="0"/>
              <a:t>Beszterce ostroma</a:t>
            </a:r>
            <a:r>
              <a:rPr lang="hu-HU" altLang="hu-HU" sz="2400" dirty="0"/>
              <a:t>, </a:t>
            </a:r>
            <a:r>
              <a:rPr lang="hu-HU" altLang="hu-HU" sz="2400" i="1" dirty="0"/>
              <a:t>Új Zrínyiász</a:t>
            </a:r>
            <a:r>
              <a:rPr lang="hu-HU" altLang="hu-HU" sz="2400" dirty="0"/>
              <a:t>, </a:t>
            </a:r>
            <a:r>
              <a:rPr lang="hu-HU" altLang="hu-HU" sz="2400" i="1" dirty="0"/>
              <a:t>Különös házasság</a:t>
            </a:r>
            <a:r>
              <a:rPr lang="hu-HU" altLang="hu-HU" sz="2400" dirty="0"/>
              <a:t>, </a:t>
            </a:r>
            <a:r>
              <a:rPr lang="hu-HU" altLang="hu-HU" sz="2400" i="1" dirty="0"/>
              <a:t>A </a:t>
            </a:r>
            <a:r>
              <a:rPr lang="hu-HU" altLang="hu-HU" sz="2400" i="1" dirty="0" err="1"/>
              <a:t>Noszty</a:t>
            </a:r>
            <a:r>
              <a:rPr lang="hu-HU" altLang="hu-HU" sz="2400" i="1" dirty="0"/>
              <a:t> fiú esete Tóth Marival</a:t>
            </a:r>
            <a:r>
              <a:rPr lang="hu-HU" altLang="hu-HU" sz="2400" dirty="0"/>
              <a:t>,</a:t>
            </a:r>
            <a:r>
              <a:rPr lang="hu-HU" altLang="hu-HU" sz="2400" i="1" dirty="0"/>
              <a:t> A fekete város</a:t>
            </a:r>
            <a:r>
              <a:rPr lang="hu-HU" altLang="hu-HU" sz="2400" dirty="0"/>
              <a:t> stb.</a:t>
            </a:r>
          </a:p>
          <a:p>
            <a:endParaRPr lang="hu-HU" dirty="0"/>
          </a:p>
          <a:p>
            <a:pPr>
              <a:spcBef>
                <a:spcPts val="800"/>
              </a:spcBef>
            </a:pPr>
            <a:endParaRPr lang="hu-H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>
            <a:noAutofit/>
          </a:bodyPr>
          <a:lstStyle/>
          <a:p>
            <a:r>
              <a:rPr lang="hu-HU" sz="3200" b="1" dirty="0"/>
              <a:t>Munkássága</a:t>
            </a:r>
          </a:p>
        </p:txBody>
      </p:sp>
    </p:spTree>
    <p:extLst>
      <p:ext uri="{BB962C8B-B14F-4D97-AF65-F5344CB8AC3E}">
        <p14:creationId xmlns:p14="http://schemas.microsoft.com/office/powerpoint/2010/main" val="213635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2933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hu-HU" altLang="hu-HU" sz="2400" b="1" i="1" dirty="0"/>
              <a:t>Tót atyafiak</a:t>
            </a:r>
            <a:r>
              <a:rPr lang="hu-HU" altLang="hu-HU" sz="2400" dirty="0"/>
              <a:t>: 4 hosszabb novella; </a:t>
            </a:r>
            <a:r>
              <a:rPr lang="hu-HU" altLang="hu-HU" sz="2400" dirty="0" smtClean="0"/>
              <a:t>szereplői: felvidéki tótok (a </a:t>
            </a:r>
            <a:r>
              <a:rPr lang="hu-HU" altLang="hu-HU" sz="2400" dirty="0"/>
              <a:t>világtól elzártan, magányosan élő különcök)</a:t>
            </a:r>
          </a:p>
          <a:p>
            <a:pPr>
              <a:lnSpc>
                <a:spcPct val="80000"/>
              </a:lnSpc>
            </a:pPr>
            <a:r>
              <a:rPr lang="hu-HU" altLang="hu-HU" sz="2400" b="1" i="1" dirty="0"/>
              <a:t>A jó palócok</a:t>
            </a:r>
            <a:r>
              <a:rPr lang="hu-HU" altLang="hu-HU" sz="2400" dirty="0"/>
              <a:t>: 15 rövidebb </a:t>
            </a:r>
            <a:r>
              <a:rPr lang="hu-HU" altLang="hu-HU" sz="2400" dirty="0" smtClean="0"/>
              <a:t>novella; szereplői: nógrádi palócok </a:t>
            </a:r>
            <a:r>
              <a:rPr lang="hu-HU" altLang="hu-HU" sz="2400" dirty="0"/>
              <a:t>(közlékenyebbek, nyitottabbak)</a:t>
            </a:r>
          </a:p>
          <a:p>
            <a:pPr lvl="1">
              <a:lnSpc>
                <a:spcPct val="80000"/>
              </a:lnSpc>
            </a:pPr>
            <a:endParaRPr lang="hu-HU" altLang="hu-HU" sz="12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u-HU" altLang="hu-HU" sz="2200" dirty="0"/>
              <a:t>a paraszti élet a középpontban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u-HU" altLang="hu-HU" sz="2200" dirty="0"/>
              <a:t>egyéni sorsfordulatok, tragédiák ábrázolása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u-HU" altLang="hu-HU" sz="2200" dirty="0"/>
              <a:t>természet szerepe: ember és természet összhangja, természet és lelkiállapot kölcsönhatása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u-HU" altLang="hu-HU" sz="2200" dirty="0"/>
              <a:t>egy </a:t>
            </a:r>
            <a:r>
              <a:rPr lang="hu-HU" altLang="hu-HU" sz="2200" dirty="0" err="1"/>
              <a:t>polgárosultabb</a:t>
            </a:r>
            <a:r>
              <a:rPr lang="hu-HU" altLang="hu-HU" sz="2200" dirty="0"/>
              <a:t> értékrend felől nézve elmaradott világ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u-HU" altLang="hu-HU" sz="2200" dirty="0" smtClean="0"/>
              <a:t>romantikus motívumok is (pl. eszményítés) → romantikus népiesség csúcspontja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u-HU" altLang="hu-HU" sz="2200" dirty="0" smtClean="0"/>
              <a:t>nem </a:t>
            </a:r>
            <a:r>
              <a:rPr lang="hu-HU" altLang="hu-HU" sz="2200" dirty="0"/>
              <a:t>személytelen elbeszélő, hanem népi mesemondó, aki benne él az általa teremtett világban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hu-HU" altLang="hu-HU" sz="2200" dirty="0"/>
              <a:t>közvetlen, „naiv” élőszóbeli előadás fordulatai: ironikus megjegyzések, visszautalások, </a:t>
            </a:r>
            <a:r>
              <a:rPr lang="hu-HU" altLang="hu-HU" sz="2200" dirty="0" smtClean="0"/>
              <a:t>anekdoták</a:t>
            </a:r>
          </a:p>
          <a:p>
            <a:pPr lvl="1">
              <a:lnSpc>
                <a:spcPct val="80000"/>
              </a:lnSpc>
            </a:pPr>
            <a:endParaRPr lang="hu-HU" altLang="hu-HU" sz="2000" dirty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Elbeszélések</a:t>
            </a:r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127193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hu-HU" dirty="0"/>
              <a:t>Milyen képet kapunk </a:t>
            </a:r>
            <a:r>
              <a:rPr lang="hu-HU" dirty="0" err="1"/>
              <a:t>Olej</a:t>
            </a:r>
            <a:r>
              <a:rPr lang="hu-HU" dirty="0"/>
              <a:t> Tamásról? Hogyan látja őt környezete, és milyen valójában? Hogyan jellemezhető sajátos értékrendje?</a:t>
            </a:r>
          </a:p>
          <a:p>
            <a:pPr marL="514350" indent="-514350">
              <a:buFont typeface="+mj-lt"/>
              <a:buAutoNum type="arabicParenR"/>
            </a:pPr>
            <a:r>
              <a:rPr lang="hu-HU" dirty="0"/>
              <a:t>Milyen szerkezeti egységekre tagolható a novella</a:t>
            </a:r>
            <a:r>
              <a:rPr lang="hu-HU" dirty="0" smtClean="0"/>
              <a:t>?</a:t>
            </a:r>
          </a:p>
          <a:p>
            <a:pPr marL="514350" indent="-514350">
              <a:buFont typeface="+mj-lt"/>
              <a:buAutoNum type="arabicParenR"/>
            </a:pPr>
            <a:r>
              <a:rPr lang="hu-HU" dirty="0" smtClean="0"/>
              <a:t>Milyen </a:t>
            </a:r>
            <a:r>
              <a:rPr lang="hu-HU" dirty="0"/>
              <a:t>idősíkok jelennek meg az </a:t>
            </a:r>
            <a:r>
              <a:rPr lang="hu-HU" dirty="0" smtClean="0"/>
              <a:t>elbeszélésben?</a:t>
            </a:r>
          </a:p>
          <a:p>
            <a:pPr marL="514350" indent="-514350">
              <a:buFont typeface="+mj-lt"/>
              <a:buAutoNum type="arabicParenR"/>
            </a:pPr>
            <a:r>
              <a:rPr lang="hu-HU" dirty="0" smtClean="0"/>
              <a:t>Mi </a:t>
            </a:r>
            <a:r>
              <a:rPr lang="hu-HU" dirty="0" err="1" smtClean="0"/>
              <a:t>jellemzi</a:t>
            </a:r>
            <a:r>
              <a:rPr lang="hu-HU" dirty="0" smtClean="0"/>
              <a:t> </a:t>
            </a:r>
            <a:r>
              <a:rPr lang="hu-HU" dirty="0"/>
              <a:t>az elbeszélésmódot? Milyen nézőpontból ismerjük meg az eseményeket? </a:t>
            </a:r>
            <a:endParaRPr lang="hu-HU" dirty="0" smtClean="0"/>
          </a:p>
          <a:p>
            <a:pPr marL="514350" indent="-514350">
              <a:buFont typeface="+mj-lt"/>
              <a:buAutoNum type="arabicParenR"/>
            </a:pPr>
            <a:r>
              <a:rPr lang="hu-HU" dirty="0" smtClean="0"/>
              <a:t>Mely </a:t>
            </a:r>
            <a:r>
              <a:rPr lang="hu-HU" dirty="0"/>
              <a:t>közlésformák válnak uralkodóvá a novella egyes részeiben</a:t>
            </a:r>
            <a:r>
              <a:rPr lang="hu-HU" dirty="0" smtClean="0"/>
              <a:t>?</a:t>
            </a:r>
            <a:endParaRPr lang="hu-HU" dirty="0"/>
          </a:p>
          <a:p>
            <a:pPr marL="514350" indent="-514350">
              <a:buFont typeface="+mj-lt"/>
              <a:buAutoNum type="arabicParenR"/>
            </a:pPr>
            <a:r>
              <a:rPr lang="hu-HU" dirty="0"/>
              <a:t>Milyen a mű </a:t>
            </a:r>
            <a:r>
              <a:rPr lang="hu-HU" dirty="0" smtClean="0"/>
              <a:t>nyelvezete?</a:t>
            </a:r>
          </a:p>
          <a:p>
            <a:pPr marL="514350" indent="-514350">
              <a:buFont typeface="+mj-lt"/>
              <a:buAutoNum type="arabicParenR"/>
            </a:pPr>
            <a:r>
              <a:rPr lang="hu-HU" dirty="0" smtClean="0"/>
              <a:t>Melyek </a:t>
            </a:r>
            <a:r>
              <a:rPr lang="hu-HU" dirty="0"/>
              <a:t>a történet romantikus, illetve realista vonásai?</a:t>
            </a:r>
          </a:p>
          <a:p>
            <a:pPr marL="514350" indent="-514350">
              <a:buFont typeface="+mj-lt"/>
              <a:buAutoNum type="arabicParenR"/>
            </a:pPr>
            <a:r>
              <a:rPr lang="hu-HU" dirty="0" smtClean="0"/>
              <a:t>Mi </a:t>
            </a:r>
            <a:r>
              <a:rPr lang="hu-HU" dirty="0"/>
              <a:t>indokolja a bevezetés és a befejezés terjedelme közötti különbséget</a:t>
            </a:r>
            <a:r>
              <a:rPr lang="hu-HU" dirty="0" smtClean="0"/>
              <a:t>?</a:t>
            </a:r>
          </a:p>
          <a:p>
            <a:pPr marL="514350" indent="-514350">
              <a:buFont typeface="+mj-lt"/>
              <a:buAutoNum type="arabicParenR"/>
            </a:pPr>
            <a:r>
              <a:rPr lang="hu-HU" dirty="0" smtClean="0"/>
              <a:t>Értelmezzük </a:t>
            </a:r>
            <a:r>
              <a:rPr lang="hu-HU" dirty="0"/>
              <a:t>a novella címét</a:t>
            </a:r>
            <a:r>
              <a:rPr lang="hu-HU" dirty="0" smtClean="0"/>
              <a:t>!</a:t>
            </a:r>
            <a:endParaRPr lang="hu-HU" dirty="0"/>
          </a:p>
          <a:p>
            <a:pPr marL="514350" indent="-514350">
              <a:buFont typeface="+mj-lt"/>
              <a:buAutoNum type="arabicParenR"/>
            </a:pPr>
            <a:r>
              <a:rPr lang="hu-HU" dirty="0"/>
              <a:t>Értelmezzük az elbeszélés azon mondatát, miszerint „Az ember hazudik önmagának</a:t>
            </a:r>
            <a:r>
              <a:rPr lang="hu-HU" dirty="0" smtClean="0"/>
              <a:t>”!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/>
          </a:bodyPr>
          <a:lstStyle/>
          <a:p>
            <a:r>
              <a:rPr lang="hu-HU" sz="2800" b="1" i="1" dirty="0"/>
              <a:t>Az a fekete </a:t>
            </a:r>
            <a:r>
              <a:rPr lang="hu-HU" sz="2800" b="1" i="1" dirty="0" smtClean="0"/>
              <a:t>folt – Kérdések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09604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u-HU" altLang="hu-HU" sz="2200" dirty="0"/>
              <a:t>cím: népballadarészlet → utal a történet végpontjára</a:t>
            </a:r>
          </a:p>
          <a:p>
            <a:pPr>
              <a:spcBef>
                <a:spcPts val="0"/>
              </a:spcBef>
            </a:pPr>
            <a:r>
              <a:rPr lang="hu-HU" altLang="hu-HU" sz="2200" dirty="0" smtClean="0"/>
              <a:t>népi </a:t>
            </a:r>
            <a:r>
              <a:rPr lang="hu-HU" altLang="hu-HU" sz="2200" dirty="0"/>
              <a:t>mondák hangulatát idézi (mesebeli táj, népmesei túlzások)</a:t>
            </a:r>
          </a:p>
          <a:p>
            <a:pPr>
              <a:spcBef>
                <a:spcPts val="0"/>
              </a:spcBef>
            </a:pPr>
            <a:r>
              <a:rPr lang="hu-HU" altLang="hu-HU" sz="2200" dirty="0" err="1"/>
              <a:t>Olej</a:t>
            </a:r>
            <a:r>
              <a:rPr lang="hu-HU" altLang="hu-HU" sz="2200" dirty="0"/>
              <a:t> </a:t>
            </a:r>
            <a:r>
              <a:rPr lang="hu-HU" altLang="hu-HU" sz="2200" dirty="0" smtClean="0"/>
              <a:t>Tamás, a </a:t>
            </a:r>
            <a:r>
              <a:rPr lang="hu-HU" altLang="hu-HU" sz="2200" dirty="0" err="1" smtClean="0"/>
              <a:t>brezinai</a:t>
            </a:r>
            <a:r>
              <a:rPr lang="hu-HU" altLang="hu-HU" sz="2200" dirty="0" smtClean="0"/>
              <a:t> </a:t>
            </a:r>
            <a:r>
              <a:rPr lang="hu-HU" altLang="hu-HU" sz="2200" dirty="0" err="1"/>
              <a:t>bacsa</a:t>
            </a:r>
            <a:r>
              <a:rPr lang="hu-HU" altLang="hu-HU" sz="2200" dirty="0"/>
              <a:t> (számadó juhász) története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u-HU" altLang="hu-HU" sz="2000" dirty="0" smtClean="0"/>
              <a:t>belső függetlenség (</a:t>
            </a:r>
            <a:r>
              <a:rPr lang="hu-HU" altLang="hu-HU" sz="2000" dirty="0"/>
              <a:t>három ura: Isten, talári herceg, vármegye</a:t>
            </a:r>
            <a:r>
              <a:rPr lang="hu-HU" altLang="hu-HU" sz="2000" dirty="0" smtClean="0"/>
              <a:t>)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u-HU" altLang="hu-HU" sz="2000" dirty="0" smtClean="0"/>
              <a:t>szófukar</a:t>
            </a:r>
            <a:r>
              <a:rPr lang="hu-HU" altLang="hu-HU" sz="2000" dirty="0"/>
              <a:t>, szívtelen embernek </a:t>
            </a:r>
            <a:r>
              <a:rPr lang="hu-HU" altLang="hu-HU" sz="2000" dirty="0" smtClean="0"/>
              <a:t>tartják („</a:t>
            </a:r>
            <a:r>
              <a:rPr lang="hu-HU" altLang="hu-HU" sz="2000" dirty="0"/>
              <a:t>erdők vadállatja</a:t>
            </a:r>
            <a:r>
              <a:rPr lang="hu-HU" altLang="hu-HU" sz="2000" dirty="0" smtClean="0"/>
              <a:t>”)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u-HU" altLang="hu-HU" sz="2000" dirty="0" smtClean="0"/>
              <a:t>két </a:t>
            </a:r>
            <a:r>
              <a:rPr lang="hu-HU" altLang="hu-HU" sz="2000" dirty="0"/>
              <a:t>legfontosabb értéke: az akol + </a:t>
            </a:r>
            <a:r>
              <a:rPr lang="hu-HU" altLang="hu-HU" sz="2000" dirty="0" smtClean="0"/>
              <a:t>leánya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u-HU" altLang="hu-HU" sz="2000" dirty="0" smtClean="0"/>
              <a:t>külső </a:t>
            </a:r>
            <a:r>
              <a:rPr lang="hu-HU" altLang="hu-HU" sz="2000" dirty="0"/>
              <a:t>és belső világ összhangja (elhunyt </a:t>
            </a:r>
            <a:r>
              <a:rPr lang="hu-HU" altLang="hu-HU" sz="2000" dirty="0" smtClean="0"/>
              <a:t>feleségének </a:t>
            </a:r>
            <a:r>
              <a:rPr lang="hu-HU" altLang="hu-HU" sz="2000" dirty="0"/>
              <a:t>emléke)</a:t>
            </a:r>
          </a:p>
          <a:p>
            <a:pPr>
              <a:spcBef>
                <a:spcPts val="0"/>
              </a:spcBef>
            </a:pPr>
            <a:r>
              <a:rPr lang="hu-HU" altLang="hu-HU" sz="2200" dirty="0" err="1"/>
              <a:t>Taláry</a:t>
            </a:r>
            <a:r>
              <a:rPr lang="hu-HU" altLang="hu-HU" sz="2200" dirty="0"/>
              <a:t> Pál herceg ajánlata: Anika lányáért cserébe </a:t>
            </a:r>
            <a:r>
              <a:rPr lang="hu-HU" altLang="hu-HU" sz="2200" dirty="0" smtClean="0"/>
              <a:t>a </a:t>
            </a:r>
            <a:r>
              <a:rPr lang="hu-HU" altLang="hu-HU" sz="2200" dirty="0" err="1"/>
              <a:t>brezinai</a:t>
            </a:r>
            <a:r>
              <a:rPr lang="hu-HU" altLang="hu-HU" sz="2200" dirty="0"/>
              <a:t> akol</a:t>
            </a:r>
          </a:p>
          <a:p>
            <a:pPr>
              <a:spcBef>
                <a:spcPts val="0"/>
              </a:spcBef>
            </a:pPr>
            <a:r>
              <a:rPr lang="hu-HU" altLang="hu-HU" sz="2200" dirty="0"/>
              <a:t>lányszöktetés → lelki összeomlás → akol felgyújtása</a:t>
            </a:r>
          </a:p>
          <a:p>
            <a:pPr>
              <a:spcBef>
                <a:spcPts val="0"/>
              </a:spcBef>
            </a:pPr>
            <a:r>
              <a:rPr lang="hu-HU" altLang="hu-HU" sz="2200" dirty="0"/>
              <a:t>szerkezeti egységek (bevezetés &gt; befejezés)</a:t>
            </a:r>
          </a:p>
          <a:p>
            <a:pPr>
              <a:spcBef>
                <a:spcPts val="0"/>
              </a:spcBef>
            </a:pPr>
            <a:r>
              <a:rPr lang="hu-HU" altLang="hu-HU" sz="2200" dirty="0"/>
              <a:t>idősíkok: jelen → múlt → </a:t>
            </a:r>
            <a:r>
              <a:rPr lang="hu-HU" altLang="hu-HU" sz="2200" dirty="0" smtClean="0"/>
              <a:t>jelen</a:t>
            </a:r>
          </a:p>
          <a:p>
            <a:pPr>
              <a:spcBef>
                <a:spcPts val="0"/>
              </a:spcBef>
            </a:pPr>
            <a:r>
              <a:rPr lang="hu-HU" altLang="hu-HU" sz="2200" dirty="0" smtClean="0"/>
              <a:t>retrospektív beszédhelyzet, nézőpontváltások</a:t>
            </a:r>
          </a:p>
          <a:p>
            <a:pPr>
              <a:spcBef>
                <a:spcPts val="0"/>
              </a:spcBef>
            </a:pPr>
            <a:r>
              <a:rPr lang="hu-HU" altLang="hu-HU" sz="2200" dirty="0" smtClean="0"/>
              <a:t>közlésformák</a:t>
            </a:r>
            <a:r>
              <a:rPr lang="hu-HU" altLang="hu-HU" sz="2200" dirty="0"/>
              <a:t>: elbeszélés, párbeszéd, szabad függő beszéd</a:t>
            </a:r>
          </a:p>
          <a:p>
            <a:pPr>
              <a:spcBef>
                <a:spcPts val="0"/>
              </a:spcBef>
            </a:pPr>
            <a:r>
              <a:rPr lang="hu-HU" altLang="hu-HU" sz="2200" dirty="0"/>
              <a:t>élőbeszédet imitáló mondai nyelv, tájnyelvi elemek, líraiság</a:t>
            </a:r>
          </a:p>
          <a:p>
            <a:pPr>
              <a:spcBef>
                <a:spcPts val="0"/>
              </a:spcBef>
            </a:pPr>
            <a:r>
              <a:rPr lang="hu-HU" altLang="hu-HU" sz="2200" dirty="0"/>
              <a:t>elnéző humor</a:t>
            </a:r>
          </a:p>
          <a:p>
            <a:pPr>
              <a:spcBef>
                <a:spcPts val="0"/>
              </a:spcBef>
            </a:pPr>
            <a:r>
              <a:rPr lang="hu-HU" altLang="hu-HU" sz="2200" dirty="0"/>
              <a:t>romantikus és realista vonások </a:t>
            </a:r>
            <a:r>
              <a:rPr lang="hu-HU" altLang="hu-HU" sz="2200" dirty="0" smtClean="0"/>
              <a:t>keveredése</a:t>
            </a:r>
            <a:endParaRPr lang="hu-HU" sz="22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r>
              <a:rPr lang="hu-HU" sz="2800" b="1" i="1" dirty="0" smtClean="0"/>
              <a:t>Az a fekete folt (Tót atyafiak)</a:t>
            </a:r>
            <a:endParaRPr lang="hu-HU" sz="2800" b="1" i="1" dirty="0"/>
          </a:p>
        </p:txBody>
      </p:sp>
    </p:spTree>
    <p:extLst>
      <p:ext uri="{BB962C8B-B14F-4D97-AF65-F5344CB8AC3E}">
        <p14:creationId xmlns:p14="http://schemas.microsoft.com/office/powerpoint/2010/main" val="275944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/>
              <a:t>Bede Anna bűne: </a:t>
            </a:r>
            <a:r>
              <a:rPr lang="hu-HU" altLang="hu-HU" sz="2400" dirty="0" smtClean="0"/>
              <a:t>orgazdaság 				      → </a:t>
            </a:r>
            <a:r>
              <a:rPr lang="hu-HU" altLang="hu-HU" sz="2400" dirty="0"/>
              <a:t>húga, Erzsi akarja jóvátenni</a:t>
            </a:r>
            <a:r>
              <a:rPr lang="hu-HU" altLang="hu-HU" sz="2400" dirty="0" smtClean="0"/>
              <a:t>,			          letölteni a </a:t>
            </a:r>
            <a:r>
              <a:rPr lang="hu-HU" altLang="hu-HU" sz="2400" dirty="0"/>
              <a:t>büntetést (féléves fogság</a:t>
            </a:r>
            <a:r>
              <a:rPr lang="hu-HU" altLang="hu-HU" sz="2400" dirty="0" smtClean="0"/>
              <a:t>)			         ~ </a:t>
            </a:r>
            <a:r>
              <a:rPr lang="hu-HU" altLang="hu-HU" sz="2400" dirty="0"/>
              <a:t>népi </a:t>
            </a:r>
            <a:r>
              <a:rPr lang="hu-HU" altLang="hu-HU" sz="2400" dirty="0" smtClean="0"/>
              <a:t>erkölcsök, </a:t>
            </a:r>
            <a:r>
              <a:rPr lang="hu-HU" altLang="hu-HU" sz="2400" dirty="0"/>
              <a:t>babona</a:t>
            </a:r>
          </a:p>
          <a:p>
            <a:r>
              <a:rPr lang="hu-HU" altLang="hu-HU" sz="2400" dirty="0"/>
              <a:t>a bíró együttérzése, „füllentése”</a:t>
            </a:r>
            <a:endParaRPr lang="hu-HU" sz="2400" dirty="0"/>
          </a:p>
          <a:p>
            <a:r>
              <a:rPr lang="hu-HU" altLang="hu-HU" sz="2400" dirty="0" smtClean="0"/>
              <a:t>szűkszavú </a:t>
            </a:r>
            <a:r>
              <a:rPr lang="hu-HU" altLang="hu-HU" sz="2400" dirty="0"/>
              <a:t>előadásmód, </a:t>
            </a:r>
            <a:r>
              <a:rPr lang="hu-HU" altLang="hu-HU" sz="2400" dirty="0" smtClean="0"/>
              <a:t>sűrítés, balladai </a:t>
            </a:r>
            <a:r>
              <a:rPr lang="hu-HU" altLang="hu-HU" sz="2400" dirty="0"/>
              <a:t>hangulat (sejtetés, elhallgatás</a:t>
            </a:r>
            <a:r>
              <a:rPr lang="hu-HU" altLang="hu-HU" sz="2400" dirty="0" smtClean="0"/>
              <a:t>)</a:t>
            </a:r>
            <a:endParaRPr lang="hu-HU" altLang="hu-HU" sz="24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i="1" dirty="0" smtClean="0"/>
              <a:t>Bede Anna tartozása (A jó palócok)</a:t>
            </a:r>
            <a:endParaRPr lang="hu-HU" sz="2800" b="1" i="1" dirty="0"/>
          </a:p>
        </p:txBody>
      </p:sp>
      <p:pic>
        <p:nvPicPr>
          <p:cNvPr id="2050" name="Picture 2" descr="Irodalom 7. - VI. KISEPIKAI ALKOTÁSOK - 1. „Odafönt másképp tudódott ki az  igazság” – Mikszáth Kálmán: Bede Anna tartozás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502" y="4005064"/>
            <a:ext cx="3816424" cy="2385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 jó palócok – Wikipé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4664"/>
            <a:ext cx="2304256" cy="2939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235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hu-HU" altLang="hu-HU" sz="2800" dirty="0"/>
              <a:t>Milyen „állandó jelzők” </a:t>
            </a:r>
            <a:r>
              <a:rPr lang="hu-HU" altLang="hu-HU" sz="2800" dirty="0" smtClean="0"/>
              <a:t>társíthatók </a:t>
            </a:r>
            <a:r>
              <a:rPr lang="hu-HU" altLang="hu-HU" sz="2800" dirty="0"/>
              <a:t>Pongrácz alakjához?</a:t>
            </a:r>
          </a:p>
          <a:p>
            <a:pPr marL="514350" indent="-514350">
              <a:buFont typeface="+mj-lt"/>
              <a:buAutoNum type="arabicParenR"/>
            </a:pPr>
            <a:r>
              <a:rPr lang="hu-HU" altLang="hu-HU" sz="2800" dirty="0"/>
              <a:t>Milyen hatást tesz Pongrácz Istvánra a Don Quijote olvasása? Melyek a hasonlóságok és különbségek Pongrácz István és Don Quijote alakja között? </a:t>
            </a:r>
          </a:p>
          <a:p>
            <a:pPr marL="514350" indent="-514350">
              <a:buFont typeface="+mj-lt"/>
              <a:buAutoNum type="arabicParenR"/>
            </a:pPr>
            <a:r>
              <a:rPr lang="hu-HU" altLang="hu-HU" sz="2800" dirty="0"/>
              <a:t>Mi magyarázza a gróf viselkedését? </a:t>
            </a:r>
          </a:p>
          <a:p>
            <a:pPr marL="514350" indent="-514350">
              <a:buFont typeface="+mj-lt"/>
              <a:buAutoNum type="arabicParenR"/>
            </a:pPr>
            <a:r>
              <a:rPr lang="hu-HU" altLang="hu-HU" sz="2800" dirty="0"/>
              <a:t>Hogyan viszonyul a főhőshöz az elbeszélő?</a:t>
            </a:r>
          </a:p>
          <a:p>
            <a:pPr marL="514350" indent="-514350">
              <a:buFont typeface="+mj-lt"/>
              <a:buAutoNum type="arabicParenR"/>
            </a:pPr>
            <a:r>
              <a:rPr lang="hu-HU" altLang="hu-HU" sz="2800" dirty="0"/>
              <a:t>Különc vagy különb környezeténél? Pongrácz az egyedüli különc a történetben?</a:t>
            </a:r>
          </a:p>
          <a:p>
            <a:pPr marL="514350" indent="-514350">
              <a:buFont typeface="+mj-lt"/>
              <a:buAutoNum type="arabicParenR"/>
            </a:pPr>
            <a:r>
              <a:rPr lang="hu-HU" altLang="hu-HU" sz="2800" dirty="0"/>
              <a:t>Milyen társadalmi rétegek szerepelnek a regényben?</a:t>
            </a:r>
          </a:p>
          <a:p>
            <a:pPr marL="514350" indent="-514350">
              <a:buFont typeface="+mj-lt"/>
              <a:buAutoNum type="arabicParenR"/>
            </a:pPr>
            <a:r>
              <a:rPr lang="hu-HU" altLang="hu-HU" sz="2800" dirty="0"/>
              <a:t>Miért ragaszkodik annyira a gróf Apolkához?</a:t>
            </a:r>
          </a:p>
          <a:p>
            <a:pPr marL="514350" indent="-514350">
              <a:buFont typeface="+mj-lt"/>
              <a:buAutoNum type="arabicParenR"/>
            </a:pPr>
            <a:r>
              <a:rPr lang="hu-HU" altLang="hu-HU" sz="2800" dirty="0"/>
              <a:t>Mivel indokolja a gróf, hogy nem veszi fel a halotti szentséget? Hogyan értendők a szavai?</a:t>
            </a:r>
          </a:p>
          <a:p>
            <a:pPr marL="514350" indent="-514350">
              <a:buFont typeface="+mj-lt"/>
              <a:buAutoNum type="arabicParenR"/>
            </a:pPr>
            <a:r>
              <a:rPr lang="hu-HU" altLang="hu-HU" sz="2800" dirty="0"/>
              <a:t>Tekinthető-e Pongrácz tragikus hősnek? Mit akart üzenni ezzel a regénnyel Mikszáth a kortársaknak?</a:t>
            </a:r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>
            <a:normAutofit/>
          </a:bodyPr>
          <a:lstStyle/>
          <a:p>
            <a:r>
              <a:rPr lang="hu-HU" sz="3200" b="1" i="1" dirty="0" smtClean="0"/>
              <a:t>Beszterce ostroma – Kérdések</a:t>
            </a:r>
            <a:endParaRPr lang="hu-HU" sz="3200" b="1" i="1" dirty="0"/>
          </a:p>
        </p:txBody>
      </p:sp>
    </p:spTree>
    <p:extLst>
      <p:ext uri="{BB962C8B-B14F-4D97-AF65-F5344CB8AC3E}">
        <p14:creationId xmlns:p14="http://schemas.microsoft.com/office/powerpoint/2010/main" val="299780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3792</TotalTime>
  <Words>1385</Words>
  <Application>Microsoft Office PowerPoint</Application>
  <PresentationFormat>Diavetítés a képernyőre (4:3 oldalarány)</PresentationFormat>
  <Paragraphs>127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3" baseType="lpstr">
      <vt:lpstr>Arial</vt:lpstr>
      <vt:lpstr>Bookman Old Style</vt:lpstr>
      <vt:lpstr>Constantia</vt:lpstr>
      <vt:lpstr>Wingdings</vt:lpstr>
      <vt:lpstr>Wingdings 2</vt:lpstr>
      <vt:lpstr>Paper</vt:lpstr>
      <vt:lpstr>Mikszáth Kálmán</vt:lpstr>
      <vt:lpstr>PowerPoint-bemutató</vt:lpstr>
      <vt:lpstr>Élete</vt:lpstr>
      <vt:lpstr>Munkássága</vt:lpstr>
      <vt:lpstr>Elbeszélések</vt:lpstr>
      <vt:lpstr>Az a fekete folt – Kérdések</vt:lpstr>
      <vt:lpstr>Az a fekete folt (Tót atyafiak)</vt:lpstr>
      <vt:lpstr>Bede Anna tartozása (A jó palócok)</vt:lpstr>
      <vt:lpstr>Beszterce ostroma – Kérdések</vt:lpstr>
      <vt:lpstr>Beszterce ostroma 1) Keletkezési körülmények</vt:lpstr>
      <vt:lpstr>2) Tér-idő viszonyok, szerkezet</vt:lpstr>
      <vt:lpstr>3) Jellemek a) Pongrácz István gróf</vt:lpstr>
      <vt:lpstr>PowerPoint-bemutató</vt:lpstr>
      <vt:lpstr>b) Behenczy bárók</vt:lpstr>
      <vt:lpstr>c) Apolka</vt:lpstr>
      <vt:lpstr>4) Cselekményszálak találkozása</vt:lpstr>
      <vt:lpstr>5) Értelmezés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barokk</dc:title>
  <dc:creator>Bartek Dani</dc:creator>
  <cp:lastModifiedBy>Bartek Dániel</cp:lastModifiedBy>
  <cp:revision>181</cp:revision>
  <dcterms:created xsi:type="dcterms:W3CDTF">2016-11-06T14:22:17Z</dcterms:created>
  <dcterms:modified xsi:type="dcterms:W3CDTF">2024-03-21T22:50:17Z</dcterms:modified>
</cp:coreProperties>
</file>