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303" r:id="rId2"/>
    <p:sldId id="318" r:id="rId3"/>
    <p:sldId id="319" r:id="rId4"/>
    <p:sldId id="327" r:id="rId5"/>
    <p:sldId id="328" r:id="rId6"/>
    <p:sldId id="329" r:id="rId7"/>
    <p:sldId id="320" r:id="rId8"/>
    <p:sldId id="307" r:id="rId9"/>
    <p:sldId id="308" r:id="rId10"/>
    <p:sldId id="321" r:id="rId11"/>
    <p:sldId id="325" r:id="rId12"/>
    <p:sldId id="314" r:id="rId13"/>
    <p:sldId id="315" r:id="rId14"/>
    <p:sldId id="316" r:id="rId15"/>
    <p:sldId id="317" r:id="rId16"/>
    <p:sldId id="322" r:id="rId17"/>
    <p:sldId id="323" r:id="rId18"/>
    <p:sldId id="334" r:id="rId19"/>
    <p:sldId id="331" r:id="rId20"/>
    <p:sldId id="330" r:id="rId21"/>
    <p:sldId id="326" r:id="rId22"/>
    <p:sldId id="333" r:id="rId2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2023.04.16.</a:t>
            </a:fld>
            <a:endParaRPr lang="hu-H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2023.04.16.</a:t>
            </a:fld>
            <a:endParaRPr lang="hu-H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2023.04.16.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2023.04.16.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2023.04.16.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2023.04.16.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2023.04.16.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4C95A6-E858-4ED9-8889-70BEC744A3F8}" type="datetimeFigureOut">
              <a:rPr lang="hu-HU" smtClean="0"/>
              <a:t>2023.04.16.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fif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altLang="hu-HU" b="1" smtClean="0">
                <a:latin typeface="Bookman Old Style" panose="02050604050505020204" pitchFamily="18" charset="0"/>
              </a:rPr>
              <a:t>A magyar felvilágosodás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429000"/>
            <a:ext cx="8569325" cy="2209800"/>
          </a:xfrm>
        </p:spPr>
        <p:txBody>
          <a:bodyPr/>
          <a:lstStyle/>
          <a:p>
            <a:pPr eaLnBrk="1" hangingPunct="1"/>
            <a:endParaRPr lang="hu-HU" altLang="hu-HU" i="1" smtClean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67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u-HU" altLang="hu-HU" dirty="0"/>
              <a:t>a legfőbb cél a „közboldogság” (közjó)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altLang="hu-HU" dirty="0"/>
              <a:t>ennek legfőbb akadálya a tudatlanság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altLang="hu-HU" dirty="0"/>
              <a:t>a feladat a modern tudományok terjesztése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altLang="hu-HU" dirty="0"/>
              <a:t>ehhez elengedhetetlen a </a:t>
            </a:r>
            <a:r>
              <a:rPr lang="hu-HU" altLang="hu-HU" b="1" dirty="0"/>
              <a:t>magyar nyelv művelése</a:t>
            </a:r>
            <a:r>
              <a:rPr lang="hu-HU" altLang="hu-HU" dirty="0"/>
              <a:t>,</a:t>
            </a:r>
            <a:r>
              <a:rPr lang="hu-HU" altLang="hu-HU" b="1" dirty="0"/>
              <a:t> </a:t>
            </a:r>
            <a:r>
              <a:rPr lang="hu-HU" altLang="hu-HU" dirty="0"/>
              <a:t>„pallérozása”, fejlesztése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altLang="hu-HU" dirty="0"/>
              <a:t>ennek legjobb eszköze a </a:t>
            </a:r>
            <a:r>
              <a:rPr lang="hu-HU" altLang="hu-HU" b="1" dirty="0"/>
              <a:t>magyar nyelvű szépirodalom, </a:t>
            </a:r>
            <a:r>
              <a:rPr lang="hu-HU" altLang="hu-HU" dirty="0"/>
              <a:t>főleg a fordítások („magyarítások”)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altLang="hu-HU" dirty="0"/>
              <a:t>támogatni kell a folyóiratokat, könyvkiadást, szótárkészítést, színházakat, tudós társaság alapítását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altLang="hu-HU" sz="3200" b="1" dirty="0"/>
              <a:t>Bessenyei művelődési programja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53651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29336"/>
          </a:xfrm>
        </p:spPr>
        <p:txBody>
          <a:bodyPr>
            <a:normAutofit lnSpcReduction="10000"/>
          </a:bodyPr>
          <a:lstStyle/>
          <a:p>
            <a:r>
              <a:rPr lang="hu-HU" altLang="hu-HU" dirty="0"/>
              <a:t>sárospataki tanulmányok</a:t>
            </a:r>
          </a:p>
          <a:p>
            <a:r>
              <a:rPr lang="hu-HU" altLang="hu-HU" dirty="0"/>
              <a:t>joggyakornok, megyei táblabíró, aljegyző, iskolafelügyelő</a:t>
            </a:r>
          </a:p>
          <a:p>
            <a:r>
              <a:rPr lang="hu-HU" altLang="hu-HU" dirty="0"/>
              <a:t>szabadkőműves, deista, jozefinista nézetek </a:t>
            </a:r>
          </a:p>
          <a:p>
            <a:r>
              <a:rPr lang="hu-HU" altLang="hu-HU" dirty="0"/>
              <a:t>(1794) Martinovics-összeesküvés → halálra ítélik, de kegyelmet kap → várfogság (Spielberg, Kufstein, Munkács) → (1801) szabadulás </a:t>
            </a:r>
          </a:p>
          <a:p>
            <a:r>
              <a:rPr lang="hu-HU" altLang="hu-HU" dirty="0"/>
              <a:t>feleségül veszi </a:t>
            </a:r>
            <a:r>
              <a:rPr lang="hu-HU" altLang="hu-HU" i="1" dirty="0"/>
              <a:t>Török </a:t>
            </a:r>
            <a:r>
              <a:rPr lang="hu-HU" altLang="hu-HU" i="1" dirty="0" err="1"/>
              <a:t>Sophie</a:t>
            </a:r>
            <a:r>
              <a:rPr lang="hu-HU" altLang="hu-HU" i="1" dirty="0"/>
              <a:t> </a:t>
            </a:r>
            <a:r>
              <a:rPr lang="hu-HU" altLang="hu-HU" dirty="0"/>
              <a:t>grófnőt</a:t>
            </a:r>
          </a:p>
          <a:p>
            <a:r>
              <a:rPr lang="hu-HU" altLang="hu-HU" dirty="0"/>
              <a:t>(1806) </a:t>
            </a:r>
            <a:r>
              <a:rPr lang="hu-HU" altLang="hu-HU" b="1" dirty="0"/>
              <a:t>Széphalom</a:t>
            </a:r>
            <a:r>
              <a:rPr lang="hu-HU" altLang="hu-HU" dirty="0"/>
              <a:t>ra költözik (Bányácska, Sátoraljaújhely mellett) → irodalmi élet irányítása</a:t>
            </a:r>
          </a:p>
          <a:p>
            <a:r>
              <a:rPr lang="hu-HU" altLang="hu-HU" dirty="0"/>
              <a:t>az Akadémia tagja</a:t>
            </a:r>
          </a:p>
          <a:p>
            <a:r>
              <a:rPr lang="hu-HU" altLang="hu-HU" dirty="0"/>
              <a:t>a kolerajárvány során meghal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altLang="hu-HU" sz="3200" b="1" dirty="0">
                <a:latin typeface="Bookman Old Style" panose="02050604050505020204" pitchFamily="18" charset="0"/>
              </a:rPr>
              <a:t>Kazinczy Ferenc</a:t>
            </a:r>
            <a:br>
              <a:rPr lang="hu-HU" altLang="hu-HU" sz="3200" b="1" dirty="0">
                <a:latin typeface="Bookman Old Style" panose="02050604050505020204" pitchFamily="18" charset="0"/>
              </a:rPr>
            </a:br>
            <a:r>
              <a:rPr lang="hu-HU" altLang="hu-HU" sz="3200" i="1" dirty="0">
                <a:latin typeface="Bookman Old Style" panose="02050604050505020204" pitchFamily="18" charset="0"/>
              </a:rPr>
              <a:t>(</a:t>
            </a:r>
            <a:r>
              <a:rPr lang="hu-HU" altLang="hu-HU" sz="3200" i="1" dirty="0" err="1">
                <a:latin typeface="Bookman Old Style" panose="02050604050505020204" pitchFamily="18" charset="0"/>
              </a:rPr>
              <a:t>Érsemlyén</a:t>
            </a:r>
            <a:r>
              <a:rPr lang="hu-HU" altLang="hu-HU" sz="3200" i="1" dirty="0">
                <a:latin typeface="Bookman Old Style" panose="02050604050505020204" pitchFamily="18" charset="0"/>
              </a:rPr>
              <a:t>, 1759 –Széphalom, 1831</a:t>
            </a:r>
            <a:r>
              <a:rPr lang="hu-HU" altLang="hu-HU" sz="3200" i="1" dirty="0" smtClean="0">
                <a:latin typeface="Bookman Old Style" panose="02050604050505020204" pitchFamily="18" charset="0"/>
              </a:rPr>
              <a:t>)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462329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dirty="0" smtClean="0">
                <a:latin typeface="Bookman Old Style" panose="02050604050505020204" pitchFamily="18" charset="0"/>
              </a:rPr>
              <a:t>Munkássága</a:t>
            </a:r>
          </a:p>
        </p:txBody>
      </p:sp>
      <p:sp>
        <p:nvSpPr>
          <p:cNvPr id="13315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altLang="hu-HU" dirty="0" smtClean="0"/>
              <a:t>fiatalon: </a:t>
            </a:r>
            <a:r>
              <a:rPr lang="hu-HU" altLang="hu-HU" b="1" dirty="0" smtClean="0"/>
              <a:t>szentimentalizmus</a:t>
            </a:r>
            <a:r>
              <a:rPr lang="hu-HU" altLang="hu-HU" dirty="0" smtClean="0"/>
              <a:t> → fogsága után: </a:t>
            </a:r>
            <a:r>
              <a:rPr lang="hu-HU" altLang="hu-HU" b="1" dirty="0" smtClean="0"/>
              <a:t>klasszicizmus</a:t>
            </a:r>
            <a:r>
              <a:rPr lang="hu-HU" altLang="hu-HU" dirty="0" smtClean="0"/>
              <a:t> hatása alatt</a:t>
            </a:r>
          </a:p>
          <a:p>
            <a:r>
              <a:rPr lang="hu-HU" altLang="hu-HU" dirty="0" smtClean="0"/>
              <a:t>folyóiratokat indít: (1788) </a:t>
            </a:r>
            <a:r>
              <a:rPr lang="hu-HU" altLang="hu-HU" b="1" i="1" dirty="0" smtClean="0"/>
              <a:t>Magyar Museum</a:t>
            </a:r>
            <a:r>
              <a:rPr lang="hu-HU" altLang="hu-HU" dirty="0" smtClean="0"/>
              <a:t>, (1790) </a:t>
            </a:r>
            <a:r>
              <a:rPr lang="hu-HU" altLang="hu-HU" b="1" i="1" dirty="0" smtClean="0"/>
              <a:t>Orpheus</a:t>
            </a:r>
          </a:p>
          <a:p>
            <a:r>
              <a:rPr lang="hu-HU" altLang="hu-HU" b="1" dirty="0" smtClean="0"/>
              <a:t>fordítások</a:t>
            </a:r>
            <a:r>
              <a:rPr lang="hu-HU" altLang="hu-HU" dirty="0" smtClean="0"/>
              <a:t>: ezeket tartja legfőbb műveinek</a:t>
            </a:r>
          </a:p>
          <a:p>
            <a:pPr lvl="1"/>
            <a:r>
              <a:rPr lang="hu-HU" altLang="hu-HU" sz="2400" i="1" dirty="0" err="1" smtClean="0"/>
              <a:t>Bácsmegyeynek</a:t>
            </a:r>
            <a:r>
              <a:rPr lang="hu-HU" altLang="hu-HU" sz="2400" i="1" dirty="0" smtClean="0"/>
              <a:t> </a:t>
            </a:r>
            <a:r>
              <a:rPr lang="hu-HU" altLang="hu-HU" sz="2400" i="1" dirty="0" err="1" smtClean="0"/>
              <a:t>öszve</a:t>
            </a:r>
            <a:r>
              <a:rPr lang="hu-HU" altLang="hu-HU" sz="2400" i="1" dirty="0" smtClean="0"/>
              <a:t>-szedett levelei</a:t>
            </a:r>
            <a:r>
              <a:rPr lang="hu-HU" altLang="hu-HU" sz="2400" dirty="0" smtClean="0"/>
              <a:t> (egy </a:t>
            </a:r>
            <a:r>
              <a:rPr lang="hu-HU" altLang="hu-HU" sz="2400" dirty="0" err="1" smtClean="0"/>
              <a:t>Werther</a:t>
            </a:r>
            <a:r>
              <a:rPr lang="hu-HU" altLang="hu-HU" sz="2400" dirty="0" smtClean="0"/>
              <a:t>-utánzat fordítása)</a:t>
            </a:r>
          </a:p>
          <a:p>
            <a:pPr lvl="1"/>
            <a:r>
              <a:rPr lang="hu-HU" altLang="hu-HU" sz="2400" dirty="0" smtClean="0"/>
              <a:t>drámafordítások (Shakespeare, </a:t>
            </a:r>
            <a:r>
              <a:rPr lang="hu-HU" altLang="hu-HU" sz="2400" dirty="0" err="1" smtClean="0"/>
              <a:t>Moliére</a:t>
            </a:r>
            <a:r>
              <a:rPr lang="hu-HU" altLang="hu-HU" sz="2400" dirty="0" smtClean="0"/>
              <a:t>, Goethe stb.)</a:t>
            </a:r>
          </a:p>
          <a:p>
            <a:r>
              <a:rPr lang="hu-HU" altLang="hu-HU" dirty="0" smtClean="0"/>
              <a:t>eredeti művek: emlékiratok </a:t>
            </a:r>
          </a:p>
          <a:p>
            <a:pPr lvl="1"/>
            <a:r>
              <a:rPr lang="hu-HU" altLang="hu-HU" sz="2400" i="1" dirty="0" smtClean="0"/>
              <a:t>Pályám emlékezete</a:t>
            </a:r>
          </a:p>
          <a:p>
            <a:pPr lvl="1"/>
            <a:r>
              <a:rPr lang="hu-HU" altLang="hu-HU" sz="2400" i="1" dirty="0" smtClean="0"/>
              <a:t>Fogságom naplója</a:t>
            </a:r>
          </a:p>
          <a:p>
            <a:pPr lvl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17848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616743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u-HU" altLang="hu-HU" sz="2800" b="1" dirty="0" smtClean="0"/>
              <a:t>Stílusreform és nyelvújítás</a:t>
            </a:r>
          </a:p>
          <a:p>
            <a:pPr>
              <a:defRPr/>
            </a:pPr>
            <a:r>
              <a:rPr lang="hu-HU" altLang="hu-HU" sz="2800" i="1" dirty="0" smtClean="0"/>
              <a:t>„fentebb </a:t>
            </a:r>
            <a:r>
              <a:rPr lang="hu-HU" altLang="hu-HU" sz="2800" i="1" dirty="0" err="1" smtClean="0"/>
              <a:t>stil</a:t>
            </a:r>
            <a:r>
              <a:rPr lang="hu-HU" altLang="hu-HU" sz="2800" i="1" dirty="0" smtClean="0"/>
              <a:t>” </a:t>
            </a:r>
            <a:r>
              <a:rPr lang="hu-HU" altLang="hu-HU" sz="2800" dirty="0" smtClean="0"/>
              <a:t>megteremtése: választékos, igényes nyelvhasználat, nyelvi tudatosság</a:t>
            </a:r>
          </a:p>
          <a:p>
            <a:pPr>
              <a:defRPr/>
            </a:pPr>
            <a:r>
              <a:rPr lang="hu-HU" altLang="hu-HU" sz="2800" dirty="0" smtClean="0"/>
              <a:t>(1811) </a:t>
            </a:r>
            <a:r>
              <a:rPr lang="hu-HU" altLang="hu-HU" sz="2800" i="1" dirty="0" smtClean="0"/>
              <a:t>Tövisek és virágok </a:t>
            </a:r>
            <a:r>
              <a:rPr lang="hu-HU" altLang="hu-HU" sz="2800" dirty="0" smtClean="0"/>
              <a:t>c. epigrammagyűjtemény → nyelvújítási harc kirobbantása</a:t>
            </a:r>
          </a:p>
          <a:p>
            <a:pPr>
              <a:defRPr/>
            </a:pPr>
            <a:r>
              <a:rPr lang="hu-HU" altLang="hu-HU" sz="2800" dirty="0" smtClean="0"/>
              <a:t>(1813) </a:t>
            </a:r>
            <a:r>
              <a:rPr lang="hu-HU" altLang="hu-HU" sz="2800" i="1" dirty="0" smtClean="0"/>
              <a:t>Mondolat</a:t>
            </a:r>
            <a:r>
              <a:rPr lang="hu-HU" altLang="hu-HU" sz="2800" dirty="0" smtClean="0"/>
              <a:t> c. gúnyirat</a:t>
            </a:r>
            <a:endParaRPr lang="hu-HU" altLang="hu-HU" sz="2800" b="1" i="1" dirty="0" smtClean="0"/>
          </a:p>
          <a:p>
            <a:pPr>
              <a:defRPr/>
            </a:pPr>
            <a:r>
              <a:rPr lang="hu-HU" altLang="hu-HU" sz="2800" dirty="0" smtClean="0"/>
              <a:t>(1815) </a:t>
            </a:r>
            <a:r>
              <a:rPr lang="hu-HU" altLang="hu-HU" sz="2800" i="1" dirty="0" smtClean="0"/>
              <a:t>Felelet a Mondolatra </a:t>
            </a:r>
            <a:r>
              <a:rPr lang="hu-HU" altLang="hu-HU" sz="2800" dirty="0" smtClean="0"/>
              <a:t>(</a:t>
            </a:r>
            <a:r>
              <a:rPr lang="hu-HU" altLang="hu-HU" sz="2800" i="1" dirty="0" smtClean="0"/>
              <a:t>Kölcsey Ferenc </a:t>
            </a:r>
            <a:r>
              <a:rPr lang="hu-HU" altLang="hu-HU" sz="2800" dirty="0" smtClean="0"/>
              <a:t>és </a:t>
            </a:r>
            <a:r>
              <a:rPr lang="hu-HU" altLang="hu-HU" sz="2800" i="1" dirty="0" smtClean="0"/>
              <a:t>Szemere Pál </a:t>
            </a:r>
            <a:r>
              <a:rPr lang="hu-HU" altLang="hu-HU" sz="2800" dirty="0" smtClean="0"/>
              <a:t>szerkesztésében)</a:t>
            </a:r>
          </a:p>
          <a:p>
            <a:pPr>
              <a:defRPr/>
            </a:pPr>
            <a:r>
              <a:rPr lang="hu-HU" altLang="hu-HU" sz="2800" dirty="0" smtClean="0"/>
              <a:t>(1819) </a:t>
            </a:r>
            <a:r>
              <a:rPr lang="hu-HU" altLang="hu-HU" sz="2800" i="1" dirty="0" smtClean="0"/>
              <a:t>Ortológus és neológus nálunk és más nemzeteknél </a:t>
            </a:r>
            <a:r>
              <a:rPr lang="hu-HU" altLang="hu-HU" sz="2800" dirty="0" smtClean="0"/>
              <a:t>→ a vita lezárása</a:t>
            </a:r>
            <a:endParaRPr lang="hu-HU" altLang="hu-HU" sz="2800" i="1" dirty="0" smtClean="0"/>
          </a:p>
          <a:p>
            <a:pPr>
              <a:buFontTx/>
              <a:buNone/>
              <a:defRPr/>
            </a:pPr>
            <a:r>
              <a:rPr lang="hu-HU" altLang="hu-HU" sz="2400" dirty="0" smtClean="0"/>
              <a:t>„Jól és szépen az ír, aki tüzes ortológus és tüzes neológus egyszersmind, s egyességben és ellenkezésben van önmagával.”</a:t>
            </a:r>
          </a:p>
        </p:txBody>
      </p:sp>
    </p:spTree>
    <p:extLst>
      <p:ext uri="{BB962C8B-B14F-4D97-AF65-F5344CB8AC3E}">
        <p14:creationId xmlns:p14="http://schemas.microsoft.com/office/powerpoint/2010/main" val="283683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artalom helye 2"/>
          <p:cNvSpPr>
            <a:spLocks noGrp="1"/>
          </p:cNvSpPr>
          <p:nvPr>
            <p:ph idx="1"/>
          </p:nvPr>
        </p:nvSpPr>
        <p:spPr>
          <a:xfrm>
            <a:off x="285750" y="548680"/>
            <a:ext cx="8401050" cy="604867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u-HU" altLang="hu-HU" sz="2800" b="1" dirty="0" smtClean="0"/>
              <a:t>A nyelvújítás módjai: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u-HU" altLang="hu-HU" dirty="0"/>
              <a:t> </a:t>
            </a:r>
            <a:r>
              <a:rPr lang="hu-HU" altLang="hu-HU" sz="2600" dirty="0" smtClean="0"/>
              <a:t>szóképzés (pl.: </a:t>
            </a:r>
            <a:r>
              <a:rPr lang="hu-HU" altLang="hu-HU" sz="2600" i="1" dirty="0" smtClean="0"/>
              <a:t>értelem,</a:t>
            </a:r>
            <a:r>
              <a:rPr lang="hu-HU" altLang="hu-HU" sz="2600" dirty="0" smtClean="0"/>
              <a:t> </a:t>
            </a:r>
            <a:r>
              <a:rPr lang="hu-HU" altLang="hu-HU" sz="2600" i="1" dirty="0" smtClean="0"/>
              <a:t>irodalom</a:t>
            </a:r>
            <a:r>
              <a:rPr lang="hu-HU" altLang="hu-HU" sz="2600" dirty="0" smtClean="0"/>
              <a:t>)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u-HU" altLang="hu-HU" sz="2600" dirty="0" smtClean="0"/>
              <a:t> szóösszetétel (pl.: </a:t>
            </a:r>
            <a:r>
              <a:rPr lang="hu-HU" altLang="hu-HU" sz="2600" i="1" dirty="0" smtClean="0"/>
              <a:t>évszak, folyóirat</a:t>
            </a:r>
            <a:r>
              <a:rPr lang="hu-HU" altLang="hu-HU" sz="2600" dirty="0" smtClean="0"/>
              <a:t>)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u-HU" altLang="hu-HU" sz="2600" dirty="0" smtClean="0"/>
              <a:t> szóelvonás (pl.: </a:t>
            </a:r>
            <a:r>
              <a:rPr lang="hu-HU" altLang="hu-HU" sz="2600" i="1" dirty="0" smtClean="0"/>
              <a:t>séta, vizsga</a:t>
            </a:r>
            <a:r>
              <a:rPr lang="hu-HU" altLang="hu-HU" sz="2600" dirty="0" smtClean="0"/>
              <a:t>)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u-HU" altLang="hu-HU" sz="2600" dirty="0" smtClean="0"/>
              <a:t> elavult szavak, régi magyar személynevek</a:t>
            </a:r>
          </a:p>
          <a:p>
            <a:pPr marL="457200" lvl="1" indent="0">
              <a:buFontTx/>
              <a:buNone/>
              <a:defRPr/>
            </a:pPr>
            <a:r>
              <a:rPr lang="hu-HU" altLang="hu-HU" sz="2600" dirty="0" smtClean="0"/>
              <a:t>    felújítása (pl.: </a:t>
            </a:r>
            <a:r>
              <a:rPr lang="hu-HU" altLang="hu-HU" sz="2600" i="1" dirty="0" smtClean="0"/>
              <a:t>fegyelem, hon; Árpád, Zoltán</a:t>
            </a:r>
            <a:r>
              <a:rPr lang="hu-HU" altLang="hu-HU" sz="2600" dirty="0" smtClean="0"/>
              <a:t>)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u-HU" altLang="hu-HU" sz="2600" dirty="0" smtClean="0"/>
              <a:t> tájszavak köznyelvivé tétele (pl.: </a:t>
            </a:r>
            <a:r>
              <a:rPr lang="hu-HU" altLang="hu-HU" sz="2600" i="1" dirty="0" smtClean="0"/>
              <a:t>betyár, hulla</a:t>
            </a:r>
            <a:r>
              <a:rPr lang="hu-HU" altLang="hu-HU" sz="2600" dirty="0" smtClean="0"/>
              <a:t>)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u-HU" altLang="hu-HU" sz="2600" dirty="0" smtClean="0"/>
              <a:t> idegen szavak lefordítása (pl.: </a:t>
            </a:r>
            <a:r>
              <a:rPr lang="hu-HU" altLang="hu-HU" sz="2600" i="1" dirty="0" smtClean="0"/>
              <a:t>hangverseny</a:t>
            </a:r>
            <a:r>
              <a:rPr lang="hu-HU" altLang="hu-HU" sz="2600" dirty="0" smtClean="0"/>
              <a:t>)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u-HU" altLang="hu-HU" sz="2600" dirty="0" smtClean="0"/>
              <a:t> idegen szavak és nevek „magyarosítása”</a:t>
            </a:r>
          </a:p>
          <a:p>
            <a:pPr marL="457200" lvl="1" indent="0">
              <a:buFontTx/>
              <a:buNone/>
              <a:defRPr/>
            </a:pPr>
            <a:r>
              <a:rPr lang="hu-HU" altLang="hu-HU" sz="2600" dirty="0"/>
              <a:t> </a:t>
            </a:r>
            <a:r>
              <a:rPr lang="hu-HU" altLang="hu-HU" sz="2600" dirty="0" smtClean="0"/>
              <a:t>   (pl.: </a:t>
            </a:r>
            <a:r>
              <a:rPr lang="hu-HU" altLang="hu-HU" sz="2600" i="1" dirty="0" smtClean="0"/>
              <a:t>bálna, Lipcse</a:t>
            </a:r>
            <a:r>
              <a:rPr lang="hu-HU" altLang="hu-HU" sz="2600" dirty="0" smtClean="0"/>
              <a:t>)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u-HU" altLang="hu-HU" sz="2600" dirty="0" smtClean="0"/>
              <a:t> szóösszerántás (pl.: </a:t>
            </a:r>
            <a:r>
              <a:rPr lang="hu-HU" altLang="hu-HU" sz="2600" i="1" dirty="0" smtClean="0"/>
              <a:t>csőr, rovar, tanár</a:t>
            </a:r>
            <a:r>
              <a:rPr lang="hu-HU" altLang="hu-HU" sz="2600" dirty="0" smtClean="0"/>
              <a:t>)</a:t>
            </a:r>
          </a:p>
          <a:p>
            <a:pPr marL="457200" lvl="1" indent="0">
              <a:buFontTx/>
              <a:buNone/>
              <a:defRPr/>
            </a:pPr>
            <a:endParaRPr lang="hu-HU" altLang="hu-HU" sz="1800" dirty="0" smtClean="0"/>
          </a:p>
          <a:p>
            <a:pPr marL="457200" lvl="1" indent="0">
              <a:buFontTx/>
              <a:buNone/>
              <a:defRPr/>
            </a:pPr>
            <a:r>
              <a:rPr lang="hu-HU" altLang="hu-HU" sz="2600" dirty="0" smtClean="0"/>
              <a:t>(</a:t>
            </a:r>
            <a:r>
              <a:rPr lang="hu-HU" altLang="hu-HU" sz="2600" i="1" dirty="0" smtClean="0"/>
              <a:t>álláspont, Béla, páholy, csend, gúla, higany, hős, szemüveg, társalog</a:t>
            </a:r>
            <a:r>
              <a:rPr lang="hu-HU" altLang="hu-HU" sz="26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3811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Képtalálat a következőre: „kazinczy és kisfaludy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692150"/>
            <a:ext cx="765492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3"/>
          <p:cNvSpPr txBox="1">
            <a:spLocks/>
          </p:cNvSpPr>
          <p:nvPr/>
        </p:nvSpPr>
        <p:spPr>
          <a:xfrm>
            <a:off x="728663" y="5445125"/>
            <a:ext cx="7654925" cy="7318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hu-HU" altLang="hu-HU" sz="2400" kern="0" dirty="0" smtClean="0">
                <a:latin typeface="Bookman Old Style" panose="02050604050505020204" pitchFamily="18" charset="0"/>
              </a:rPr>
              <a:t>Orlay </a:t>
            </a:r>
            <a:r>
              <a:rPr lang="hu-HU" altLang="hu-HU" sz="2400" kern="0" dirty="0" err="1" smtClean="0">
                <a:latin typeface="Bookman Old Style" panose="02050604050505020204" pitchFamily="18" charset="0"/>
              </a:rPr>
              <a:t>Petrich</a:t>
            </a:r>
            <a:r>
              <a:rPr lang="hu-HU" altLang="hu-HU" sz="2400" kern="0" dirty="0" smtClean="0">
                <a:latin typeface="Bookman Old Style" panose="02050604050505020204" pitchFamily="18" charset="0"/>
              </a:rPr>
              <a:t> Soma:</a:t>
            </a:r>
          </a:p>
          <a:p>
            <a:pPr marL="0" indent="0" algn="ctr">
              <a:buFontTx/>
              <a:buNone/>
              <a:defRPr/>
            </a:pPr>
            <a:r>
              <a:rPr lang="hu-HU" altLang="hu-HU" sz="2400" i="1" kern="0" dirty="0" smtClean="0">
                <a:latin typeface="Bookman Old Style" panose="02050604050505020204" pitchFamily="18" charset="0"/>
              </a:rPr>
              <a:t>Kazinczy Ferenc és Kisfaludy Károly első találkozása</a:t>
            </a:r>
          </a:p>
        </p:txBody>
      </p:sp>
    </p:spTree>
    <p:extLst>
      <p:ext uri="{BB962C8B-B14F-4D97-AF65-F5344CB8AC3E}">
        <p14:creationId xmlns:p14="http://schemas.microsoft.com/office/powerpoint/2010/main" val="176643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29336"/>
          </a:xfrm>
        </p:spPr>
        <p:txBody>
          <a:bodyPr>
            <a:normAutofit fontScale="92500" lnSpcReduction="10000"/>
          </a:bodyPr>
          <a:lstStyle/>
          <a:p>
            <a:r>
              <a:rPr lang="hu-HU" altLang="hu-HU" dirty="0"/>
              <a:t>Kassán joggyakornok, írnok, házi </a:t>
            </a:r>
            <a:r>
              <a:rPr lang="hu-HU" altLang="hu-HU" dirty="0" smtClean="0"/>
              <a:t>tanító az Orczy családnál</a:t>
            </a:r>
            <a:endParaRPr lang="hu-HU" altLang="hu-HU" dirty="0"/>
          </a:p>
          <a:p>
            <a:r>
              <a:rPr lang="hu-HU" altLang="hu-HU" dirty="0"/>
              <a:t>(1788) </a:t>
            </a:r>
            <a:r>
              <a:rPr lang="hu-HU" altLang="hu-HU" b="1" i="1" dirty="0"/>
              <a:t>Magyar Museum </a:t>
            </a:r>
            <a:r>
              <a:rPr lang="hu-HU" altLang="hu-HU" dirty="0"/>
              <a:t>c. első magyar szépirodalmi folyóirat megalapítása (</a:t>
            </a:r>
            <a:r>
              <a:rPr lang="hu-HU" altLang="hu-HU" i="1" dirty="0"/>
              <a:t>Kazinczy Ferenc</a:t>
            </a:r>
            <a:r>
              <a:rPr lang="hu-HU" altLang="hu-HU" dirty="0"/>
              <a:t>cel és </a:t>
            </a:r>
            <a:r>
              <a:rPr lang="hu-HU" altLang="hu-HU" i="1" dirty="0"/>
              <a:t>Baróti Szabó Dávid</a:t>
            </a:r>
            <a:r>
              <a:rPr lang="hu-HU" altLang="hu-HU" dirty="0"/>
              <a:t>dal közösen)</a:t>
            </a:r>
          </a:p>
          <a:p>
            <a:r>
              <a:rPr lang="hu-HU" altLang="hu-HU" dirty="0"/>
              <a:t>lázító versei miatt elbocsátják, majd a Martinovics-összeesküvés idején (1794) letartóztatják → egyévi várfogság Kufsteinben</a:t>
            </a:r>
          </a:p>
          <a:p>
            <a:r>
              <a:rPr lang="hu-HU" altLang="hu-HU" dirty="0"/>
              <a:t>szabadulása után Bécsben telepedik le, feleségül veszi </a:t>
            </a:r>
            <a:r>
              <a:rPr lang="hu-HU" altLang="hu-HU" dirty="0" err="1"/>
              <a:t>Baumberg</a:t>
            </a:r>
            <a:r>
              <a:rPr lang="hu-HU" altLang="hu-HU" dirty="0"/>
              <a:t> Gabriellát (költőnő)</a:t>
            </a:r>
          </a:p>
          <a:p>
            <a:r>
              <a:rPr lang="hu-HU" altLang="hu-HU" dirty="0"/>
              <a:t>(1809) lefordítja Napóleon kiáltványát, ezért Párizsba menekül</a:t>
            </a:r>
          </a:p>
          <a:p>
            <a:r>
              <a:rPr lang="hu-HU" altLang="hu-HU" dirty="0"/>
              <a:t>Napóleon bukása után Spielberg börtönében raboskodik, majd Linzbe száműzik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altLang="hu-HU" sz="3600" b="1" dirty="0">
                <a:latin typeface="Bookman Old Style" panose="02050604050505020204" pitchFamily="18" charset="0"/>
              </a:rPr>
              <a:t>Batsányi János </a:t>
            </a:r>
            <a:r>
              <a:rPr lang="hu-HU" altLang="hu-HU" sz="3600" dirty="0">
                <a:latin typeface="Bookman Old Style" panose="02050604050505020204" pitchFamily="18" charset="0"/>
              </a:rPr>
              <a:t>(1763–1845)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425527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57328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hu-HU" sz="2800" dirty="0"/>
              <a:t>a francia forradalom hatására írt </a:t>
            </a:r>
            <a:r>
              <a:rPr lang="hu-HU" sz="2800" b="1" dirty="0"/>
              <a:t>epigramma</a:t>
            </a:r>
          </a:p>
          <a:p>
            <a:pPr>
              <a:defRPr/>
            </a:pPr>
            <a:r>
              <a:rPr lang="hu-HU" sz="2800" dirty="0"/>
              <a:t>egyetlen  alárendelő összetett mondat</a:t>
            </a:r>
          </a:p>
          <a:p>
            <a:pPr>
              <a:defRPr/>
            </a:pPr>
            <a:r>
              <a:rPr lang="hu-HU" sz="2800" dirty="0"/>
              <a:t>kétirányú megszólítás:</a:t>
            </a:r>
          </a:p>
          <a:p>
            <a:pPr marL="457200" lvl="1" indent="0">
              <a:buFontTx/>
              <a:buNone/>
              <a:defRPr/>
            </a:pPr>
            <a:r>
              <a:rPr lang="hu-HU" dirty="0"/>
              <a:t>1) elnyomás alatt lévő nemzetek</a:t>
            </a:r>
          </a:p>
          <a:p>
            <a:pPr marL="457200" lvl="1" indent="0">
              <a:buFontTx/>
              <a:buNone/>
              <a:defRPr/>
            </a:pPr>
            <a:r>
              <a:rPr lang="hu-HU" dirty="0"/>
              <a:t>2) elnyomó királyok</a:t>
            </a:r>
          </a:p>
          <a:p>
            <a:pPr>
              <a:defRPr/>
            </a:pPr>
            <a:r>
              <a:rPr lang="hu-HU" sz="2800" dirty="0"/>
              <a:t>szállóigévé vált csattanó: közös felszólítás, de eltérő jelentéstartalommal</a:t>
            </a:r>
          </a:p>
          <a:p>
            <a:pPr marL="971550" lvl="1" indent="-514350">
              <a:buFontTx/>
              <a:buAutoNum type="arabicParenR"/>
              <a:defRPr/>
            </a:pPr>
            <a:r>
              <a:rPr lang="hu-HU" sz="2600" dirty="0"/>
              <a:t>nemzetek számára: reménykeltő buzdítás</a:t>
            </a:r>
          </a:p>
          <a:p>
            <a:pPr marL="971550" lvl="1" indent="-514350">
              <a:buFontTx/>
              <a:buAutoNum type="arabicParenR"/>
              <a:defRPr/>
            </a:pPr>
            <a:r>
              <a:rPr lang="hu-HU" sz="2600" dirty="0"/>
              <a:t>királyok számára: fenyegetés</a:t>
            </a:r>
          </a:p>
          <a:p>
            <a:pPr>
              <a:defRPr/>
            </a:pPr>
            <a:r>
              <a:rPr lang="hu-HU" sz="2800" b="1" dirty="0"/>
              <a:t>újfajta költői szerepfelfogás</a:t>
            </a:r>
            <a:r>
              <a:rPr lang="hu-HU" sz="2800" dirty="0"/>
              <a:t>: nyilvános megszólalás a közösség (haza) érdekében, jövőbe „látás”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altLang="hu-HU" sz="3200" b="1" i="1" dirty="0">
                <a:latin typeface="Bookman Old Style" panose="02050604050505020204" pitchFamily="18" charset="0"/>
              </a:rPr>
              <a:t>A </a:t>
            </a:r>
            <a:r>
              <a:rPr lang="hu-HU" altLang="hu-HU" sz="3200" b="1" i="1" dirty="0" smtClean="0">
                <a:latin typeface="Bookman Old Style" panose="02050604050505020204" pitchFamily="18" charset="0"/>
              </a:rPr>
              <a:t>franciaországi </a:t>
            </a:r>
            <a:r>
              <a:rPr lang="hu-HU" altLang="hu-HU" sz="3200" b="1" i="1" dirty="0">
                <a:latin typeface="Bookman Old Style" panose="02050604050505020204" pitchFamily="18" charset="0"/>
              </a:rPr>
              <a:t>változásokra</a:t>
            </a:r>
            <a:r>
              <a:rPr lang="hu-HU" altLang="hu-HU" sz="3200" dirty="0">
                <a:latin typeface="Bookman Old Style" panose="02050604050505020204" pitchFamily="18" charset="0"/>
              </a:rPr>
              <a:t> (1789)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981331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i="1" dirty="0"/>
              <a:t>Hogyan értelmezhető a cím?</a:t>
            </a:r>
            <a:endParaRPr lang="hu-HU" dirty="0"/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Milyen nézőpontból szólal meg a beszélő? Kik / mik a vers megszólítottjai?</a:t>
            </a:r>
            <a:endParaRPr lang="hu-HU" dirty="0"/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Mi </a:t>
            </a:r>
            <a:r>
              <a:rPr lang="hu-HU" i="1" dirty="0" err="1"/>
              <a:t>jellemzi</a:t>
            </a:r>
            <a:r>
              <a:rPr lang="hu-HU" i="1" dirty="0"/>
              <a:t> a költemény szerkezeti felépítését?</a:t>
            </a:r>
            <a:endParaRPr lang="hu-HU" dirty="0"/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Melyek a vers egymással szembeállított motívumai?</a:t>
            </a:r>
            <a:endParaRPr lang="hu-HU" dirty="0"/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Milyen történelmi eseményre utal a költemény? Értelmezze a következő kifejezéseket: „dicső nemzet”, „két világnak megváltója”, „örökös jussait délre </a:t>
            </a:r>
            <a:r>
              <a:rPr lang="hu-HU" i="1" dirty="0" err="1"/>
              <a:t>hozván</a:t>
            </a:r>
            <a:r>
              <a:rPr lang="hu-HU" i="1" dirty="0"/>
              <a:t>”!</a:t>
            </a:r>
            <a:endParaRPr lang="hu-HU" dirty="0"/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Melyek a beszélő értékrendjének legfontosabb elemei, </a:t>
            </a:r>
            <a:r>
              <a:rPr lang="hu-HU" i="1" dirty="0" err="1" smtClean="0"/>
              <a:t>kulcsszavai</a:t>
            </a:r>
            <a:r>
              <a:rPr lang="hu-HU" i="1" dirty="0" smtClean="0"/>
              <a:t> </a:t>
            </a:r>
            <a:r>
              <a:rPr lang="hu-HU" i="1" dirty="0"/>
              <a:t>(a 21-24. sorban)?</a:t>
            </a:r>
            <a:endParaRPr lang="hu-HU" dirty="0"/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Milyen a mű hangvétele?</a:t>
            </a:r>
            <a:endParaRPr lang="hu-HU" dirty="0"/>
          </a:p>
          <a:p>
            <a:pPr marL="514350" indent="-514350">
              <a:buFont typeface="+mj-lt"/>
              <a:buAutoNum type="arabicPeriod"/>
            </a:pPr>
            <a:r>
              <a:rPr lang="hu-HU" i="1" dirty="0"/>
              <a:t>Melyek a jellemző stíluseszközök? </a:t>
            </a:r>
            <a:endParaRPr lang="hu-HU" i="1" dirty="0" smtClean="0"/>
          </a:p>
          <a:p>
            <a:pPr marL="514350" indent="-514350">
              <a:buFont typeface="+mj-lt"/>
              <a:buAutoNum type="arabicPeriod"/>
            </a:pPr>
            <a:r>
              <a:rPr lang="hu-HU" i="1" dirty="0" smtClean="0"/>
              <a:t>Milyen </a:t>
            </a:r>
            <a:r>
              <a:rPr lang="hu-HU" i="1" dirty="0"/>
              <a:t>a költemény versformája?</a:t>
            </a:r>
            <a:endParaRPr lang="hu-HU" dirty="0"/>
          </a:p>
          <a:p>
            <a:endParaRPr lang="hu-HU" dirty="0"/>
          </a:p>
        </p:txBody>
      </p:sp>
      <p:sp>
        <p:nvSpPr>
          <p:cNvPr id="4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 smtClean="0">
                <a:latin typeface="Bookman Old Style" panose="02050604050505020204" pitchFamily="18" charset="0"/>
              </a:rPr>
              <a:t>A látó </a:t>
            </a:r>
            <a:r>
              <a:rPr lang="hu-HU" sz="3200" dirty="0" smtClean="0">
                <a:latin typeface="Bookman Old Style" panose="02050604050505020204" pitchFamily="18" charset="0"/>
              </a:rPr>
              <a:t>(1794)</a:t>
            </a:r>
            <a:endParaRPr lang="hu-HU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5355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nyomtatásban csak 1835-ben jelenhet meg</a:t>
            </a:r>
          </a:p>
          <a:p>
            <a:r>
              <a:rPr lang="hu-HU" dirty="0" smtClean="0"/>
              <a:t>cím ~ látnok, vátesz</a:t>
            </a:r>
          </a:p>
          <a:p>
            <a:r>
              <a:rPr lang="hu-HU" dirty="0" smtClean="0"/>
              <a:t>keretes szerkezetű </a:t>
            </a:r>
            <a:r>
              <a:rPr lang="hu-HU" b="1" dirty="0" smtClean="0"/>
              <a:t>óda</a:t>
            </a:r>
          </a:p>
          <a:p>
            <a:r>
              <a:rPr lang="hu-HU" dirty="0" smtClean="0"/>
              <a:t>megszólítás / felszólítás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u-HU" dirty="0" err="1" smtClean="0"/>
              <a:t>jelenbeli</a:t>
            </a:r>
            <a:r>
              <a:rPr lang="hu-HU" dirty="0" smtClean="0"/>
              <a:t> helyzetleírás </a:t>
            </a:r>
            <a:r>
              <a:rPr lang="hu-HU" dirty="0" smtClean="0">
                <a:cs typeface="Times New Roman" panose="02020603050405020304" pitchFamily="18" charset="0"/>
              </a:rPr>
              <a:t>→ eljövendő jobb kor látomása</a:t>
            </a:r>
          </a:p>
          <a:p>
            <a:r>
              <a:rPr lang="hu-HU" dirty="0" smtClean="0">
                <a:cs typeface="Times New Roman" panose="02020603050405020304" pitchFamily="18" charset="0"/>
              </a:rPr>
              <a:t>felvilágosodás motívumai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>
                <a:cs typeface="Times New Roman" panose="02020603050405020304" pitchFamily="18" charset="0"/>
              </a:rPr>
              <a:t>fény ↔ sötétség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>
                <a:cs typeface="Times New Roman" panose="02020603050405020304" pitchFamily="18" charset="0"/>
              </a:rPr>
              <a:t>ész, igazság ↔ babona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>
                <a:cs typeface="Times New Roman" panose="02020603050405020304" pitchFamily="18" charset="0"/>
              </a:rPr>
              <a:t>törvény, egyenlőség, szabadság ↔ elnyomás</a:t>
            </a:r>
          </a:p>
          <a:p>
            <a:r>
              <a:rPr lang="hu-HU" dirty="0" smtClean="0">
                <a:cs typeface="Times New Roman" panose="02020603050405020304" pitchFamily="18" charset="0"/>
              </a:rPr>
              <a:t>francia forradalom példája („megváltó” → messianizmus)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u-HU" dirty="0" smtClean="0">
                <a:cs typeface="Times New Roman" panose="02020603050405020304" pitchFamily="18" charset="0"/>
              </a:rPr>
              <a:t>hazafias</a:t>
            </a:r>
            <a:r>
              <a:rPr lang="hu-HU" dirty="0">
                <a:cs typeface="Times New Roman" panose="02020603050405020304" pitchFamily="18" charset="0"/>
              </a:rPr>
              <a:t>, </a:t>
            </a:r>
            <a:r>
              <a:rPr lang="hu-HU" b="1" dirty="0">
                <a:cs typeface="Times New Roman" panose="02020603050405020304" pitchFamily="18" charset="0"/>
              </a:rPr>
              <a:t>forradalmi költészet</a:t>
            </a:r>
            <a:r>
              <a:rPr lang="hu-HU" dirty="0">
                <a:cs typeface="Times New Roman" panose="02020603050405020304" pitchFamily="18" charset="0"/>
              </a:rPr>
              <a:t> megteremtése</a:t>
            </a:r>
          </a:p>
          <a:p>
            <a:r>
              <a:rPr lang="hu-HU" dirty="0" smtClean="0">
                <a:cs typeface="Times New Roman" panose="02020603050405020304" pitchFamily="18" charset="0"/>
              </a:rPr>
              <a:t>patetikus hangnem, optimista hangvétel</a:t>
            </a:r>
          </a:p>
          <a:p>
            <a:r>
              <a:rPr lang="hu-HU" dirty="0" smtClean="0">
                <a:cs typeface="Times New Roman" panose="02020603050405020304" pitchFamily="18" charset="0"/>
              </a:rPr>
              <a:t>stíluseszközök: fokozás, halmozás, ismétlés, túlzás, metaforák, </a:t>
            </a:r>
            <a:r>
              <a:rPr lang="hu-HU" dirty="0" err="1" smtClean="0">
                <a:cs typeface="Times New Roman" panose="02020603050405020304" pitchFamily="18" charset="0"/>
              </a:rPr>
              <a:t>oximoronok</a:t>
            </a:r>
            <a:r>
              <a:rPr lang="hu-HU" dirty="0" smtClean="0">
                <a:cs typeface="Times New Roman" panose="02020603050405020304" pitchFamily="18" charset="0"/>
              </a:rPr>
              <a:t> stb.</a:t>
            </a:r>
          </a:p>
          <a:p>
            <a:r>
              <a:rPr lang="hu-HU" dirty="0" smtClean="0">
                <a:cs typeface="Times New Roman" panose="02020603050405020304" pitchFamily="18" charset="0"/>
              </a:rPr>
              <a:t>versforma: páros rímű felező tizenkettes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/>
          </a:bodyPr>
          <a:lstStyle/>
          <a:p>
            <a:r>
              <a:rPr lang="hu-HU" sz="3200" b="1" i="1" dirty="0" smtClean="0">
                <a:latin typeface="Bookman Old Style" panose="02050604050505020204" pitchFamily="18" charset="0"/>
              </a:rPr>
              <a:t>A látó </a:t>
            </a:r>
            <a:r>
              <a:rPr lang="hu-HU" sz="3200" dirty="0" smtClean="0">
                <a:latin typeface="Bookman Old Style" panose="02050604050505020204" pitchFamily="18" charset="0"/>
              </a:rPr>
              <a:t>(1794)</a:t>
            </a:r>
            <a:endParaRPr lang="hu-HU" sz="3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225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hu-HU" altLang="hu-HU" dirty="0"/>
              <a:t>„Felvilágosult” abszolutizmus:</a:t>
            </a:r>
          </a:p>
          <a:p>
            <a:r>
              <a:rPr lang="hu-HU" altLang="hu-HU" dirty="0"/>
              <a:t>Mária Terézia (1740–1780)</a:t>
            </a:r>
          </a:p>
          <a:p>
            <a:r>
              <a:rPr lang="hu-HU" altLang="hu-HU" dirty="0"/>
              <a:t>II. József (1780–1790)</a:t>
            </a:r>
          </a:p>
          <a:p>
            <a:pPr lvl="1"/>
            <a:r>
              <a:rPr lang="hu-HU" altLang="hu-HU" dirty="0"/>
              <a:t>jobbágyrendelet</a:t>
            </a:r>
          </a:p>
          <a:p>
            <a:pPr lvl="1"/>
            <a:r>
              <a:rPr lang="hu-HU" altLang="hu-HU" dirty="0"/>
              <a:t>türelmi rendelet (protestánsok szabad vallásgyakorlása)</a:t>
            </a:r>
          </a:p>
          <a:p>
            <a:pPr lvl="1"/>
            <a:r>
              <a:rPr lang="hu-HU" altLang="hu-HU" dirty="0"/>
              <a:t>szerzetesrendek feloszlatása stb.</a:t>
            </a:r>
          </a:p>
          <a:p>
            <a:pPr>
              <a:buFontTx/>
              <a:buNone/>
            </a:pPr>
            <a:r>
              <a:rPr lang="hu-HU" altLang="hu-HU" dirty="0"/>
              <a:t>Abszolutizmus:</a:t>
            </a:r>
          </a:p>
          <a:p>
            <a:r>
              <a:rPr lang="hu-HU" altLang="hu-HU" dirty="0"/>
              <a:t>I. Ferenc (1792–1835)</a:t>
            </a:r>
          </a:p>
          <a:p>
            <a:pPr lvl="1"/>
            <a:r>
              <a:rPr lang="hu-HU" altLang="hu-HU" dirty="0"/>
              <a:t>Martinovics-összeesküvés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altLang="hu-HU" sz="3200" b="1" dirty="0">
                <a:latin typeface="Bookman Old Style" panose="02050604050505020204" pitchFamily="18" charset="0"/>
              </a:rPr>
              <a:t>Történelem dióhéjban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0820562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a </a:t>
            </a:r>
            <a:r>
              <a:rPr lang="hu-HU" i="1" dirty="0" smtClean="0"/>
              <a:t>Kufsteini elégiák </a:t>
            </a:r>
            <a:r>
              <a:rPr lang="hu-HU" dirty="0" smtClean="0"/>
              <a:t>legismertebb darabja (</a:t>
            </a:r>
            <a:r>
              <a:rPr lang="hu-HU" dirty="0" err="1" smtClean="0"/>
              <a:t>elégiko</a:t>
            </a:r>
            <a:r>
              <a:rPr lang="hu-HU" dirty="0" smtClean="0"/>
              <a:t>-óda)</a:t>
            </a:r>
          </a:p>
          <a:p>
            <a:r>
              <a:rPr lang="hu-HU" dirty="0" smtClean="0"/>
              <a:t>személyesség, érzelmek spontán áradása, hangulati hullámzás</a:t>
            </a:r>
          </a:p>
          <a:p>
            <a:r>
              <a:rPr lang="hu-HU" dirty="0" smtClean="0"/>
              <a:t>madármotívum (~ szabadság, hírnök, lélekjelkép)</a:t>
            </a:r>
          </a:p>
          <a:p>
            <a:r>
              <a:rPr lang="hu-HU" dirty="0" smtClean="0"/>
              <a:t>ellenpontozás: rabság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↔ szabadság,</a:t>
            </a:r>
            <a:r>
              <a:rPr lang="hu-HU" dirty="0" smtClean="0"/>
              <a:t> társadalom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↔ </a:t>
            </a:r>
            <a:r>
              <a:rPr lang="hu-HU" dirty="0" smtClean="0"/>
              <a:t>természet, bánat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↔ vigasztalás, dal ↔ csend stb.</a:t>
            </a:r>
          </a:p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zárlat: az első kéziratban még „ölyv” helyett „sas” szerepelt ( ~ Habsburg-elnyomás), de Kazinczy törölte </a:t>
            </a:r>
          </a:p>
          <a:p>
            <a:r>
              <a:rPr lang="hu-HU" dirty="0" smtClean="0"/>
              <a:t>„</a:t>
            </a:r>
            <a:r>
              <a:rPr lang="hu-HU" dirty="0"/>
              <a:t>félhosszú” vers (147 sor)</a:t>
            </a:r>
          </a:p>
          <a:p>
            <a:r>
              <a:rPr lang="hu-HU" dirty="0" smtClean="0"/>
              <a:t>szabálytalan forma (változó hosszúság sorok és szakaszok, soráthajlások, kötetlen szótagszámú jambusok, véletlenszerű rímek)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 smtClean="0">
                <a:latin typeface="Bookman Old Style" panose="02050604050505020204" pitchFamily="18" charset="0"/>
              </a:rPr>
              <a:t>A rab és a madár</a:t>
            </a:r>
            <a:r>
              <a:rPr lang="hu-HU" sz="3200" dirty="0" smtClean="0">
                <a:latin typeface="Bookman Old Style" panose="02050604050505020204" pitchFamily="18" charset="0"/>
              </a:rPr>
              <a:t> (1795)</a:t>
            </a:r>
            <a:endParaRPr lang="hu-HU" sz="3200" b="1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337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altLang="hu-HU" dirty="0"/>
              <a:t>losonci író, fiatalon meghal</a:t>
            </a:r>
          </a:p>
          <a:p>
            <a:r>
              <a:rPr lang="hu-HU" altLang="hu-HU" dirty="0"/>
              <a:t>(1794) </a:t>
            </a:r>
            <a:r>
              <a:rPr lang="hu-HU" altLang="hu-HU" b="1" i="1" dirty="0"/>
              <a:t>Uránia</a:t>
            </a:r>
            <a:r>
              <a:rPr lang="hu-HU" altLang="hu-HU" dirty="0"/>
              <a:t> c. folyóirat indítása Pesten</a:t>
            </a:r>
          </a:p>
          <a:p>
            <a:pPr lvl="1"/>
            <a:r>
              <a:rPr lang="hu-HU" altLang="hu-HU" sz="2600" dirty="0"/>
              <a:t>főleg női olvasóknak szánja</a:t>
            </a:r>
          </a:p>
          <a:p>
            <a:pPr lvl="1"/>
            <a:r>
              <a:rPr lang="hu-HU" altLang="hu-HU" sz="2600" dirty="0"/>
              <a:t>csak 3 szám jelenik meg</a:t>
            </a:r>
          </a:p>
          <a:p>
            <a:r>
              <a:rPr lang="hu-HU" altLang="hu-HU" i="1" dirty="0"/>
              <a:t>A nemzet csinosodása </a:t>
            </a:r>
            <a:r>
              <a:rPr lang="hu-HU" altLang="hu-HU" dirty="0"/>
              <a:t>c. értekezés</a:t>
            </a:r>
          </a:p>
          <a:p>
            <a:pPr lvl="1"/>
            <a:r>
              <a:rPr lang="hu-HU" altLang="hu-HU" sz="2600" dirty="0"/>
              <a:t>magyar kulturális élet elmaradottsága, maradi szemléletmód (a fejlődés csak önámítás)</a:t>
            </a:r>
          </a:p>
          <a:p>
            <a:pPr lvl="1"/>
            <a:r>
              <a:rPr lang="hu-HU" altLang="hu-HU" sz="2600" dirty="0"/>
              <a:t>írástudók szerepe</a:t>
            </a:r>
          </a:p>
          <a:p>
            <a:pPr lvl="1"/>
            <a:r>
              <a:rPr lang="hu-HU" altLang="hu-HU" sz="2600" dirty="0"/>
              <a:t>eredetiség követelése </a:t>
            </a:r>
          </a:p>
          <a:p>
            <a:pPr lvl="1"/>
            <a:endParaRPr lang="hu-HU" altLang="hu-HU" sz="2600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altLang="hu-HU" sz="3200" b="1" dirty="0">
                <a:latin typeface="Bookman Old Style" panose="02050604050505020204" pitchFamily="18" charset="0"/>
              </a:rPr>
              <a:t>Kármán József </a:t>
            </a:r>
            <a:r>
              <a:rPr lang="hu-HU" altLang="hu-HU" sz="3200" dirty="0">
                <a:latin typeface="Bookman Old Style" panose="02050604050505020204" pitchFamily="18" charset="0"/>
              </a:rPr>
              <a:t>(1769–1795)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7800224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az </a:t>
            </a:r>
            <a:r>
              <a:rPr lang="hu-HU" i="1" dirty="0"/>
              <a:t>Urániá</a:t>
            </a:r>
            <a:r>
              <a:rPr lang="hu-HU" dirty="0"/>
              <a:t>ban jelent meg névtelenül, három folytatásban</a:t>
            </a:r>
          </a:p>
          <a:p>
            <a:r>
              <a:rPr lang="hu-HU" dirty="0"/>
              <a:t>szentimentális napló- és levélregény (</a:t>
            </a:r>
            <a:r>
              <a:rPr lang="hu-HU" i="1" dirty="0" err="1"/>
              <a:t>Werther</a:t>
            </a:r>
            <a:r>
              <a:rPr lang="hu-HU" dirty="0"/>
              <a:t> magyarítása)</a:t>
            </a:r>
          </a:p>
          <a:p>
            <a:r>
              <a:rPr lang="hu-HU" dirty="0" smtClean="0"/>
              <a:t>elbeszélői szólamok:</a:t>
            </a:r>
            <a:r>
              <a:rPr lang="hu-HU" dirty="0"/>
              <a:t>	</a:t>
            </a:r>
          </a:p>
          <a:p>
            <a:pPr marL="880110" lvl="1" indent="-514350">
              <a:buFont typeface="+mj-lt"/>
              <a:buAutoNum type="arabicPeriod"/>
            </a:pPr>
            <a:r>
              <a:rPr lang="hu-HU" dirty="0" smtClean="0"/>
              <a:t>szerkesztői előszó</a:t>
            </a:r>
            <a:endParaRPr lang="hu-HU" dirty="0"/>
          </a:p>
          <a:p>
            <a:pPr marL="880110" lvl="1" indent="-514350">
              <a:buFont typeface="+mj-lt"/>
              <a:buAutoNum type="arabicPeriod"/>
            </a:pPr>
            <a:r>
              <a:rPr lang="hu-HU" dirty="0" smtClean="0"/>
              <a:t>Fanni életének összegzése + üzenet a szerkesztőknek        (T-</a:t>
            </a:r>
            <a:r>
              <a:rPr lang="hu-HU" dirty="0" err="1" smtClean="0"/>
              <a:t>ai</a:t>
            </a:r>
            <a:r>
              <a:rPr lang="hu-HU" dirty="0" smtClean="0"/>
              <a:t> József írása?)</a:t>
            </a:r>
            <a:endParaRPr lang="hu-HU" dirty="0"/>
          </a:p>
          <a:p>
            <a:pPr marL="880110" lvl="1" indent="-514350">
              <a:buFont typeface="+mj-lt"/>
              <a:buAutoNum type="arabicPeriod"/>
            </a:pPr>
            <a:r>
              <a:rPr lang="hu-HU" dirty="0" smtClean="0"/>
              <a:t>Fanni naplóbejegyzései </a:t>
            </a:r>
            <a:r>
              <a:rPr lang="hu-HU" dirty="0"/>
              <a:t>és </a:t>
            </a:r>
            <a:r>
              <a:rPr lang="hu-HU" dirty="0" smtClean="0"/>
              <a:t>levelei (I–LXIII.)</a:t>
            </a:r>
          </a:p>
          <a:p>
            <a:r>
              <a:rPr lang="hu-HU" dirty="0" smtClean="0"/>
              <a:t>vallomásos </a:t>
            </a:r>
            <a:r>
              <a:rPr lang="hu-HU" dirty="0"/>
              <a:t>jelleg, lélektani ábrázolás </a:t>
            </a:r>
          </a:p>
          <a:p>
            <a:r>
              <a:rPr lang="hu-HU" dirty="0" smtClean="0"/>
              <a:t>1 </a:t>
            </a:r>
            <a:r>
              <a:rPr lang="hu-HU" dirty="0"/>
              <a:t>év eseményei ~ természet körforgása (ciklikus időszemlélet) ↔ emberi élet egyszerisége </a:t>
            </a:r>
          </a:p>
          <a:p>
            <a:r>
              <a:rPr lang="hu-HU" dirty="0"/>
              <a:t>a tökéletes </a:t>
            </a:r>
            <a:r>
              <a:rPr lang="hu-HU" dirty="0" smtClean="0"/>
              <a:t>boldogság a </a:t>
            </a:r>
            <a:r>
              <a:rPr lang="hu-HU" dirty="0"/>
              <a:t>földi létben csak rövid </a:t>
            </a:r>
            <a:r>
              <a:rPr lang="hu-HU" dirty="0" smtClean="0"/>
              <a:t>időre valósulhat meg</a:t>
            </a:r>
            <a:endParaRPr lang="hu-HU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>
                <a:latin typeface="Bookman Old Style" panose="02050604050505020204" pitchFamily="18" charset="0"/>
              </a:rPr>
              <a:t>Fanni hagyományai </a:t>
            </a:r>
            <a:r>
              <a:rPr lang="hu-HU" sz="3200" dirty="0">
                <a:latin typeface="Bookman Old Style" panose="02050604050505020204" pitchFamily="18" charset="0"/>
              </a:rPr>
              <a:t>(1794-95)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904945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013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u-HU" altLang="hu-HU" sz="2800" dirty="0"/>
              <a:t>nálunk kissé megkésve jelentkezik</a:t>
            </a:r>
          </a:p>
          <a:p>
            <a:pPr>
              <a:lnSpc>
                <a:spcPct val="90000"/>
              </a:lnSpc>
            </a:pPr>
            <a:r>
              <a:rPr lang="hu-HU" altLang="hu-HU" sz="2800" dirty="0"/>
              <a:t>két szakasza</a:t>
            </a:r>
            <a:r>
              <a:rPr lang="hu-HU" altLang="hu-HU" sz="2800" dirty="0" smtClean="0"/>
              <a:t>: </a:t>
            </a:r>
          </a:p>
          <a:p>
            <a:pPr marL="914400" lvl="1" indent="-457200">
              <a:lnSpc>
                <a:spcPct val="90000"/>
              </a:lnSpc>
              <a:buFontTx/>
              <a:buAutoNum type="arabicParenR"/>
            </a:pPr>
            <a:r>
              <a:rPr lang="hu-HU" altLang="hu-HU" dirty="0" smtClean="0"/>
              <a:t>1772–1795</a:t>
            </a:r>
          </a:p>
          <a:p>
            <a:pPr marL="914400" lvl="1" indent="-457200">
              <a:lnSpc>
                <a:spcPct val="90000"/>
              </a:lnSpc>
              <a:buFontTx/>
              <a:buAutoNum type="arabicParenR"/>
            </a:pPr>
            <a:r>
              <a:rPr lang="hu-HU" altLang="hu-HU" dirty="0" smtClean="0"/>
              <a:t>1795–1825</a:t>
            </a:r>
            <a:endParaRPr lang="hu-HU" altLang="hu-HU" dirty="0"/>
          </a:p>
          <a:p>
            <a:pPr>
              <a:lnSpc>
                <a:spcPct val="90000"/>
              </a:lnSpc>
            </a:pPr>
            <a:r>
              <a:rPr lang="hu-HU" altLang="hu-HU" sz="2800" dirty="0"/>
              <a:t>polgárság híján néhány főúr és a köznemesség körében terjed </a:t>
            </a:r>
            <a:r>
              <a:rPr lang="hu-HU" altLang="hu-HU" sz="2800" dirty="0">
                <a:latin typeface="Bookman Old Style" panose="02050604050505020204" pitchFamily="18" charset="0"/>
              </a:rPr>
              <a:t>→ </a:t>
            </a:r>
            <a:r>
              <a:rPr lang="hu-HU" altLang="hu-HU" sz="2800" dirty="0"/>
              <a:t>felvilágosult rendiség</a:t>
            </a:r>
          </a:p>
          <a:p>
            <a:pPr>
              <a:lnSpc>
                <a:spcPct val="90000"/>
              </a:lnSpc>
            </a:pPr>
            <a:r>
              <a:rPr lang="hu-HU" altLang="hu-HU" sz="2800" dirty="0"/>
              <a:t>célok</a:t>
            </a:r>
            <a:r>
              <a:rPr lang="hu-HU" altLang="hu-HU" sz="2800" dirty="0" smtClean="0"/>
              <a:t>: </a:t>
            </a:r>
            <a:r>
              <a:rPr lang="hu-HU" altLang="hu-HU" dirty="0" smtClean="0"/>
              <a:t>kulturális fejlődés, magyar </a:t>
            </a:r>
            <a:r>
              <a:rPr lang="hu-HU" altLang="hu-HU" dirty="0"/>
              <a:t>nyelv művelése </a:t>
            </a:r>
          </a:p>
          <a:p>
            <a:pPr>
              <a:lnSpc>
                <a:spcPct val="90000"/>
              </a:lnSpc>
            </a:pPr>
            <a:r>
              <a:rPr lang="hu-HU" altLang="hu-HU" sz="2800" dirty="0"/>
              <a:t>(1760) Mária Terézia létrehozza a bécsi magyar testőrséget → Bessenyei György </a:t>
            </a:r>
            <a:r>
              <a:rPr lang="hu-HU" altLang="hu-HU" sz="2800" dirty="0" smtClean="0"/>
              <a:t>vezetésével írói társaságot szerveznek : „</a:t>
            </a:r>
            <a:r>
              <a:rPr lang="hu-HU" altLang="hu-HU" sz="2800" dirty="0"/>
              <a:t>testőrírók</a:t>
            </a:r>
            <a:r>
              <a:rPr lang="hu-HU" altLang="hu-HU" sz="2800" dirty="0" smtClean="0"/>
              <a:t>”              (Barcsay Ábrahám, Báróczi </a:t>
            </a:r>
            <a:r>
              <a:rPr lang="hu-HU" altLang="hu-HU" sz="2800" dirty="0"/>
              <a:t>Sándor</a:t>
            </a:r>
            <a:r>
              <a:rPr lang="hu-HU" altLang="hu-HU" sz="2800" dirty="0" smtClean="0"/>
              <a:t>, Kisfaludy Sándor, </a:t>
            </a:r>
            <a:r>
              <a:rPr lang="hu-HU" altLang="hu-HU" sz="2800" dirty="0" err="1" smtClean="0"/>
              <a:t>Naláczy</a:t>
            </a:r>
            <a:r>
              <a:rPr lang="hu-HU" altLang="hu-HU" sz="2800" dirty="0" smtClean="0"/>
              <a:t> József, Orczy Lőrinc)</a:t>
            </a:r>
            <a:endParaRPr lang="hu-HU" altLang="hu-HU" sz="2800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altLang="hu-HU" sz="3600" b="1" dirty="0">
                <a:latin typeface="Bookman Old Style" panose="02050604050505020204" pitchFamily="18" charset="0"/>
              </a:rPr>
              <a:t>A magyar </a:t>
            </a:r>
            <a:r>
              <a:rPr lang="hu-HU" altLang="hu-HU" sz="3600" b="1" dirty="0" smtClean="0">
                <a:latin typeface="Bookman Old Style" panose="02050604050505020204" pitchFamily="18" charset="0"/>
              </a:rPr>
              <a:t>felvilágosodás irodalma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3364119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467544" y="5645701"/>
            <a:ext cx="8229600" cy="852426"/>
          </a:xfrm>
        </p:spPr>
        <p:txBody>
          <a:bodyPr>
            <a:noAutofit/>
          </a:bodyPr>
          <a:lstStyle/>
          <a:p>
            <a:pPr algn="ctr"/>
            <a:r>
              <a:rPr lang="hu-HU" sz="2400" b="1" i="1" dirty="0" smtClean="0">
                <a:solidFill>
                  <a:schemeClr val="tx1"/>
                </a:solidFill>
              </a:rPr>
              <a:t>Bessenyei György, Barcsay Ábrahám, Báróczi Sándor, Kisfaludy Sándor, Orczy Lőrinc</a:t>
            </a:r>
            <a:endParaRPr lang="hu-HU" sz="2400" b="1" i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Jánoska Antal: Báró Orczy Lőrinc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294722"/>
            <a:ext cx="2002621" cy="228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essenyei Györ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35" y="359596"/>
            <a:ext cx="1944216" cy="2781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Barcsay Ábrahám - A Turulmadár nyomá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5" y="359596"/>
            <a:ext cx="1947319" cy="2781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588" y="359596"/>
            <a:ext cx="2072016" cy="2713353"/>
          </a:xfrm>
          <a:prstGeom prst="rect">
            <a:avLst/>
          </a:prstGeom>
        </p:spPr>
      </p:pic>
      <p:pic>
        <p:nvPicPr>
          <p:cNvPr id="1042" name="Picture 18" descr="175 éve 1844. október 28-án elhunyt Kisfaludy Sándor költő (*1772). |  Petőfi Sándor Városi Könyvtár Kiskunfélegyház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500" y="3294722"/>
            <a:ext cx="2101650" cy="228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9123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323528" y="260648"/>
            <a:ext cx="8640960" cy="6336704"/>
          </a:xfrm>
        </p:spPr>
        <p:txBody>
          <a:bodyPr numCol="2">
            <a:noAutofit/>
          </a:bodyPr>
          <a:lstStyle/>
          <a:p>
            <a:pPr marL="0" indent="0" fontAlgn="base">
              <a:buNone/>
            </a:pPr>
            <a:r>
              <a:rPr lang="hu-HU" sz="1800" dirty="0" err="1"/>
              <a:t>Éjtszaki</a:t>
            </a:r>
            <a:r>
              <a:rPr lang="hu-HU" sz="1800" dirty="0"/>
              <a:t> szeleknek süvöltő </a:t>
            </a:r>
            <a:r>
              <a:rPr lang="hu-HU" sz="1800" dirty="0" smtClean="0"/>
              <a:t>zúgása,</a:t>
            </a:r>
          </a:p>
          <a:p>
            <a:pPr marL="0" indent="0" fontAlgn="base">
              <a:buNone/>
            </a:pPr>
            <a:r>
              <a:rPr lang="hu-HU" sz="1800" dirty="0" smtClean="0"/>
              <a:t>Halovány </a:t>
            </a:r>
            <a:r>
              <a:rPr lang="hu-HU" sz="1800" dirty="0" err="1" smtClean="0"/>
              <a:t>erdőknek</a:t>
            </a:r>
            <a:r>
              <a:rPr lang="hu-HU" sz="1800" dirty="0" smtClean="0"/>
              <a:t> levele hullása</a:t>
            </a:r>
          </a:p>
          <a:p>
            <a:pPr marL="0" indent="0" fontAlgn="base">
              <a:buNone/>
            </a:pPr>
            <a:r>
              <a:rPr lang="hu-HU" sz="1800" dirty="0" smtClean="0"/>
              <a:t>Jelentik</a:t>
            </a:r>
            <a:r>
              <a:rPr lang="hu-HU" sz="1800" dirty="0"/>
              <a:t>, hogy nincs már ősznek maradása,</a:t>
            </a:r>
          </a:p>
          <a:p>
            <a:pPr marL="0" indent="0" fontAlgn="base">
              <a:buNone/>
            </a:pPr>
            <a:r>
              <a:rPr lang="hu-HU" sz="1800" dirty="0"/>
              <a:t>És hogy télre hajlik esztendő forgása.</a:t>
            </a:r>
          </a:p>
          <a:p>
            <a:pPr marL="0" indent="0" fontAlgn="base">
              <a:buNone/>
            </a:pPr>
            <a:r>
              <a:rPr lang="hu-HU" sz="1800" dirty="0" smtClean="0"/>
              <a:t>(…)</a:t>
            </a:r>
          </a:p>
          <a:p>
            <a:pPr marL="0" indent="0" fontAlgn="base">
              <a:buNone/>
            </a:pPr>
            <a:endParaRPr lang="hu-HU" sz="1000" dirty="0" smtClean="0"/>
          </a:p>
          <a:p>
            <a:pPr marL="0" indent="0" fontAlgn="base">
              <a:buNone/>
            </a:pPr>
            <a:r>
              <a:rPr lang="hu-HU" sz="1800" dirty="0" smtClean="0"/>
              <a:t>Az </a:t>
            </a:r>
            <a:r>
              <a:rPr lang="hu-HU" sz="1800" dirty="0"/>
              <a:t>ősz búcsút vévén </a:t>
            </a:r>
            <a:r>
              <a:rPr lang="hu-HU" sz="1800" dirty="0" smtClean="0"/>
              <a:t>szőlő-hegyeinkről</a:t>
            </a:r>
            <a:r>
              <a:rPr lang="hu-HU" sz="1800" dirty="0"/>
              <a:t>,</a:t>
            </a:r>
          </a:p>
          <a:p>
            <a:pPr marL="0" indent="0" fontAlgn="base">
              <a:buNone/>
            </a:pPr>
            <a:r>
              <a:rPr lang="hu-HU" sz="1800" dirty="0"/>
              <a:t>Utolsó </a:t>
            </a:r>
            <a:r>
              <a:rPr lang="hu-HU" sz="1800" dirty="0" err="1"/>
              <a:t>koszorót</a:t>
            </a:r>
            <a:r>
              <a:rPr lang="hu-HU" sz="1800" dirty="0"/>
              <a:t> fon még kertjeinkről,</a:t>
            </a:r>
          </a:p>
          <a:p>
            <a:pPr marL="0" indent="0" fontAlgn="base">
              <a:buNone/>
            </a:pPr>
            <a:r>
              <a:rPr lang="hu-HU" sz="1800" dirty="0"/>
              <a:t>S nem lévén mit </a:t>
            </a:r>
            <a:r>
              <a:rPr lang="hu-HU" sz="1800" dirty="0" err="1"/>
              <a:t>gyüjtsön</a:t>
            </a:r>
            <a:r>
              <a:rPr lang="hu-HU" sz="1800" dirty="0"/>
              <a:t> meddő mezeinkről,</a:t>
            </a:r>
          </a:p>
          <a:p>
            <a:pPr marL="0" indent="0" fontAlgn="base">
              <a:buNone/>
            </a:pPr>
            <a:r>
              <a:rPr lang="hu-HU" sz="1800" dirty="0"/>
              <a:t>Könyves szemmel </a:t>
            </a:r>
            <a:r>
              <a:rPr lang="hu-HU" sz="1800" dirty="0" err="1"/>
              <a:t>indúl</a:t>
            </a:r>
            <a:r>
              <a:rPr lang="hu-HU" sz="1800" dirty="0"/>
              <a:t> </a:t>
            </a:r>
            <a:r>
              <a:rPr lang="hu-HU" sz="1800" dirty="0" smtClean="0"/>
              <a:t>puszta völgyeinkről.</a:t>
            </a:r>
          </a:p>
          <a:p>
            <a:pPr marL="0" indent="0" fontAlgn="base">
              <a:buNone/>
            </a:pPr>
            <a:endParaRPr lang="hu-HU" sz="1800" dirty="0"/>
          </a:p>
          <a:p>
            <a:pPr marL="0" indent="0" fontAlgn="base">
              <a:buNone/>
            </a:pPr>
            <a:r>
              <a:rPr lang="hu-HU" sz="1800" dirty="0"/>
              <a:t>A tél pedig </a:t>
            </a:r>
            <a:r>
              <a:rPr lang="hu-HU" sz="1800" dirty="0" err="1"/>
              <a:t>ülvén</a:t>
            </a:r>
            <a:r>
              <a:rPr lang="hu-HU" sz="1800" dirty="0"/>
              <a:t> jeges fellegekre,</a:t>
            </a:r>
          </a:p>
          <a:p>
            <a:pPr marL="0" indent="0" fontAlgn="base">
              <a:buNone/>
            </a:pPr>
            <a:r>
              <a:rPr lang="hu-HU" sz="1800" dirty="0"/>
              <a:t>Elébb birodalmát terjeszti hegyekre,</a:t>
            </a:r>
          </a:p>
          <a:p>
            <a:pPr marL="0" indent="0" fontAlgn="base">
              <a:buNone/>
            </a:pPr>
            <a:r>
              <a:rPr lang="hu-HU" sz="1800" dirty="0"/>
              <a:t>Onnét fagyot </a:t>
            </a:r>
            <a:r>
              <a:rPr lang="hu-HU" sz="1800" dirty="0" err="1"/>
              <a:t>küldvén</a:t>
            </a:r>
            <a:r>
              <a:rPr lang="hu-HU" sz="1800" dirty="0"/>
              <a:t> lapályos </a:t>
            </a:r>
            <a:r>
              <a:rPr lang="hu-HU" sz="1800" dirty="0" err="1"/>
              <a:t>térekre</a:t>
            </a:r>
            <a:r>
              <a:rPr lang="hu-HU" sz="1800" dirty="0"/>
              <a:t>,</a:t>
            </a:r>
          </a:p>
          <a:p>
            <a:pPr marL="0" indent="0" fontAlgn="base">
              <a:buNone/>
            </a:pPr>
            <a:r>
              <a:rPr lang="hu-HU" sz="1800" dirty="0"/>
              <a:t>Halált látszik hozni egész természetre</a:t>
            </a:r>
            <a:r>
              <a:rPr lang="hu-HU" sz="1800" dirty="0" smtClean="0"/>
              <a:t>.</a:t>
            </a:r>
          </a:p>
          <a:p>
            <a:pPr marL="0" indent="0" fontAlgn="base">
              <a:buNone/>
            </a:pPr>
            <a:endParaRPr lang="hu-HU" sz="1800" dirty="0" smtClean="0"/>
          </a:p>
          <a:p>
            <a:pPr marL="0" indent="0" fontAlgn="base">
              <a:buNone/>
            </a:pPr>
            <a:endParaRPr lang="hu-HU" sz="1800" dirty="0"/>
          </a:p>
          <a:p>
            <a:pPr marL="0" indent="0" fontAlgn="base">
              <a:buNone/>
            </a:pPr>
            <a:r>
              <a:rPr lang="hu-HU" sz="1800" dirty="0" smtClean="0"/>
              <a:t>E </a:t>
            </a:r>
            <a:r>
              <a:rPr lang="hu-HU" sz="1800" dirty="0"/>
              <a:t>változás képe rövid életünknek,</a:t>
            </a:r>
          </a:p>
          <a:p>
            <a:pPr marL="0" indent="0" fontAlgn="base">
              <a:buNone/>
            </a:pPr>
            <a:r>
              <a:rPr lang="hu-HU" sz="1800" dirty="0"/>
              <a:t>Melyben, végét érvén hanyatló őszünknek,</a:t>
            </a:r>
          </a:p>
          <a:p>
            <a:pPr marL="0" indent="0" fontAlgn="base">
              <a:buNone/>
            </a:pPr>
            <a:r>
              <a:rPr lang="hu-HU" sz="1800" dirty="0"/>
              <a:t>Hó fedi tetejét </a:t>
            </a:r>
            <a:r>
              <a:rPr lang="hu-HU" sz="1800" dirty="0" err="1"/>
              <a:t>fonnyadott</a:t>
            </a:r>
            <a:r>
              <a:rPr lang="hu-HU" sz="1800" dirty="0"/>
              <a:t> fejünknek,</a:t>
            </a:r>
          </a:p>
          <a:p>
            <a:pPr marL="0" indent="0" fontAlgn="base">
              <a:buNone/>
            </a:pPr>
            <a:r>
              <a:rPr lang="hu-HU" sz="1800" dirty="0"/>
              <a:t>S meghűl minden része aggott tetemünknek</a:t>
            </a:r>
            <a:r>
              <a:rPr lang="hu-HU" sz="1800" dirty="0" smtClean="0"/>
              <a:t>.</a:t>
            </a:r>
          </a:p>
          <a:p>
            <a:pPr marL="0" indent="0" fontAlgn="base">
              <a:buNone/>
            </a:pPr>
            <a:endParaRPr lang="hu-HU" sz="1800" dirty="0" smtClean="0"/>
          </a:p>
          <a:p>
            <a:pPr marL="0" indent="0" fontAlgn="base">
              <a:buNone/>
            </a:pPr>
            <a:r>
              <a:rPr lang="hu-HU" sz="1800" dirty="0" smtClean="0"/>
              <a:t>Alig </a:t>
            </a:r>
            <a:r>
              <a:rPr lang="hu-HU" sz="1800" dirty="0"/>
              <a:t>emlékezünk tavasz rózsáiról</a:t>
            </a:r>
          </a:p>
          <a:p>
            <a:pPr marL="0" indent="0" fontAlgn="base">
              <a:buNone/>
            </a:pPr>
            <a:r>
              <a:rPr lang="hu-HU" sz="1800" dirty="0"/>
              <a:t>S múlt nyáron aratott mezők kalásziról,</a:t>
            </a:r>
          </a:p>
          <a:p>
            <a:pPr marL="0" indent="0" fontAlgn="base">
              <a:buNone/>
            </a:pPr>
            <a:r>
              <a:rPr lang="hu-HU" sz="1800" dirty="0"/>
              <a:t>Csak álmodunk éltünk legszebb napjairól,</a:t>
            </a:r>
          </a:p>
          <a:p>
            <a:pPr marL="0" indent="0" fontAlgn="base">
              <a:buNone/>
            </a:pPr>
            <a:r>
              <a:rPr lang="hu-HU" sz="1800" dirty="0"/>
              <a:t>Midőn csókot szedtünk </a:t>
            </a:r>
            <a:r>
              <a:rPr lang="hu-HU" sz="1800" dirty="0" err="1"/>
              <a:t>Chlóris</a:t>
            </a:r>
            <a:r>
              <a:rPr lang="hu-HU" sz="1800" dirty="0"/>
              <a:t> </a:t>
            </a:r>
            <a:r>
              <a:rPr lang="hu-HU" sz="1800" dirty="0" err="1"/>
              <a:t>ajakirúl</a:t>
            </a:r>
            <a:r>
              <a:rPr lang="hu-HU" sz="1800" dirty="0" smtClean="0"/>
              <a:t>.</a:t>
            </a:r>
          </a:p>
          <a:p>
            <a:pPr marL="0" indent="0" fontAlgn="base">
              <a:buNone/>
            </a:pPr>
            <a:endParaRPr lang="hu-HU" sz="1800" dirty="0" smtClean="0"/>
          </a:p>
          <a:p>
            <a:pPr marL="0" indent="0" fontAlgn="base">
              <a:buNone/>
            </a:pPr>
            <a:endParaRPr lang="hu-HU" sz="1800" dirty="0" smtClean="0"/>
          </a:p>
          <a:p>
            <a:pPr marL="0" indent="0" fontAlgn="base">
              <a:buNone/>
            </a:pPr>
            <a:endParaRPr lang="hu-HU" sz="500" dirty="0" smtClean="0"/>
          </a:p>
          <a:p>
            <a:pPr marL="0" indent="0" fontAlgn="base">
              <a:buNone/>
            </a:pPr>
            <a:r>
              <a:rPr lang="hu-HU" sz="1800" dirty="0" smtClean="0"/>
              <a:t>De </a:t>
            </a:r>
            <a:r>
              <a:rPr lang="hu-HU" sz="1800" dirty="0"/>
              <a:t>mely kínos árnyék bágyasztja lelkemet?</a:t>
            </a:r>
          </a:p>
          <a:p>
            <a:pPr marL="0" indent="0" fontAlgn="base">
              <a:buNone/>
            </a:pPr>
            <a:r>
              <a:rPr lang="hu-HU" sz="1800" dirty="0" err="1"/>
              <a:t>Mult</a:t>
            </a:r>
            <a:r>
              <a:rPr lang="hu-HU" sz="1800" dirty="0"/>
              <a:t> idő s jövendők fárasztják elmémet,</a:t>
            </a:r>
          </a:p>
          <a:p>
            <a:pPr marL="0" indent="0" fontAlgn="base">
              <a:buNone/>
            </a:pPr>
            <a:r>
              <a:rPr lang="hu-HU" sz="1800" dirty="0"/>
              <a:t>Mert ha megvizsgálom valóban szívemet,</a:t>
            </a:r>
          </a:p>
          <a:p>
            <a:pPr marL="0" indent="0" fontAlgn="base">
              <a:buNone/>
            </a:pPr>
            <a:r>
              <a:rPr lang="hu-HU" sz="1800" dirty="0"/>
              <a:t>Csak a jelen-való </a:t>
            </a:r>
            <a:r>
              <a:rPr lang="hu-HU" sz="1800" dirty="0" err="1"/>
              <a:t>tészi</a:t>
            </a:r>
            <a:r>
              <a:rPr lang="hu-HU" sz="1800" dirty="0"/>
              <a:t> életemet</a:t>
            </a:r>
            <a:r>
              <a:rPr lang="hu-HU" sz="1800" dirty="0" smtClean="0"/>
              <a:t>.</a:t>
            </a:r>
          </a:p>
          <a:p>
            <a:pPr marL="0" indent="0" algn="r">
              <a:buNone/>
            </a:pPr>
            <a:endParaRPr lang="hu-HU" sz="1000" dirty="0" smtClean="0"/>
          </a:p>
          <a:p>
            <a:pPr marL="0" indent="0" algn="r">
              <a:buNone/>
            </a:pPr>
            <a:r>
              <a:rPr lang="hu-HU" sz="1800" dirty="0" smtClean="0"/>
              <a:t>Barcsay Ábrahám: </a:t>
            </a:r>
            <a:r>
              <a:rPr lang="hu-HU" sz="1800" i="1" dirty="0" smtClean="0"/>
              <a:t>A télnek közelgetése</a:t>
            </a:r>
            <a:endParaRPr lang="hu-HU" sz="1800" i="1" dirty="0"/>
          </a:p>
        </p:txBody>
      </p:sp>
    </p:spTree>
    <p:extLst>
      <p:ext uri="{BB962C8B-B14F-4D97-AF65-F5344CB8AC3E}">
        <p14:creationId xmlns:p14="http://schemas.microsoft.com/office/powerpoint/2010/main" val="353599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marL="0" indent="0">
              <a:buNone/>
            </a:pPr>
            <a:endParaRPr lang="hu-HU" sz="2200" dirty="0" smtClean="0"/>
          </a:p>
          <a:p>
            <a:pPr marL="0" indent="0">
              <a:buNone/>
            </a:pPr>
            <a:r>
              <a:rPr lang="hu-HU" sz="2200" dirty="0" smtClean="0"/>
              <a:t>Minden </a:t>
            </a:r>
            <a:r>
              <a:rPr lang="hu-HU" sz="2200" dirty="0"/>
              <a:t>tárgyban </a:t>
            </a:r>
            <a:r>
              <a:rPr lang="hu-HU" sz="2200" dirty="0" err="1"/>
              <a:t>őtet</a:t>
            </a:r>
            <a:r>
              <a:rPr lang="hu-HU" sz="2200" dirty="0"/>
              <a:t> látom,</a:t>
            </a:r>
            <a:br>
              <a:rPr lang="hu-HU" sz="2200" dirty="0"/>
            </a:br>
            <a:r>
              <a:rPr lang="hu-HU" sz="2200" dirty="0"/>
              <a:t>  Minden hangban őt hallom,</a:t>
            </a:r>
            <a:br>
              <a:rPr lang="hu-HU" sz="2200" dirty="0"/>
            </a:br>
            <a:r>
              <a:rPr lang="hu-HU" sz="2200" dirty="0"/>
              <a:t>S valahányszor számat tátom,</a:t>
            </a:r>
            <a:br>
              <a:rPr lang="hu-HU" sz="2200" dirty="0"/>
            </a:br>
            <a:r>
              <a:rPr lang="hu-HU" sz="2200" dirty="0"/>
              <a:t>  Mindannyiszor őt vallom;</a:t>
            </a:r>
            <a:br>
              <a:rPr lang="hu-HU" sz="2200" dirty="0"/>
            </a:br>
            <a:r>
              <a:rPr lang="hu-HU" sz="2200" dirty="0"/>
              <a:t>Éjjel, nappal őt </a:t>
            </a:r>
            <a:r>
              <a:rPr lang="hu-HU" sz="2200" dirty="0" err="1"/>
              <a:t>ohajtom</a:t>
            </a:r>
            <a:r>
              <a:rPr lang="hu-HU" sz="2200" dirty="0"/>
              <a:t>,</a:t>
            </a:r>
            <a:br>
              <a:rPr lang="hu-HU" sz="2200" dirty="0"/>
            </a:br>
            <a:r>
              <a:rPr lang="hu-HU" sz="2200" dirty="0"/>
              <a:t>  Őt </a:t>
            </a:r>
            <a:r>
              <a:rPr lang="hu-HU" sz="2200" dirty="0" err="1"/>
              <a:t>szomjúzom</a:t>
            </a:r>
            <a:r>
              <a:rPr lang="hu-HU" sz="2200" dirty="0"/>
              <a:t>, éhezem;</a:t>
            </a:r>
            <a:br>
              <a:rPr lang="hu-HU" sz="2200" dirty="0"/>
            </a:br>
            <a:r>
              <a:rPr lang="hu-HU" sz="2200" dirty="0"/>
              <a:t>Ébren, alva őt </a:t>
            </a:r>
            <a:r>
              <a:rPr lang="hu-HU" sz="2200" dirty="0" err="1"/>
              <a:t>sohajtom</a:t>
            </a:r>
            <a:r>
              <a:rPr lang="hu-HU" sz="2200" dirty="0"/>
              <a:t>, -</a:t>
            </a:r>
            <a:br>
              <a:rPr lang="hu-HU" sz="2200" dirty="0"/>
            </a:br>
            <a:r>
              <a:rPr lang="hu-HU" sz="2200" dirty="0"/>
              <a:t>  Mindenben őt érezem;</a:t>
            </a:r>
            <a:br>
              <a:rPr lang="hu-HU" sz="2200" dirty="0"/>
            </a:br>
            <a:r>
              <a:rPr lang="hu-HU" sz="2200" dirty="0"/>
              <a:t>Őt foglalják gondolatim,</a:t>
            </a:r>
            <a:br>
              <a:rPr lang="hu-HU" sz="2200" dirty="0"/>
            </a:br>
            <a:r>
              <a:rPr lang="hu-HU" sz="2200" dirty="0"/>
              <a:t>Őt </a:t>
            </a:r>
            <a:r>
              <a:rPr lang="hu-HU" sz="2200" dirty="0" err="1"/>
              <a:t>tárgyozzák</a:t>
            </a:r>
            <a:r>
              <a:rPr lang="hu-HU" sz="2200" dirty="0"/>
              <a:t> </a:t>
            </a:r>
            <a:r>
              <a:rPr lang="hu-HU" sz="2200" dirty="0" err="1"/>
              <a:t>kivánatim</a:t>
            </a:r>
            <a:r>
              <a:rPr lang="hu-HU" sz="2200" dirty="0"/>
              <a:t>;</a:t>
            </a:r>
            <a:br>
              <a:rPr lang="hu-HU" sz="2200" dirty="0"/>
            </a:br>
            <a:r>
              <a:rPr lang="hu-HU" sz="2200" dirty="0"/>
              <a:t>  Egy ő, mint egy istenem,</a:t>
            </a:r>
            <a:br>
              <a:rPr lang="hu-HU" sz="2200" dirty="0"/>
            </a:br>
            <a:r>
              <a:rPr lang="hu-HU" sz="2200" dirty="0"/>
              <a:t>  S egy magában mindenem</a:t>
            </a:r>
            <a:r>
              <a:rPr lang="hu-HU" sz="2200" dirty="0" smtClean="0"/>
              <a:t>.</a:t>
            </a:r>
          </a:p>
          <a:p>
            <a:pPr marL="0" indent="0">
              <a:buNone/>
            </a:pPr>
            <a:r>
              <a:rPr lang="hu-HU" sz="2200" dirty="0" smtClean="0"/>
              <a:t>			(33. dal)</a:t>
            </a:r>
          </a:p>
          <a:p>
            <a:pPr marL="0" indent="0">
              <a:buNone/>
            </a:pPr>
            <a:endParaRPr lang="hu-HU" sz="2200" dirty="0" smtClean="0"/>
          </a:p>
          <a:p>
            <a:pPr marL="0" indent="0">
              <a:buNone/>
            </a:pPr>
            <a:endParaRPr lang="hu-HU" sz="2200" dirty="0"/>
          </a:p>
          <a:p>
            <a:pPr marL="0" indent="0">
              <a:buNone/>
            </a:pPr>
            <a:endParaRPr lang="hu-HU" sz="2200" dirty="0" smtClean="0"/>
          </a:p>
          <a:p>
            <a:pPr marL="0" indent="0">
              <a:buNone/>
            </a:pPr>
            <a:r>
              <a:rPr lang="hu-HU" sz="2200" dirty="0" smtClean="0"/>
              <a:t>Hallottam </a:t>
            </a:r>
            <a:r>
              <a:rPr lang="hu-HU" sz="2200" dirty="0"/>
              <a:t>én szép szavának</a:t>
            </a:r>
            <a:br>
              <a:rPr lang="hu-HU" sz="2200" dirty="0"/>
            </a:br>
            <a:r>
              <a:rPr lang="hu-HU" sz="2200" dirty="0"/>
              <a:t>  Ezüst hangját zengeni;</a:t>
            </a:r>
            <a:br>
              <a:rPr lang="hu-HU" sz="2200" dirty="0"/>
            </a:br>
            <a:r>
              <a:rPr lang="hu-HU" sz="2200" dirty="0" err="1"/>
              <a:t>Philoméla</a:t>
            </a:r>
            <a:r>
              <a:rPr lang="hu-HU" sz="2200" dirty="0"/>
              <a:t> panaszának</a:t>
            </a:r>
            <a:br>
              <a:rPr lang="hu-HU" sz="2200" dirty="0"/>
            </a:br>
            <a:r>
              <a:rPr lang="hu-HU" sz="2200" dirty="0"/>
              <a:t>  Hangja nem oly isteni.</a:t>
            </a:r>
            <a:br>
              <a:rPr lang="hu-HU" sz="2200" dirty="0"/>
            </a:br>
            <a:r>
              <a:rPr lang="hu-HU" sz="2200" dirty="0"/>
              <a:t>A természet figyelmes volt,</a:t>
            </a:r>
            <a:br>
              <a:rPr lang="hu-HU" sz="2200" dirty="0"/>
            </a:br>
            <a:r>
              <a:rPr lang="hu-HU" sz="2200" dirty="0"/>
              <a:t>  S olvadozni láttatott;</a:t>
            </a:r>
            <a:br>
              <a:rPr lang="hu-HU" sz="2200" dirty="0"/>
            </a:br>
            <a:r>
              <a:rPr lang="hu-HU" sz="2200" dirty="0"/>
              <a:t>A patakvíz lassabban folyt,</a:t>
            </a:r>
            <a:br>
              <a:rPr lang="hu-HU" sz="2200" dirty="0"/>
            </a:br>
            <a:r>
              <a:rPr lang="hu-HU" sz="2200" dirty="0"/>
              <a:t>  A fatető hallgatott;</a:t>
            </a:r>
            <a:br>
              <a:rPr lang="hu-HU" sz="2200" dirty="0"/>
            </a:br>
            <a:r>
              <a:rPr lang="hu-HU" sz="2200" dirty="0" err="1"/>
              <a:t>Megszünt</a:t>
            </a:r>
            <a:r>
              <a:rPr lang="hu-HU" sz="2200" dirty="0"/>
              <a:t> minden madár dala,</a:t>
            </a:r>
            <a:br>
              <a:rPr lang="hu-HU" sz="2200" dirty="0"/>
            </a:br>
            <a:r>
              <a:rPr lang="hu-HU" sz="2200" dirty="0"/>
              <a:t>Minden </a:t>
            </a:r>
            <a:r>
              <a:rPr lang="hu-HU" sz="2200" dirty="0" err="1"/>
              <a:t>Zephyr</a:t>
            </a:r>
            <a:r>
              <a:rPr lang="hu-HU" sz="2200" dirty="0"/>
              <a:t> fülel </a:t>
            </a:r>
            <a:r>
              <a:rPr lang="hu-HU" sz="2200" dirty="0" err="1"/>
              <a:t>vala</a:t>
            </a:r>
            <a:r>
              <a:rPr lang="hu-HU" sz="2200" dirty="0"/>
              <a:t>,</a:t>
            </a:r>
            <a:br>
              <a:rPr lang="hu-HU" sz="2200" dirty="0"/>
            </a:br>
            <a:r>
              <a:rPr lang="hu-HU" sz="2200" dirty="0"/>
              <a:t>  </a:t>
            </a:r>
            <a:r>
              <a:rPr lang="hu-HU" sz="2200" dirty="0" err="1"/>
              <a:t>Megszünt</a:t>
            </a:r>
            <a:r>
              <a:rPr lang="hu-HU" sz="2200" dirty="0"/>
              <a:t> minden </a:t>
            </a:r>
            <a:r>
              <a:rPr lang="hu-HU" sz="2200" dirty="0" err="1"/>
              <a:t>fúvalom</a:t>
            </a:r>
            <a:r>
              <a:rPr lang="hu-HU" sz="2200" dirty="0"/>
              <a:t>, -</a:t>
            </a:r>
            <a:br>
              <a:rPr lang="hu-HU" sz="2200" dirty="0"/>
            </a:br>
            <a:r>
              <a:rPr lang="hu-HU" sz="2200" dirty="0"/>
              <a:t>  S mosolygott a fájdalom</a:t>
            </a:r>
            <a:r>
              <a:rPr lang="hu-HU" sz="2200" dirty="0" smtClean="0"/>
              <a:t>.</a:t>
            </a:r>
          </a:p>
          <a:p>
            <a:pPr marL="0" indent="0">
              <a:buNone/>
            </a:pPr>
            <a:r>
              <a:rPr lang="hu-HU" sz="2200" dirty="0" smtClean="0"/>
              <a:t>			(90. dal)</a:t>
            </a:r>
            <a:endParaRPr lang="hu-HU" sz="2200" dirty="0"/>
          </a:p>
          <a:p>
            <a:endParaRPr lang="hu-HU" sz="2200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hu-HU" sz="2800" b="1" dirty="0"/>
              <a:t>Kisfaludy Sándor: </a:t>
            </a:r>
            <a:r>
              <a:rPr lang="hu-HU" sz="2800" b="1" i="1" dirty="0" smtClean="0"/>
              <a:t>Himfy szerelmei I. A </a:t>
            </a:r>
            <a:r>
              <a:rPr lang="hu-HU" sz="2800" b="1" i="1" dirty="0"/>
              <a:t>kesergő </a:t>
            </a:r>
            <a:r>
              <a:rPr lang="hu-HU" sz="2800" b="1" i="1" dirty="0" smtClean="0"/>
              <a:t>szerelem </a:t>
            </a:r>
            <a:r>
              <a:rPr lang="hu-HU" sz="2800" dirty="0" smtClean="0"/>
              <a:t>(részletek)</a:t>
            </a:r>
            <a:r>
              <a:rPr lang="hu-HU" sz="2800" dirty="0"/>
              <a:t/>
            </a:r>
            <a:br>
              <a:rPr lang="hu-HU" sz="2800" dirty="0"/>
            </a:b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705376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29336"/>
          </a:xfrm>
        </p:spPr>
        <p:txBody>
          <a:bodyPr>
            <a:normAutofit lnSpcReduction="10000"/>
          </a:bodyPr>
          <a:lstStyle/>
          <a:p>
            <a:r>
              <a:rPr lang="hu-HU" altLang="hu-HU" dirty="0"/>
              <a:t>a bécsi testőrgárda tagja, majd udvari hivatalokat vállal</a:t>
            </a:r>
          </a:p>
          <a:p>
            <a:r>
              <a:rPr lang="hu-HU" altLang="hu-HU" b="1" dirty="0"/>
              <a:t>1772</a:t>
            </a:r>
            <a:r>
              <a:rPr lang="hu-HU" altLang="hu-HU" dirty="0"/>
              <a:t>: írói fellépése → megjelenik az </a:t>
            </a:r>
            <a:r>
              <a:rPr lang="hu-HU" altLang="hu-HU" i="1" dirty="0" err="1"/>
              <a:t>Ágis</a:t>
            </a:r>
            <a:r>
              <a:rPr lang="hu-HU" altLang="hu-HU" i="1" dirty="0"/>
              <a:t> tragédiája</a:t>
            </a:r>
            <a:r>
              <a:rPr lang="hu-HU" altLang="hu-HU" dirty="0"/>
              <a:t> c. drámája → </a:t>
            </a:r>
            <a:r>
              <a:rPr lang="hu-HU" altLang="hu-HU" b="1" dirty="0"/>
              <a:t>a magyar felvilágosodás kezdete!</a:t>
            </a:r>
          </a:p>
          <a:p>
            <a:r>
              <a:rPr lang="hu-HU" altLang="hu-HU" dirty="0"/>
              <a:t>II. József alatt kegyvesztett lesz, ezért hazatér Bihar megyei birtokára („bihari remete”)</a:t>
            </a:r>
          </a:p>
          <a:p>
            <a:r>
              <a:rPr lang="hu-HU" altLang="hu-HU" dirty="0"/>
              <a:t>sokoldalú író: mindhárom műnemben alkot (klasszicista műfajok meghonosítása: tragédia; állambölcseleti regény; filozófiai költemény)</a:t>
            </a:r>
          </a:p>
          <a:p>
            <a:r>
              <a:rPr lang="hu-HU" altLang="hu-HU" dirty="0"/>
              <a:t>értekező prózája a legfontosabb </a:t>
            </a:r>
            <a:r>
              <a:rPr lang="hu-HU" altLang="hu-HU" dirty="0">
                <a:latin typeface="Bookman Old Style" panose="02050604050505020204" pitchFamily="18" charset="0"/>
              </a:rPr>
              <a:t>→ </a:t>
            </a:r>
            <a:r>
              <a:rPr lang="hu-HU" altLang="hu-HU" b="1" dirty="0"/>
              <a:t>felvilágosodás programjá</a:t>
            </a:r>
            <a:r>
              <a:rPr lang="hu-HU" altLang="hu-HU" dirty="0"/>
              <a:t>nak megfogalmazása </a:t>
            </a:r>
            <a:r>
              <a:rPr lang="hu-HU" altLang="hu-HU" b="1" dirty="0"/>
              <a:t>röpirat</a:t>
            </a:r>
            <a:r>
              <a:rPr lang="hu-HU" altLang="hu-HU" dirty="0"/>
              <a:t>aiban:</a:t>
            </a:r>
          </a:p>
          <a:p>
            <a:pPr lvl="1"/>
            <a:r>
              <a:rPr lang="hu-HU" altLang="hu-HU" b="1" i="1" dirty="0"/>
              <a:t>Magyarság</a:t>
            </a:r>
            <a:r>
              <a:rPr lang="hu-HU" altLang="hu-HU" dirty="0"/>
              <a:t> (1778)</a:t>
            </a:r>
          </a:p>
          <a:p>
            <a:pPr lvl="1"/>
            <a:r>
              <a:rPr lang="hu-HU" altLang="hu-HU" i="1" dirty="0" smtClean="0"/>
              <a:t>Egy magyar társaság iránt való jámbor </a:t>
            </a:r>
            <a:r>
              <a:rPr lang="hu-HU" altLang="hu-HU" i="1" dirty="0"/>
              <a:t>szándék </a:t>
            </a:r>
            <a:r>
              <a:rPr lang="hu-HU" altLang="hu-HU" dirty="0"/>
              <a:t>(1781)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altLang="hu-HU" sz="3600" b="1" dirty="0">
                <a:latin typeface="Bookman Old Style" panose="02050604050505020204" pitchFamily="18" charset="0"/>
              </a:rPr>
              <a:t>Bessenyei György </a:t>
            </a:r>
            <a:r>
              <a:rPr lang="hu-HU" altLang="hu-HU" sz="3600" dirty="0">
                <a:latin typeface="Bookman Old Style" panose="02050604050505020204" pitchFamily="18" charset="0"/>
              </a:rPr>
              <a:t>(1747–1811)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3099075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dirty="0" smtClean="0">
                <a:latin typeface="Bookman Old Style" panose="02050604050505020204" pitchFamily="18" charset="0"/>
              </a:rPr>
              <a:t>Magyarság</a:t>
            </a:r>
          </a:p>
        </p:txBody>
      </p:sp>
      <p:sp>
        <p:nvSpPr>
          <p:cNvPr id="614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800" i="1" dirty="0" smtClean="0"/>
              <a:t>Mi a röpirat fő tézise?</a:t>
            </a:r>
          </a:p>
          <a:p>
            <a:r>
              <a:rPr lang="hu-HU" altLang="hu-HU" sz="2800" i="1" dirty="0" smtClean="0"/>
              <a:t>Mit takar az aranyhegy-hasonlat?</a:t>
            </a:r>
          </a:p>
          <a:p>
            <a:r>
              <a:rPr lang="hu-HU" altLang="hu-HU" sz="2800" i="1" dirty="0" smtClean="0"/>
              <a:t>Milyen két alternatíva kínálkozik a nemzet számára? Miért veti el Bessenyei az egyiket?</a:t>
            </a:r>
          </a:p>
          <a:p>
            <a:r>
              <a:rPr lang="hu-HU" altLang="hu-HU" sz="2800" i="1" dirty="0" smtClean="0"/>
              <a:t>Milyen értékei vannak a magyar nyelvnek? Mi bizonyítja mindezt? </a:t>
            </a:r>
          </a:p>
          <a:p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78873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r>
              <a:rPr lang="hu-HU" altLang="hu-HU" sz="2800" dirty="0" smtClean="0"/>
              <a:t>„Minden nemzet a maga nyelvén lett tudós, de idegenen sohasem.”</a:t>
            </a:r>
          </a:p>
          <a:p>
            <a:r>
              <a:rPr lang="hu-HU" altLang="hu-HU" sz="2800" dirty="0" smtClean="0"/>
              <a:t>aranyhegy-hasonlat: a magyar nyelv is értékes, csak „bányászokra” van szükség, akik előhozzák értékeit</a:t>
            </a:r>
          </a:p>
          <a:p>
            <a:r>
              <a:rPr lang="hu-HU" altLang="hu-HU" sz="2800" dirty="0" smtClean="0"/>
              <a:t>anyanyelv felejtése vagy fejlesztése</a:t>
            </a:r>
          </a:p>
          <a:p>
            <a:r>
              <a:rPr lang="hu-HU" altLang="hu-HU" sz="2800" dirty="0" smtClean="0"/>
              <a:t>költészetre, éneklésre, elbeszélésre, szónoklatra alkalmas nyelv (lásd a fordításokat) </a:t>
            </a:r>
          </a:p>
          <a:p>
            <a:endParaRPr lang="hu-HU" altLang="hu-HU" sz="2800" dirty="0" smtClean="0"/>
          </a:p>
        </p:txBody>
      </p:sp>
    </p:spTree>
    <p:extLst>
      <p:ext uri="{BB962C8B-B14F-4D97-AF65-F5344CB8AC3E}">
        <p14:creationId xmlns:p14="http://schemas.microsoft.com/office/powerpoint/2010/main" val="135771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3844</TotalTime>
  <Words>1619</Words>
  <Application>Microsoft Office PowerPoint</Application>
  <PresentationFormat>Diavetítés a képernyőre (4:3 oldalarány)</PresentationFormat>
  <Paragraphs>195</Paragraphs>
  <Slides>22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8" baseType="lpstr">
      <vt:lpstr>Bookman Old Style</vt:lpstr>
      <vt:lpstr>Constantia</vt:lpstr>
      <vt:lpstr>Times New Roman</vt:lpstr>
      <vt:lpstr>Wingdings</vt:lpstr>
      <vt:lpstr>Wingdings 2</vt:lpstr>
      <vt:lpstr>Paper</vt:lpstr>
      <vt:lpstr>A magyar felvilágosodás</vt:lpstr>
      <vt:lpstr>Történelem dióhéjban</vt:lpstr>
      <vt:lpstr>A magyar felvilágosodás irodalma</vt:lpstr>
      <vt:lpstr>Bessenyei György, Barcsay Ábrahám, Báróczi Sándor, Kisfaludy Sándor, Orczy Lőrinc</vt:lpstr>
      <vt:lpstr>PowerPoint-bemutató</vt:lpstr>
      <vt:lpstr>Kisfaludy Sándor: Himfy szerelmei I. A kesergő szerelem (részletek) </vt:lpstr>
      <vt:lpstr>Bessenyei György (1747–1811)</vt:lpstr>
      <vt:lpstr>Magyarság</vt:lpstr>
      <vt:lpstr>PowerPoint-bemutató</vt:lpstr>
      <vt:lpstr>Bessenyei művelődési programja</vt:lpstr>
      <vt:lpstr>Kazinczy Ferenc (Érsemlyén, 1759 –Széphalom, 1831)</vt:lpstr>
      <vt:lpstr>Munkássága</vt:lpstr>
      <vt:lpstr>PowerPoint-bemutató</vt:lpstr>
      <vt:lpstr>PowerPoint-bemutató</vt:lpstr>
      <vt:lpstr>PowerPoint-bemutató</vt:lpstr>
      <vt:lpstr>Batsányi János (1763–1845)</vt:lpstr>
      <vt:lpstr>A franciaországi változásokra (1789)</vt:lpstr>
      <vt:lpstr>A látó (1794)</vt:lpstr>
      <vt:lpstr>A látó (1794)</vt:lpstr>
      <vt:lpstr>A rab és a madár (1795)</vt:lpstr>
      <vt:lpstr>Kármán József (1769–1795)</vt:lpstr>
      <vt:lpstr>Fanni hagyományai (1794-95)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magyar barokk</dc:title>
  <dc:creator>Bartek Dani</dc:creator>
  <cp:lastModifiedBy>Bartek Dániel</cp:lastModifiedBy>
  <cp:revision>160</cp:revision>
  <dcterms:created xsi:type="dcterms:W3CDTF">2016-11-06T14:22:17Z</dcterms:created>
  <dcterms:modified xsi:type="dcterms:W3CDTF">2023-04-16T15:05:46Z</dcterms:modified>
</cp:coreProperties>
</file>