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3" r:id="rId4"/>
    <p:sldId id="264" r:id="rId5"/>
    <p:sldId id="265" r:id="rId6"/>
    <p:sldId id="266" r:id="rId7"/>
    <p:sldId id="262" r:id="rId8"/>
    <p:sldId id="257" r:id="rId9"/>
    <p:sldId id="267" r:id="rId10"/>
    <p:sldId id="287" r:id="rId11"/>
    <p:sldId id="269" r:id="rId12"/>
    <p:sldId id="258" r:id="rId13"/>
    <p:sldId id="260" r:id="rId14"/>
    <p:sldId id="270" r:id="rId15"/>
    <p:sldId id="273" r:id="rId16"/>
    <p:sldId id="274" r:id="rId17"/>
    <p:sldId id="275" r:id="rId18"/>
    <p:sldId id="271" r:id="rId19"/>
    <p:sldId id="276" r:id="rId20"/>
    <p:sldId id="280" r:id="rId21"/>
    <p:sldId id="283" r:id="rId22"/>
    <p:sldId id="278" r:id="rId23"/>
    <p:sldId id="277" r:id="rId24"/>
    <p:sldId id="281" r:id="rId25"/>
    <p:sldId id="282" r:id="rId26"/>
    <p:sldId id="288" r:id="rId27"/>
    <p:sldId id="293" r:id="rId28"/>
    <p:sldId id="290" r:id="rId29"/>
    <p:sldId id="294" r:id="rId30"/>
    <p:sldId id="279" r:id="rId31"/>
    <p:sldId id="284" r:id="rId32"/>
    <p:sldId id="285" r:id="rId33"/>
    <p:sldId id="295" r:id="rId3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4C95A6-E858-4ED9-8889-70BEC744A3F8}" type="datetimeFigureOut">
              <a:rPr lang="hu-HU" smtClean="0"/>
              <a:t>2023.01.12.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2023.01.12.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2023.01.12.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2023.01.12.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2023.01.12.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2023.01.12.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2023.01.12.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24C95A6-E858-4ED9-8889-70BEC744A3F8}" type="datetimeFigureOut">
              <a:rPr lang="hu-HU" smtClean="0"/>
              <a:t>2023.01.12.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400" b="1" dirty="0" smtClean="0">
                <a:latin typeface="Bookman Old Style" pitchFamily="18" charset="0"/>
              </a:rPr>
              <a:t>A magyar barokk</a:t>
            </a:r>
            <a:endParaRPr lang="hu-HU" sz="4400" b="1" dirty="0"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26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404664"/>
            <a:ext cx="770485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2200" b="1" dirty="0" smtClean="0"/>
              <a:t>Prédikációk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200" i="1" dirty="0" smtClean="0"/>
              <a:t>Az utolsó ítéletnek </a:t>
            </a:r>
            <a:r>
              <a:rPr lang="hu-HU" sz="2200" i="1" dirty="0" err="1" smtClean="0"/>
              <a:t>rettenetességérűl</a:t>
            </a:r>
            <a:endParaRPr lang="hu-HU" sz="2200" i="1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200" i="1" dirty="0" smtClean="0"/>
              <a:t>Mely üdvösséges a magunk </a:t>
            </a:r>
            <a:r>
              <a:rPr lang="hu-HU" sz="2200" i="1" dirty="0" err="1" smtClean="0"/>
              <a:t>ismérése</a:t>
            </a:r>
            <a:endParaRPr lang="hu-HU" sz="2200" i="1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200" i="1" dirty="0" smtClean="0"/>
              <a:t>A keresztyén özvegyasszony </a:t>
            </a:r>
            <a:r>
              <a:rPr lang="hu-HU" sz="2200" i="1" dirty="0" err="1" smtClean="0"/>
              <a:t>tüköre</a:t>
            </a:r>
            <a:endParaRPr lang="hu-HU" sz="2200" i="1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200" i="1" dirty="0" smtClean="0"/>
              <a:t>A </a:t>
            </a:r>
            <a:r>
              <a:rPr lang="hu-HU" sz="2200" i="1" dirty="0" err="1" smtClean="0"/>
              <a:t>fiaknak</a:t>
            </a:r>
            <a:r>
              <a:rPr lang="hu-HU" sz="2200" i="1" dirty="0" smtClean="0"/>
              <a:t> istenes </a:t>
            </a:r>
            <a:r>
              <a:rPr lang="hu-HU" sz="2200" i="1" dirty="0" err="1" smtClean="0"/>
              <a:t>nevelésérűl</a:t>
            </a:r>
            <a:endParaRPr lang="hu-HU" sz="2200" i="1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200" i="1" dirty="0" smtClean="0"/>
              <a:t>Mint kell a keresztyén leányt nevelni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200" i="1" dirty="0" smtClean="0"/>
              <a:t>A részegségnek veszedelmes </a:t>
            </a:r>
            <a:r>
              <a:rPr lang="hu-HU" sz="2200" i="1" dirty="0" err="1" smtClean="0"/>
              <a:t>undokságárúl</a:t>
            </a:r>
            <a:endParaRPr lang="hu-HU" sz="2200" i="1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200" i="1" dirty="0" smtClean="0"/>
              <a:t>A buja fajtalanságnak </a:t>
            </a:r>
            <a:r>
              <a:rPr lang="hu-HU" sz="2200" i="1" dirty="0" err="1" smtClean="0"/>
              <a:t>veszedelmességérűl</a:t>
            </a:r>
            <a:endParaRPr lang="hu-HU" sz="2200" i="1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200" i="1" dirty="0" smtClean="0"/>
              <a:t>A fösvénység </a:t>
            </a:r>
            <a:r>
              <a:rPr lang="hu-HU" sz="2200" i="1" dirty="0" err="1" smtClean="0"/>
              <a:t>gonoszságárúl</a:t>
            </a:r>
            <a:endParaRPr lang="hu-HU" sz="2200" i="1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200" i="1" dirty="0" smtClean="0"/>
              <a:t>Az ördögi </a:t>
            </a:r>
            <a:r>
              <a:rPr lang="hu-HU" sz="2200" i="1" dirty="0" err="1" smtClean="0"/>
              <a:t>kísértetekrűl</a:t>
            </a:r>
            <a:endParaRPr lang="hu-HU" sz="2200" i="1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200" i="1" dirty="0" smtClean="0"/>
              <a:t>A Krisztus szenvedéseinek egész </a:t>
            </a:r>
            <a:r>
              <a:rPr lang="hu-HU" sz="2200" i="1" dirty="0" err="1" smtClean="0"/>
              <a:t>rendirűl</a:t>
            </a:r>
            <a:endParaRPr lang="hu-HU" sz="2200" i="1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200" i="1" dirty="0" smtClean="0"/>
              <a:t>A Krisztus feltámadásának </a:t>
            </a:r>
            <a:r>
              <a:rPr lang="hu-HU" sz="2200" i="1" dirty="0" err="1" smtClean="0"/>
              <a:t>örvendetességérűl</a:t>
            </a:r>
            <a:endParaRPr lang="hu-HU" sz="2200" i="1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200" i="1" dirty="0" smtClean="0"/>
              <a:t>Az ételben és </a:t>
            </a:r>
            <a:r>
              <a:rPr lang="hu-HU" sz="2200" i="1" dirty="0" err="1" smtClean="0"/>
              <a:t>aluvásban</a:t>
            </a:r>
            <a:r>
              <a:rPr lang="hu-HU" sz="2200" i="1" dirty="0" smtClean="0"/>
              <a:t> való </a:t>
            </a:r>
            <a:r>
              <a:rPr lang="hu-HU" sz="2200" i="1" dirty="0" err="1" smtClean="0"/>
              <a:t>mértékletességrűl</a:t>
            </a:r>
            <a:endParaRPr lang="hu-HU" sz="2200" i="1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200" i="1" dirty="0" smtClean="0"/>
              <a:t>Az </a:t>
            </a:r>
            <a:r>
              <a:rPr lang="hu-HU" sz="2200" i="1" dirty="0" err="1" smtClean="0"/>
              <a:t>halálrúl</a:t>
            </a:r>
            <a:endParaRPr lang="hu-HU" sz="2200" i="1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200" i="1" dirty="0" smtClean="0"/>
              <a:t>Az isteni </a:t>
            </a:r>
            <a:r>
              <a:rPr lang="hu-HU" sz="2200" i="1" dirty="0" err="1" smtClean="0"/>
              <a:t>szeretetrűl</a:t>
            </a:r>
            <a:r>
              <a:rPr lang="hu-HU" sz="2200" i="1" dirty="0" smtClean="0"/>
              <a:t>	</a:t>
            </a:r>
            <a:endParaRPr lang="hu-HU" sz="2200" i="1" dirty="0"/>
          </a:p>
        </p:txBody>
      </p:sp>
    </p:spTree>
    <p:extLst>
      <p:ext uri="{BB962C8B-B14F-4D97-AF65-F5344CB8AC3E}">
        <p14:creationId xmlns:p14="http://schemas.microsoft.com/office/powerpoint/2010/main" val="3906317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836712"/>
            <a:ext cx="770485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i="1" dirty="0"/>
              <a:t>Az utolsó ítéletnek </a:t>
            </a:r>
            <a:r>
              <a:rPr lang="hu-HU" sz="2400" b="1" i="1" dirty="0" smtClean="0"/>
              <a:t>rettenetességérűl</a:t>
            </a:r>
          </a:p>
          <a:p>
            <a:endParaRPr lang="hu-HU" sz="2400" dirty="0" smtClean="0"/>
          </a:p>
          <a:p>
            <a:r>
              <a:rPr lang="hu-HU" sz="2400" dirty="0" smtClean="0"/>
              <a:t>I</a:t>
            </a:r>
            <a:r>
              <a:rPr lang="hu-HU" sz="2400" dirty="0"/>
              <a:t>. témaválasztás indoklása, első és második eljövetel szembeállítása</a:t>
            </a:r>
          </a:p>
          <a:p>
            <a:r>
              <a:rPr lang="hu-HU" sz="2400" dirty="0"/>
              <a:t>II. utolsó ítélet mozzanatai:</a:t>
            </a:r>
          </a:p>
          <a:p>
            <a:r>
              <a:rPr lang="hu-HU" sz="2400" dirty="0"/>
              <a:t>	1) az egész világ előtt kitudódnak tetteink → két 	„könyv” megnyitása:</a:t>
            </a:r>
          </a:p>
          <a:p>
            <a:r>
              <a:rPr lang="hu-HU" sz="2400" dirty="0"/>
              <a:t>		a) Isten emlékezete</a:t>
            </a:r>
          </a:p>
          <a:p>
            <a:pPr marL="411480" lvl="1" indent="0">
              <a:buNone/>
            </a:pPr>
            <a:r>
              <a:rPr lang="hu-HU" sz="2400" dirty="0"/>
              <a:t>		b) az ember lelkiismerete</a:t>
            </a:r>
          </a:p>
          <a:p>
            <a:r>
              <a:rPr lang="hu-HU" sz="2400" dirty="0"/>
              <a:t>	2) elhangzik az igaz bíró szentenciája:</a:t>
            </a:r>
          </a:p>
          <a:p>
            <a:r>
              <a:rPr lang="hu-HU" sz="2400" dirty="0"/>
              <a:t>		a) üdvösség</a:t>
            </a:r>
          </a:p>
          <a:p>
            <a:r>
              <a:rPr lang="hu-HU" sz="2400" dirty="0"/>
              <a:t>	 	b) kárhozat</a:t>
            </a:r>
          </a:p>
          <a:p>
            <a:r>
              <a:rPr lang="hu-HU" sz="2400" dirty="0"/>
              <a:t>III. könyörgés, záró figyelmeztetés (még a szentek is félnek Isten ítéletétől)</a:t>
            </a:r>
          </a:p>
          <a:p>
            <a:r>
              <a:rPr lang="hu-H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09905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764704"/>
            <a:ext cx="777686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600" i="1" dirty="0"/>
              <a:t>„(…) tollán forró tinta csordogál, kalamárisában pedig tűz van, égi szikra, de a poklok kénköves lángja is</a:t>
            </a:r>
            <a:r>
              <a:rPr lang="hu-HU" sz="2600" i="1" dirty="0" smtClean="0"/>
              <a:t>”.</a:t>
            </a:r>
          </a:p>
          <a:p>
            <a:pPr algn="just"/>
            <a:endParaRPr lang="hu-HU" sz="2600" i="1" dirty="0" smtClean="0"/>
          </a:p>
          <a:p>
            <a:pPr algn="just"/>
            <a:r>
              <a:rPr lang="hu-HU" sz="2600" i="1" dirty="0" smtClean="0"/>
              <a:t>„</a:t>
            </a:r>
            <a:r>
              <a:rPr lang="hu-HU" sz="2600" i="1" dirty="0"/>
              <a:t>Ő a magyar próza atyja és törvényhozója… Ha őt forgatom, nem érzem a nyelvújítás szükségességét, nem látom azt a hiányt, melyre egy század múlva, a 18. század elején döbbentek rá azok, akik tővel-heggyel új feladatokhoz akarták törni nyelvünket. Nem akarom kisebbíteni e mozgalom érdemét. Tudom, hogy nélküle ma is dadogni kellene sokunknak, stílusunk hézagos, fogyatékos lenne. De bizonyos, hogy előtte gyökeresebb, velősebb volt prózánk…”</a:t>
            </a:r>
            <a:endParaRPr lang="hu-HU" sz="2600" dirty="0"/>
          </a:p>
          <a:p>
            <a:pPr algn="r"/>
            <a:r>
              <a:rPr lang="hu-HU" sz="2400" dirty="0" smtClean="0"/>
              <a:t>(Kosztolányi Dezső)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82442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élete</a:t>
            </a:r>
          </a:p>
          <a:p>
            <a:r>
              <a:rPr lang="hu-HU" dirty="0" smtClean="0"/>
              <a:t>munkássága</a:t>
            </a:r>
          </a:p>
          <a:p>
            <a:pPr lvl="1">
              <a:buFont typeface="Wingdings" pitchFamily="2" charset="2"/>
              <a:buChar char="v"/>
            </a:pPr>
            <a:r>
              <a:rPr lang="hu-HU" dirty="0" smtClean="0"/>
              <a:t>(</a:t>
            </a:r>
            <a:r>
              <a:rPr lang="hu-HU" dirty="0"/>
              <a:t>1651) </a:t>
            </a:r>
            <a:r>
              <a:rPr lang="hu-HU" b="1" i="1" dirty="0"/>
              <a:t>Adriai Tengernek Syrenaia</a:t>
            </a:r>
            <a:r>
              <a:rPr lang="hu-HU" b="1" dirty="0"/>
              <a:t> </a:t>
            </a:r>
            <a:r>
              <a:rPr lang="hu-HU" dirty="0"/>
              <a:t>c. kötet: </a:t>
            </a:r>
            <a:r>
              <a:rPr lang="hu-HU" b="1" i="1" dirty="0"/>
              <a:t>Szigeti veszedelem</a:t>
            </a:r>
            <a:r>
              <a:rPr lang="hu-HU" dirty="0"/>
              <a:t>, </a:t>
            </a:r>
            <a:r>
              <a:rPr lang="hu-HU" dirty="0" smtClean="0"/>
              <a:t>versek</a:t>
            </a:r>
          </a:p>
          <a:p>
            <a:pPr lvl="1">
              <a:buFont typeface="Wingdings" pitchFamily="2" charset="2"/>
              <a:buChar char="v"/>
            </a:pPr>
            <a:r>
              <a:rPr lang="hu-HU" dirty="0" smtClean="0"/>
              <a:t>hadtudományi </a:t>
            </a:r>
            <a:r>
              <a:rPr lang="hu-HU" dirty="0"/>
              <a:t>művek:</a:t>
            </a:r>
          </a:p>
          <a:p>
            <a:pPr lvl="2">
              <a:buFont typeface="Wingdings" pitchFamily="2" charset="2"/>
              <a:buChar char="Ø"/>
            </a:pPr>
            <a:r>
              <a:rPr lang="hu-HU" i="1" dirty="0" smtClean="0"/>
              <a:t>Tábori </a:t>
            </a:r>
            <a:r>
              <a:rPr lang="hu-HU" i="1" dirty="0"/>
              <a:t>kis </a:t>
            </a:r>
            <a:r>
              <a:rPr lang="hu-HU" i="1" dirty="0" smtClean="0"/>
              <a:t>tracta</a:t>
            </a:r>
          </a:p>
          <a:p>
            <a:pPr lvl="2">
              <a:buFont typeface="Wingdings" pitchFamily="2" charset="2"/>
              <a:buChar char="Ø"/>
            </a:pPr>
            <a:r>
              <a:rPr lang="hu-HU" i="1" dirty="0" smtClean="0"/>
              <a:t>Vitéz hadnagy</a:t>
            </a:r>
          </a:p>
          <a:p>
            <a:pPr lvl="2">
              <a:buFont typeface="Wingdings" pitchFamily="2" charset="2"/>
              <a:buChar char="Ø"/>
            </a:pPr>
            <a:r>
              <a:rPr lang="hu-HU" i="1" dirty="0" smtClean="0"/>
              <a:t>Mátyás </a:t>
            </a:r>
            <a:r>
              <a:rPr lang="hu-HU" i="1" dirty="0"/>
              <a:t>király életéről való </a:t>
            </a:r>
            <a:r>
              <a:rPr lang="hu-HU" i="1" dirty="0" smtClean="0"/>
              <a:t>elmélkedések</a:t>
            </a:r>
          </a:p>
          <a:p>
            <a:pPr lvl="2">
              <a:buFont typeface="Wingdings" pitchFamily="2" charset="2"/>
              <a:buChar char="Ø"/>
            </a:pPr>
            <a:r>
              <a:rPr lang="hu-HU" i="1" dirty="0" smtClean="0"/>
              <a:t>Az </a:t>
            </a:r>
            <a:r>
              <a:rPr lang="hu-HU" i="1" dirty="0"/>
              <a:t>török áfium ellen való orvosság</a:t>
            </a:r>
          </a:p>
          <a:p>
            <a:endParaRPr lang="hu-H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u-HU" sz="3600" dirty="0" smtClean="0"/>
              <a:t>Zrínyi Miklós (1620–1664)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75545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76997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műfaji előzmények</a:t>
            </a:r>
          </a:p>
          <a:p>
            <a:pPr lvl="1">
              <a:buFont typeface="Wingdings" pitchFamily="2" charset="2"/>
              <a:buChar char="Ø"/>
            </a:pPr>
            <a:r>
              <a:rPr lang="hu-HU" dirty="0"/>
              <a:t>klasszikus ókori eposzok (Homérosz, Vergilius)</a:t>
            </a:r>
          </a:p>
          <a:p>
            <a:pPr lvl="1">
              <a:buFont typeface="Wingdings" pitchFamily="2" charset="2"/>
              <a:buChar char="Ø"/>
            </a:pPr>
            <a:r>
              <a:rPr lang="hu-HU" dirty="0"/>
              <a:t>középkori </a:t>
            </a:r>
            <a:r>
              <a:rPr lang="hu-HU" dirty="0" smtClean="0"/>
              <a:t>lovageposzok</a:t>
            </a:r>
          </a:p>
          <a:p>
            <a:pPr lvl="1">
              <a:buFont typeface="Wingdings" pitchFamily="2" charset="2"/>
              <a:buChar char="Ø"/>
            </a:pPr>
            <a:r>
              <a:rPr lang="hu-HU" dirty="0" smtClean="0"/>
              <a:t>újkori eposz (Tasso: </a:t>
            </a:r>
            <a:r>
              <a:rPr lang="hu-HU" i="1" dirty="0" smtClean="0"/>
              <a:t>A megszabadított Jeruzsálem</a:t>
            </a:r>
            <a:r>
              <a:rPr lang="hu-HU" dirty="0" smtClean="0"/>
              <a:t>)</a:t>
            </a:r>
            <a:endParaRPr lang="hu-HU" dirty="0"/>
          </a:p>
          <a:p>
            <a:pPr lvl="1">
              <a:buFont typeface="Wingdings" pitchFamily="2" charset="2"/>
              <a:buChar char="Ø"/>
            </a:pPr>
            <a:r>
              <a:rPr lang="hu-HU" dirty="0"/>
              <a:t>magyarországi előzmény: históriás ének</a:t>
            </a:r>
          </a:p>
          <a:p>
            <a:pPr marL="411480" lvl="1" indent="0">
              <a:buNone/>
            </a:pPr>
            <a:r>
              <a:rPr lang="hu-HU" dirty="0"/>
              <a:t>→ Zrínyi az eposz műfajának hazai meghonosítója</a:t>
            </a:r>
          </a:p>
          <a:p>
            <a:endParaRPr lang="hu-HU" dirty="0" smtClean="0"/>
          </a:p>
          <a:p>
            <a:r>
              <a:rPr lang="hu-HU" dirty="0" smtClean="0"/>
              <a:t>műfaji követelmények (Tasso)</a:t>
            </a:r>
          </a:p>
          <a:p>
            <a:pPr lvl="1">
              <a:buFont typeface="Wingdings" pitchFamily="2" charset="2"/>
              <a:buChar char="v"/>
            </a:pPr>
            <a:r>
              <a:rPr lang="hu-HU" dirty="0" smtClean="0"/>
              <a:t>„feltalálás”, témaválasztás: </a:t>
            </a:r>
            <a:r>
              <a:rPr lang="hu-HU" dirty="0"/>
              <a:t>„félig közeli” </a:t>
            </a:r>
            <a:r>
              <a:rPr lang="hu-HU" dirty="0" smtClean="0"/>
              <a:t>történelmi </a:t>
            </a:r>
            <a:r>
              <a:rPr lang="hu-HU" dirty="0"/>
              <a:t>esemény, keresztény </a:t>
            </a:r>
            <a:r>
              <a:rPr lang="hu-HU" dirty="0" smtClean="0"/>
              <a:t>eszmerendszer (mitológiai elemek alárendelt szerepe), </a:t>
            </a:r>
            <a:r>
              <a:rPr lang="hu-HU" dirty="0"/>
              <a:t>hősi </a:t>
            </a:r>
            <a:r>
              <a:rPr lang="hu-HU" dirty="0" smtClean="0"/>
              <a:t>cselekedetek</a:t>
            </a:r>
          </a:p>
          <a:p>
            <a:pPr lvl="1">
              <a:buFont typeface="Wingdings" pitchFamily="2" charset="2"/>
              <a:buChar char="v"/>
            </a:pPr>
            <a:r>
              <a:rPr lang="hu-HU" dirty="0" smtClean="0"/>
              <a:t>„</a:t>
            </a:r>
            <a:r>
              <a:rPr lang="hu-HU" dirty="0"/>
              <a:t>elrendezés”, megszerkesztés: </a:t>
            </a:r>
            <a:r>
              <a:rPr lang="hu-HU" dirty="0" smtClean="0"/>
              <a:t>egységben </a:t>
            </a:r>
            <a:r>
              <a:rPr lang="hu-HU" dirty="0"/>
              <a:t>megvalósuló </a:t>
            </a:r>
            <a:r>
              <a:rPr lang="hu-HU" dirty="0" smtClean="0"/>
              <a:t>változatosság</a:t>
            </a:r>
          </a:p>
          <a:p>
            <a:pPr lvl="1">
              <a:buFont typeface="Wingdings" pitchFamily="2" charset="2"/>
              <a:buChar char="v"/>
            </a:pPr>
            <a:r>
              <a:rPr lang="hu-HU" dirty="0" smtClean="0"/>
              <a:t>„kifejezés</a:t>
            </a:r>
            <a:r>
              <a:rPr lang="hu-HU" dirty="0"/>
              <a:t>”, stílus: fennkölt</a:t>
            </a:r>
          </a:p>
          <a:p>
            <a:pPr lvl="1">
              <a:buFont typeface="Wingdings" pitchFamily="2" charset="2"/>
              <a:buChar char="v"/>
            </a:pPr>
            <a:endParaRPr lang="hu-HU" dirty="0"/>
          </a:p>
          <a:p>
            <a:pPr lvl="1">
              <a:buFont typeface="Wingdings" pitchFamily="2" charset="2"/>
              <a:buChar char="v"/>
            </a:pPr>
            <a:endParaRPr lang="hu-H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3200" b="1" dirty="0" smtClean="0"/>
              <a:t>Szigeti veszedelem – A barokk eposz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4092624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692696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i="1" dirty="0" smtClean="0"/>
              <a:t>Eposzi kellékek</a:t>
            </a:r>
          </a:p>
          <a:p>
            <a:endParaRPr lang="hu-HU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400" dirty="0" smtClean="0"/>
              <a:t>eposzi nyitány: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hu-HU" sz="2400" dirty="0"/>
              <a:t>propozíció (2. vsz</a:t>
            </a:r>
            <a:r>
              <a:rPr lang="hu-HU" sz="2400" dirty="0" smtClean="0"/>
              <a:t>.)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hu-HU" sz="2400" dirty="0" smtClean="0"/>
              <a:t>invokáció </a:t>
            </a:r>
            <a:r>
              <a:rPr lang="hu-HU" sz="2400" dirty="0"/>
              <a:t>(3–6. vsz</a:t>
            </a:r>
            <a:r>
              <a:rPr lang="hu-HU" sz="2400" dirty="0" smtClean="0"/>
              <a:t>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dirty="0" smtClean="0"/>
              <a:t>enumeráció (1. és 5. ének)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dirty="0" smtClean="0"/>
              <a:t>deus ex machina (15. ének)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dirty="0" smtClean="0"/>
              <a:t>epikus hasonlatok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400" dirty="0" smtClean="0"/>
              <a:t>ami hiányzik:</a:t>
            </a:r>
            <a:endParaRPr lang="hu-HU" sz="24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hu-HU" sz="2400" dirty="0" smtClean="0"/>
              <a:t>in medias res kezdés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hu-HU" sz="2400" dirty="0" smtClean="0"/>
              <a:t>epitheton ornans</a:t>
            </a:r>
            <a:r>
              <a:rPr lang="hu-HU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78778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692696"/>
            <a:ext cx="77048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i="1" dirty="0" smtClean="0"/>
              <a:t>Sajátos vonások</a:t>
            </a:r>
          </a:p>
          <a:p>
            <a:endParaRPr lang="hu-HU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400" dirty="0" smtClean="0"/>
              <a:t>nemzeti téma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dirty="0" smtClean="0"/>
              <a:t>magyarok </a:t>
            </a:r>
            <a:r>
              <a:rPr lang="hu-HU" sz="2400" dirty="0"/>
              <a:t>bűnei → a török hadjárat Isten büntetése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dirty="0" smtClean="0"/>
              <a:t>a szerző személyes </a:t>
            </a:r>
            <a:r>
              <a:rPr lang="hu-HU" sz="2400" dirty="0"/>
              <a:t>érintettsége </a:t>
            </a:r>
            <a:r>
              <a:rPr lang="hu-HU" sz="2400" dirty="0" smtClean="0"/>
              <a:t>(emléket </a:t>
            </a:r>
            <a:r>
              <a:rPr lang="hu-HU" sz="2400" dirty="0"/>
              <a:t>állít dédapja </a:t>
            </a:r>
            <a:r>
              <a:rPr lang="hu-HU" sz="2400" dirty="0" smtClean="0"/>
              <a:t>hőstettének) és élethelyzete (török elleni harcok)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dirty="0" smtClean="0"/>
              <a:t>történelmi hitelesség kérdése (fiktív szereplők, török sereg túlbecsült létszáma, Szulimán halála)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dirty="0" smtClean="0"/>
              <a:t>1566 strófa ~ 1566-os ostrom (+ két epigramma + Peroratio)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dirty="0" smtClean="0"/>
              <a:t>Zrínyi-vers (négysoros, ütemhangsúlyos, bokorrímes strófa)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hu-HU" sz="2400" dirty="0" smtClean="0"/>
              <a:t>Zrínyi-sor („magyar alexandrin”): általában négyütemű 12-es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hu-HU" sz="2400" dirty="0" smtClean="0"/>
              <a:t>ragrímek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514633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827584" y="332656"/>
            <a:ext cx="7704856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i="1" dirty="0" smtClean="0"/>
              <a:t>Cselekményvázlat</a:t>
            </a:r>
          </a:p>
          <a:p>
            <a:endParaRPr lang="hu-HU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200" dirty="0" smtClean="0"/>
              <a:t>Előzmények (1–6</a:t>
            </a:r>
            <a:r>
              <a:rPr lang="hu-HU" sz="2200" dirty="0"/>
              <a:t>. </a:t>
            </a:r>
            <a:r>
              <a:rPr lang="hu-HU" sz="2200" dirty="0" smtClean="0"/>
              <a:t>ének):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200" dirty="0" smtClean="0"/>
              <a:t>Isten haragja és büntetése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200" dirty="0" smtClean="0"/>
              <a:t>Turi  pataki győzelme (Arszlán felett)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200" dirty="0" smtClean="0"/>
              <a:t>Zrínyi siklósi diadala (</a:t>
            </a:r>
            <a:r>
              <a:rPr lang="hu-HU" sz="2200" dirty="0" err="1" smtClean="0"/>
              <a:t>Mehmet</a:t>
            </a:r>
            <a:r>
              <a:rPr lang="hu-HU" sz="2200" dirty="0" smtClean="0"/>
              <a:t> felett)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200" dirty="0" smtClean="0"/>
              <a:t>Pánik a török táborban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200" dirty="0" smtClean="0"/>
              <a:t>Kitörés a várból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200" dirty="0" smtClean="0"/>
              <a:t>Szigetvár ostroma (7–15. ének)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200" dirty="0" smtClean="0"/>
              <a:t>Általános ostrom (10. ének)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200" dirty="0" smtClean="0"/>
              <a:t>Epizódok: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hu-HU" sz="2200" dirty="0" err="1" smtClean="0"/>
              <a:t>Radivoj</a:t>
            </a:r>
            <a:r>
              <a:rPr lang="hu-HU" sz="2200" dirty="0" smtClean="0"/>
              <a:t> és </a:t>
            </a:r>
            <a:r>
              <a:rPr lang="hu-HU" sz="2200" dirty="0" err="1" smtClean="0"/>
              <a:t>Juranics</a:t>
            </a:r>
            <a:r>
              <a:rPr lang="hu-HU" sz="2200" dirty="0" smtClean="0"/>
              <a:t> vállalkozása (9. ének)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hu-HU" sz="2200" dirty="0" smtClean="0"/>
              <a:t>Deli </a:t>
            </a:r>
            <a:r>
              <a:rPr lang="hu-HU" sz="2200" dirty="0"/>
              <a:t>Vid és Demirhám </a:t>
            </a:r>
            <a:r>
              <a:rPr lang="hu-HU" sz="2200" dirty="0" smtClean="0"/>
              <a:t>1. párbaja (11. ének)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hu-HU" sz="2200" dirty="0" err="1" smtClean="0"/>
              <a:t>Cumilla</a:t>
            </a:r>
            <a:r>
              <a:rPr lang="hu-HU" sz="2200" dirty="0" smtClean="0"/>
              <a:t> </a:t>
            </a:r>
            <a:r>
              <a:rPr lang="hu-HU" sz="2200" dirty="0"/>
              <a:t>és </a:t>
            </a:r>
            <a:r>
              <a:rPr lang="hu-HU" sz="2200" dirty="0" err="1"/>
              <a:t>Delimán</a:t>
            </a:r>
            <a:r>
              <a:rPr lang="hu-HU" sz="2200" dirty="0"/>
              <a:t> </a:t>
            </a:r>
            <a:r>
              <a:rPr lang="hu-HU" sz="2200" dirty="0" smtClean="0"/>
              <a:t>szerelme (12. ének)</a:t>
            </a:r>
            <a:endParaRPr lang="hu-HU" sz="2200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hu-HU" sz="2200" dirty="0"/>
              <a:t>Deli Vid és Borbála </a:t>
            </a:r>
            <a:r>
              <a:rPr lang="hu-HU" sz="2200" dirty="0" smtClean="0"/>
              <a:t>kalandja (13. ének)</a:t>
            </a:r>
            <a:endParaRPr lang="hu-HU" sz="22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200" dirty="0" smtClean="0"/>
              <a:t>Végső összecsapás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hu-HU" sz="2200" dirty="0" smtClean="0"/>
              <a:t>Alvilági erők megidézése; Deli Vid és Demirhám 2. párbaja (14. ének)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hu-HU" sz="2200" dirty="0" smtClean="0"/>
              <a:t>Mennyei erők megérkezése (15. ének)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319358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49005"/>
          </a:xfrm>
        </p:spPr>
        <p:txBody>
          <a:bodyPr>
            <a:normAutofit fontScale="70000" lnSpcReduction="20000"/>
          </a:bodyPr>
          <a:lstStyle/>
          <a:p>
            <a:r>
              <a:rPr lang="hu-HU" sz="3100" dirty="0" smtClean="0"/>
              <a:t>Zrínyi Miklós</a:t>
            </a:r>
          </a:p>
          <a:p>
            <a:r>
              <a:rPr lang="hu-HU" sz="3100" dirty="0" smtClean="0"/>
              <a:t>Deli Vid</a:t>
            </a:r>
          </a:p>
          <a:p>
            <a:r>
              <a:rPr lang="hu-HU" sz="3100" dirty="0" smtClean="0"/>
              <a:t>Borbála</a:t>
            </a:r>
          </a:p>
          <a:p>
            <a:r>
              <a:rPr lang="hu-HU" sz="3100" dirty="0" smtClean="0"/>
              <a:t>Farkasics Péter</a:t>
            </a:r>
          </a:p>
          <a:p>
            <a:r>
              <a:rPr lang="hu-HU" sz="3100" dirty="0" smtClean="0"/>
              <a:t>Radivoj és Juranics</a:t>
            </a:r>
          </a:p>
          <a:p>
            <a:endParaRPr lang="hu-HU" sz="3100" dirty="0" smtClean="0"/>
          </a:p>
          <a:p>
            <a:r>
              <a:rPr lang="hu-HU" sz="3100" dirty="0" smtClean="0"/>
              <a:t>Szulimán</a:t>
            </a:r>
          </a:p>
          <a:p>
            <a:r>
              <a:rPr lang="hu-HU" sz="3100" dirty="0" smtClean="0"/>
              <a:t>Demirhám</a:t>
            </a:r>
          </a:p>
          <a:p>
            <a:r>
              <a:rPr lang="hu-HU" sz="3100" dirty="0" smtClean="0"/>
              <a:t>Delimán</a:t>
            </a:r>
          </a:p>
          <a:p>
            <a:r>
              <a:rPr lang="hu-HU" sz="3100" dirty="0" smtClean="0"/>
              <a:t>Cumilla</a:t>
            </a:r>
          </a:p>
          <a:p>
            <a:r>
              <a:rPr lang="hu-HU" sz="3100" dirty="0" smtClean="0"/>
              <a:t>Rusztán bég</a:t>
            </a:r>
          </a:p>
          <a:p>
            <a:r>
              <a:rPr lang="hu-HU" sz="3100" dirty="0" smtClean="0"/>
              <a:t>Alderán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3200" b="1" dirty="0" smtClean="0"/>
              <a:t>Szereplők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989998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magyar sereg felmorzsolódása ↔ </a:t>
            </a:r>
            <a:r>
              <a:rPr lang="hu-HU" b="1" dirty="0" smtClean="0"/>
              <a:t>erkölcsi győzelem</a:t>
            </a:r>
            <a:r>
              <a:rPr lang="hu-HU" dirty="0" smtClean="0"/>
              <a:t>, megdicsőülés (apoteózis)</a:t>
            </a:r>
          </a:p>
          <a:p>
            <a:r>
              <a:rPr lang="hu-HU" dirty="0" smtClean="0"/>
              <a:t>a szigeti hősök </a:t>
            </a:r>
            <a:r>
              <a:rPr lang="hu-HU" b="1" dirty="0" smtClean="0"/>
              <a:t>mártírhalál</a:t>
            </a:r>
            <a:r>
              <a:rPr lang="hu-HU" dirty="0" smtClean="0"/>
              <a:t>ukkal elnyerik Isten bocsánatát a magyarok számára (~ engesztelő áldozat)</a:t>
            </a:r>
          </a:p>
          <a:p>
            <a:r>
              <a:rPr lang="hu-HU" dirty="0" smtClean="0"/>
              <a:t>üdvtörténeti szemlélet: bűn – bűnhődés – bűnbocsánat</a:t>
            </a:r>
          </a:p>
          <a:p>
            <a:r>
              <a:rPr lang="hu-HU" b="1" dirty="0" smtClean="0"/>
              <a:t>példaadás</a:t>
            </a:r>
            <a:r>
              <a:rPr lang="hu-HU" dirty="0"/>
              <a:t>, felhívás a török elleni </a:t>
            </a:r>
            <a:r>
              <a:rPr lang="hu-HU" dirty="0" smtClean="0"/>
              <a:t>küzdelemre</a:t>
            </a:r>
          </a:p>
          <a:p>
            <a:r>
              <a:rPr lang="hu-HU" b="1" dirty="0" smtClean="0"/>
              <a:t>imitatio Christi, miles Christi, Athleta Christi</a:t>
            </a:r>
            <a:endParaRPr lang="hu-HU" b="1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3200" b="1" dirty="0" smtClean="0"/>
              <a:t>Értelmezés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265457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„a magyar romlás százada”</a:t>
            </a:r>
          </a:p>
          <a:p>
            <a:r>
              <a:rPr lang="hu-HU" dirty="0" smtClean="0"/>
              <a:t>területi megosztottság: osztrák és török uralom közti őrlődés</a:t>
            </a:r>
          </a:p>
          <a:p>
            <a:r>
              <a:rPr lang="hu-HU" dirty="0" smtClean="0"/>
              <a:t>vallási megosztottság: reformáció és ellenreformáció küzdelmei</a:t>
            </a:r>
          </a:p>
          <a:p>
            <a:r>
              <a:rPr lang="hu-HU" dirty="0" smtClean="0"/>
              <a:t>17. sz. eleje: késő reneszánsz; század közepe: barokk megjelenése</a:t>
            </a:r>
          </a:p>
          <a:p>
            <a:r>
              <a:rPr lang="hu-HU" dirty="0" smtClean="0"/>
              <a:t>főúri udvarok (Esterházy, Nádasdy, Zrínyi család)</a:t>
            </a:r>
          </a:p>
          <a:p>
            <a:r>
              <a:rPr lang="hu-HU" dirty="0" smtClean="0"/>
              <a:t>protestáns iskolák (Gyulafehérvár, Sárospatak), peregrinatio (Anglia, Hollandia, német területek)</a:t>
            </a:r>
          </a:p>
          <a:p>
            <a:r>
              <a:rPr lang="hu-HU" dirty="0" smtClean="0"/>
              <a:t>Erdély kiemelkedő szerepe </a:t>
            </a:r>
          </a:p>
          <a:p>
            <a:endParaRPr lang="hu-H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3200" b="1" dirty="0" smtClean="0"/>
              <a:t>A korszak kulturális élete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7653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3688" y="260648"/>
            <a:ext cx="590465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/>
              <a:t>Peroratio</a:t>
            </a:r>
          </a:p>
          <a:p>
            <a:endParaRPr lang="hu-HU" sz="2000" dirty="0"/>
          </a:p>
          <a:p>
            <a:r>
              <a:rPr lang="hu-HU" sz="2000" dirty="0" smtClean="0"/>
              <a:t>Véghöz </a:t>
            </a:r>
            <a:r>
              <a:rPr lang="hu-HU" sz="2000" dirty="0"/>
              <a:t>vittem immár nagyhirü munkámat,</a:t>
            </a:r>
            <a:br>
              <a:rPr lang="hu-HU" sz="2000" dirty="0"/>
            </a:br>
            <a:r>
              <a:rPr lang="hu-HU" sz="2000" dirty="0"/>
              <a:t>Melyet irigy üdő, sem tűz el nem bonthat,</a:t>
            </a:r>
            <a:br>
              <a:rPr lang="hu-HU" sz="2000" dirty="0"/>
            </a:br>
            <a:r>
              <a:rPr lang="hu-HU" sz="2000" dirty="0"/>
              <a:t>Sem az ég haragja, sem vas el nem ronthat,</a:t>
            </a:r>
            <a:br>
              <a:rPr lang="hu-HU" sz="2000" dirty="0"/>
            </a:br>
            <a:r>
              <a:rPr lang="hu-HU" sz="2000" dirty="0"/>
              <a:t>Sem az nagy ellenség, irigység nem árthat.</a:t>
            </a:r>
          </a:p>
          <a:p>
            <a:endParaRPr lang="hu-HU" sz="2000" dirty="0" smtClean="0"/>
          </a:p>
          <a:p>
            <a:r>
              <a:rPr lang="hu-HU" sz="2000" dirty="0" smtClean="0"/>
              <a:t>És </a:t>
            </a:r>
            <a:r>
              <a:rPr lang="hu-HU" sz="2000" dirty="0"/>
              <a:t>mikor az a' nap eljün, melly testemen</a:t>
            </a:r>
            <a:br>
              <a:rPr lang="hu-HU" sz="2000" dirty="0"/>
            </a:br>
            <a:r>
              <a:rPr lang="hu-HU" sz="2000" dirty="0"/>
              <a:t>Csak uralkodhatik, fogyjon el éltemen</a:t>
            </a:r>
            <a:br>
              <a:rPr lang="hu-HU" sz="2000" dirty="0"/>
            </a:br>
            <a:r>
              <a:rPr lang="hu-HU" sz="2000" dirty="0"/>
              <a:t>Hatalma: magamnak ugyan nagyobb részem</a:t>
            </a:r>
            <a:br>
              <a:rPr lang="hu-HU" sz="2000" dirty="0"/>
            </a:br>
            <a:r>
              <a:rPr lang="hu-HU" sz="2000" dirty="0"/>
              <a:t>Hordoztatik széllel az magas egeken.</a:t>
            </a:r>
          </a:p>
          <a:p>
            <a:endParaRPr lang="hu-HU" sz="2000" dirty="0" smtClean="0"/>
          </a:p>
          <a:p>
            <a:r>
              <a:rPr lang="hu-HU" sz="2000" dirty="0" smtClean="0"/>
              <a:t>S </a:t>
            </a:r>
            <a:r>
              <a:rPr lang="hu-HU" sz="2000" dirty="0"/>
              <a:t>honnan Scitiábul kijütt magyar vitéz,</a:t>
            </a:r>
            <a:br>
              <a:rPr lang="hu-HU" sz="2000" dirty="0"/>
            </a:br>
            <a:r>
              <a:rPr lang="hu-HU" sz="2000" dirty="0"/>
              <a:t>Merre vitézségét látta világ nagy rész,</a:t>
            </a:r>
            <a:br>
              <a:rPr lang="hu-HU" sz="2000" dirty="0"/>
            </a:br>
            <a:r>
              <a:rPr lang="hu-HU" sz="2000" dirty="0"/>
              <a:t>Azokrul helyekrül minden szem reám néz,</a:t>
            </a:r>
            <a:br>
              <a:rPr lang="hu-HU" sz="2000" dirty="0"/>
            </a:br>
            <a:r>
              <a:rPr lang="hu-HU" sz="2000" dirty="0"/>
              <a:t>Hirrel, böcsülettel, valamig világ lesz.</a:t>
            </a:r>
          </a:p>
          <a:p>
            <a:endParaRPr lang="hu-HU" sz="2000" dirty="0" smtClean="0"/>
          </a:p>
          <a:p>
            <a:r>
              <a:rPr lang="hu-HU" sz="2000" dirty="0" smtClean="0"/>
              <a:t>De </a:t>
            </a:r>
            <a:r>
              <a:rPr lang="hu-HU" sz="2000" dirty="0"/>
              <a:t>hiremet nemcsak keresem pennámmal,</a:t>
            </a:r>
            <a:br>
              <a:rPr lang="hu-HU" sz="2000" dirty="0"/>
            </a:br>
            <a:r>
              <a:rPr lang="hu-HU" sz="2000" dirty="0"/>
              <a:t>Hanem rettenetes bajvivó szablyámmal:</a:t>
            </a:r>
            <a:br>
              <a:rPr lang="hu-HU" sz="2000" dirty="0"/>
            </a:br>
            <a:r>
              <a:rPr lang="hu-HU" sz="2000" dirty="0"/>
              <a:t>Míg élek, harcolok az ottoman hóddal,</a:t>
            </a:r>
            <a:br>
              <a:rPr lang="hu-HU" sz="2000" dirty="0"/>
            </a:br>
            <a:r>
              <a:rPr lang="hu-HU" sz="2000" dirty="0"/>
              <a:t>Vigan burittatom hazám hamujával.</a:t>
            </a:r>
          </a:p>
          <a:p>
            <a:r>
              <a:rPr lang="hu-HU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28382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363915"/>
            <a:ext cx="640871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b="1" dirty="0" smtClean="0"/>
              <a:t>Babits Mihály: </a:t>
            </a:r>
            <a:r>
              <a:rPr lang="hu-HU" sz="2200" b="1" i="1" dirty="0" smtClean="0"/>
              <a:t>Zrínyi Velencében</a:t>
            </a:r>
          </a:p>
          <a:p>
            <a:endParaRPr lang="hu-HU" sz="2000" b="1" dirty="0" smtClean="0"/>
          </a:p>
          <a:p>
            <a:r>
              <a:rPr lang="hu-HU" sz="2200" dirty="0" smtClean="0"/>
              <a:t>Szent </a:t>
            </a:r>
            <a:r>
              <a:rPr lang="hu-HU" sz="2200" dirty="0"/>
              <a:t>Márk dicső terén, melyet mélán tapostam,</a:t>
            </a:r>
            <a:br>
              <a:rPr lang="hu-HU" sz="2200" dirty="0"/>
            </a:br>
            <a:r>
              <a:rPr lang="hu-HU" sz="2200" dirty="0"/>
              <a:t>valaha régesrég egy másik bús magyar,</a:t>
            </a:r>
            <a:br>
              <a:rPr lang="hu-HU" sz="2200" dirty="0"/>
            </a:br>
            <a:r>
              <a:rPr lang="hu-HU" sz="2200" dirty="0"/>
              <a:t>méltóbb költő mint én, és hős mint senki mostan,</a:t>
            </a:r>
            <a:br>
              <a:rPr lang="hu-HU" sz="2200" dirty="0"/>
            </a:br>
            <a:r>
              <a:rPr lang="hu-HU" sz="2200" dirty="0"/>
              <a:t>tiport hatalmasan, ki tudta mit akar</a:t>
            </a:r>
            <a:r>
              <a:rPr lang="hu-HU" sz="2200" dirty="0" smtClean="0"/>
              <a:t>!</a:t>
            </a:r>
          </a:p>
          <a:p>
            <a:endParaRPr lang="hu-HU" sz="2000" dirty="0"/>
          </a:p>
          <a:p>
            <a:r>
              <a:rPr lang="hu-HU" sz="2200" dirty="0"/>
              <a:t>Ki tudta mit akar s nem tudta, hogy a roszban</a:t>
            </a:r>
            <a:br>
              <a:rPr lang="hu-HU" sz="2200" dirty="0"/>
            </a:br>
            <a:r>
              <a:rPr lang="hu-HU" sz="2200" dirty="0"/>
              <a:t>fogyhatlan a világ s nem tudta, hogy hamar</a:t>
            </a:r>
            <a:br>
              <a:rPr lang="hu-HU" sz="2200" dirty="0"/>
            </a:br>
            <a:r>
              <a:rPr lang="hu-HU" sz="2200" dirty="0"/>
              <a:t>ide vágy vissza a földről hol bármi sorsban</a:t>
            </a:r>
            <a:br>
              <a:rPr lang="hu-HU" sz="2200" dirty="0"/>
            </a:br>
            <a:r>
              <a:rPr lang="hu-HU" sz="2200" dirty="0"/>
              <a:t>élni és halni kell; mely ápol s eltakar</a:t>
            </a:r>
            <a:r>
              <a:rPr lang="hu-HU" sz="2200" dirty="0" smtClean="0"/>
              <a:t>.</a:t>
            </a:r>
          </a:p>
          <a:p>
            <a:endParaRPr lang="hu-HU" sz="2000" dirty="0"/>
          </a:p>
          <a:p>
            <a:r>
              <a:rPr lang="hu-HU" sz="2200" dirty="0"/>
              <a:t>Ezt mind nem tudta még s árva honára gondolt</a:t>
            </a:r>
            <a:br>
              <a:rPr lang="hu-HU" sz="2200" dirty="0"/>
            </a:br>
            <a:r>
              <a:rPr lang="hu-HU" sz="2200" dirty="0"/>
              <a:t>s döngött csizmája a márványon s lelke tombolt,</a:t>
            </a:r>
            <a:br>
              <a:rPr lang="hu-HU" sz="2200" dirty="0"/>
            </a:br>
            <a:r>
              <a:rPr lang="hu-HU" sz="2200" dirty="0"/>
              <a:t>látván sok harci jelt ős ívek oldalán</a:t>
            </a:r>
            <a:r>
              <a:rPr lang="hu-HU" sz="2200" dirty="0" smtClean="0"/>
              <a:t>.</a:t>
            </a:r>
          </a:p>
          <a:p>
            <a:endParaRPr lang="hu-HU" sz="2000" dirty="0"/>
          </a:p>
          <a:p>
            <a:r>
              <a:rPr lang="hu-HU" sz="2200" dirty="0"/>
              <a:t>Alkonyfelhő borult lagúnára, piarcra,</a:t>
            </a:r>
            <a:br>
              <a:rPr lang="hu-HU" sz="2200" dirty="0"/>
            </a:br>
            <a:r>
              <a:rPr lang="hu-HU" sz="2200" dirty="0"/>
              <a:t>felhőn az angyalok készültek már a harcra,</a:t>
            </a:r>
            <a:br>
              <a:rPr lang="hu-HU" sz="2200" dirty="0"/>
            </a:br>
            <a:r>
              <a:rPr lang="hu-HU" sz="2200" dirty="0"/>
              <a:t>melyre a holtakat felkölté Alderán.</a:t>
            </a:r>
          </a:p>
        </p:txBody>
      </p:sp>
    </p:spTree>
    <p:extLst>
      <p:ext uri="{BB962C8B-B14F-4D97-AF65-F5344CB8AC3E}">
        <p14:creationId xmlns:p14="http://schemas.microsoft.com/office/powerpoint/2010/main" val="2561841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éptalálat a következőre: „zrínyi kirohanása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90853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601386" y="5726907"/>
            <a:ext cx="7874001" cy="588962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altLang="hu-HU" b="1" dirty="0" smtClean="0">
                <a:latin typeface="Bookman Old Style" pitchFamily="18" charset="0"/>
              </a:rPr>
              <a:t>Székely Bertalan: </a:t>
            </a:r>
            <a:r>
              <a:rPr lang="hu-HU" altLang="hu-HU" b="1" i="1" dirty="0" smtClean="0">
                <a:latin typeface="Bookman Old Style" pitchFamily="18" charset="0"/>
              </a:rPr>
              <a:t>Zrínyi kirohanása</a:t>
            </a:r>
          </a:p>
        </p:txBody>
      </p:sp>
    </p:spTree>
    <p:extLst>
      <p:ext uri="{BB962C8B-B14F-4D97-AF65-F5344CB8AC3E}">
        <p14:creationId xmlns:p14="http://schemas.microsoft.com/office/powerpoint/2010/main" val="1387466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éptalálat a következőre: „zrínyi kirohanása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6051"/>
            <a:ext cx="7200800" cy="548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562991" y="6165304"/>
            <a:ext cx="7874001" cy="588962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altLang="hu-HU" b="1" dirty="0" smtClean="0">
                <a:latin typeface="Bookman Old Style" pitchFamily="18" charset="0"/>
              </a:rPr>
              <a:t>Johann Peter Krafft: </a:t>
            </a:r>
            <a:r>
              <a:rPr lang="hu-HU" altLang="hu-HU" b="1" i="1" dirty="0" smtClean="0">
                <a:latin typeface="Bookman Old Style" pitchFamily="18" charset="0"/>
              </a:rPr>
              <a:t>Zrínyi kirohanása</a:t>
            </a:r>
          </a:p>
        </p:txBody>
      </p:sp>
    </p:spTree>
    <p:extLst>
      <p:ext uri="{BB962C8B-B14F-4D97-AF65-F5344CB8AC3E}">
        <p14:creationId xmlns:p14="http://schemas.microsoft.com/office/powerpoint/2010/main" val="858035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3200" b="1" dirty="0" smtClean="0"/>
              <a:t>A kuruc kor irodalma</a:t>
            </a:r>
            <a:endParaRPr lang="hu-HU" sz="3200" b="1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699247" y="2248347"/>
            <a:ext cx="7745505" cy="434900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17. sz. vége, 18. sz. első fele: kuruc mozgalmak (Thököly Imre, Rákóczi Ferenc)</a:t>
            </a:r>
          </a:p>
          <a:p>
            <a:r>
              <a:rPr lang="hu-HU" dirty="0" smtClean="0"/>
              <a:t>Habsburg-ellenes</a:t>
            </a:r>
            <a:r>
              <a:rPr lang="hu-HU" dirty="0"/>
              <a:t>, protestáns </a:t>
            </a:r>
            <a:r>
              <a:rPr lang="hu-HU" dirty="0" smtClean="0"/>
              <a:t>jellegű világi költészet</a:t>
            </a:r>
          </a:p>
          <a:p>
            <a:r>
              <a:rPr lang="hu-HU" dirty="0" smtClean="0"/>
              <a:t>névtelen énekversek</a:t>
            </a:r>
            <a:endParaRPr lang="hu-HU" dirty="0"/>
          </a:p>
          <a:p>
            <a:r>
              <a:rPr lang="hu-HU" dirty="0" smtClean="0"/>
              <a:t>műfajok</a:t>
            </a:r>
            <a:r>
              <a:rPr lang="hu-HU" dirty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hu-HU" dirty="0" smtClean="0"/>
              <a:t>katonadalok: táncdal </a:t>
            </a:r>
            <a:r>
              <a:rPr lang="hu-HU" dirty="0"/>
              <a:t>(pl.: </a:t>
            </a:r>
            <a:r>
              <a:rPr lang="hu-HU" i="1" dirty="0"/>
              <a:t>Csínom Palkó</a:t>
            </a:r>
            <a:r>
              <a:rPr lang="hu-HU" dirty="0" smtClean="0"/>
              <a:t>), bujdosóének</a:t>
            </a:r>
            <a:r>
              <a:rPr lang="hu-HU" dirty="0"/>
              <a:t>, Rákóczi-kesergő (pl.: </a:t>
            </a:r>
            <a:r>
              <a:rPr lang="hu-HU" i="1" dirty="0"/>
              <a:t>Rákóczi-nóta</a:t>
            </a:r>
            <a:r>
              <a:rPr lang="hu-HU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hu-HU" dirty="0" smtClean="0"/>
              <a:t>udvarló énekek</a:t>
            </a:r>
          </a:p>
          <a:p>
            <a:pPr lvl="1">
              <a:buFont typeface="Wingdings" pitchFamily="2" charset="2"/>
              <a:buChar char="Ø"/>
            </a:pPr>
            <a:r>
              <a:rPr lang="hu-HU" dirty="0" smtClean="0"/>
              <a:t>csúfolódók</a:t>
            </a:r>
            <a:endParaRPr lang="hu-HU" dirty="0"/>
          </a:p>
          <a:p>
            <a:r>
              <a:rPr lang="hu-HU" dirty="0" smtClean="0"/>
              <a:t>az alacsonyabb műveltségűek körében népszerűek</a:t>
            </a:r>
          </a:p>
          <a:p>
            <a:r>
              <a:rPr lang="hu-HU" dirty="0" smtClean="0"/>
              <a:t>kéziratos daloskönyvekben vagy szájhagyomány útján </a:t>
            </a:r>
            <a:r>
              <a:rPr lang="hu-HU" dirty="0"/>
              <a:t>terjednek </a:t>
            </a:r>
            <a:r>
              <a:rPr lang="hu-HU" dirty="0" smtClean="0"/>
              <a:t>(</a:t>
            </a:r>
            <a:r>
              <a:rPr lang="hu-HU" dirty="0" err="1" smtClean="0"/>
              <a:t>folklorizálódás</a:t>
            </a:r>
            <a:r>
              <a:rPr lang="hu-H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2714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3200" b="1" i="1" dirty="0" smtClean="0"/>
              <a:t>Rákóczi-nóta </a:t>
            </a:r>
            <a:r>
              <a:rPr lang="hu-HU" sz="3200" dirty="0" smtClean="0"/>
              <a:t>(1730-as évek)</a:t>
            </a:r>
            <a:endParaRPr lang="hu-HU" sz="3200" i="1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699247" y="2248347"/>
            <a:ext cx="7745505" cy="4349005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a 18. sz. legnépszerűbb történeti éneke, a magyarság „titkos himnusza”</a:t>
            </a:r>
          </a:p>
          <a:p>
            <a:r>
              <a:rPr lang="hu-HU" dirty="0" smtClean="0"/>
              <a:t>a szabadságharc bukását</a:t>
            </a:r>
            <a:r>
              <a:rPr lang="hu-HU" dirty="0"/>
              <a:t>, a magyarság sorsát sirató, a német elnyomás ellen </a:t>
            </a:r>
            <a:r>
              <a:rPr lang="hu-HU" dirty="0" smtClean="0"/>
              <a:t>tiltakozó panaszos </a:t>
            </a:r>
            <a:r>
              <a:rPr lang="hu-HU" dirty="0"/>
              <a:t>ének</a:t>
            </a:r>
            <a:endParaRPr lang="hu-HU" dirty="0" smtClean="0"/>
          </a:p>
          <a:p>
            <a:r>
              <a:rPr lang="hu-HU" dirty="0" smtClean="0"/>
              <a:t>össznemzeti szemlélet („nép” ~ köznép, jobbágyság; „nemzet” ~ nemesség)</a:t>
            </a:r>
          </a:p>
          <a:p>
            <a:r>
              <a:rPr lang="hu-HU" dirty="0" smtClean="0"/>
              <a:t>dicső múlt ↔ jelenbeli hányattatás</a:t>
            </a:r>
          </a:p>
          <a:p>
            <a:r>
              <a:rPr lang="hu-HU" dirty="0" smtClean="0"/>
              <a:t>zárlat: könyörgés Istenhez a szebb jövőért</a:t>
            </a:r>
          </a:p>
          <a:p>
            <a:pPr marL="0" indent="0">
              <a:buNone/>
            </a:pPr>
            <a:r>
              <a:rPr lang="hu-HU" dirty="0" smtClean="0"/>
              <a:t>(~ Kölcsey: </a:t>
            </a:r>
            <a:r>
              <a:rPr lang="hu-HU" i="1" dirty="0" smtClean="0"/>
              <a:t>Himnusz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r>
              <a:rPr lang="hu-HU" dirty="0" smtClean="0"/>
              <a:t>(~ Liszt Ferenc, Hector Berlioz: </a:t>
            </a:r>
            <a:r>
              <a:rPr lang="hu-HU" i="1" dirty="0" smtClean="0"/>
              <a:t>Rákóczi-induló</a:t>
            </a:r>
            <a:r>
              <a:rPr lang="hu-HU" dirty="0" smtClean="0"/>
              <a:t>)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83357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zh-CN" sz="3200" b="1" dirty="0" smtClean="0">
                <a:latin typeface="Book Antiqua" panose="02040602050305030304" pitchFamily="18" charset="0"/>
              </a:rPr>
              <a:t>Kuruc versek a 20. században</a:t>
            </a:r>
            <a:endParaRPr lang="hu-HU" altLang="hu-HU" sz="3200" b="1" dirty="0" smtClean="0">
              <a:latin typeface="Book Antiqua" panose="02040602050305030304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276872"/>
            <a:ext cx="7745505" cy="38778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altLang="zh-CN" dirty="0" smtClean="0"/>
              <a:t>romantika történelemszemlélete: </a:t>
            </a:r>
            <a:r>
              <a:rPr lang="hu-HU" altLang="zh-CN" dirty="0" err="1" smtClean="0"/>
              <a:t>heroizáló</a:t>
            </a:r>
            <a:r>
              <a:rPr lang="hu-HU" altLang="zh-CN" dirty="0" smtClean="0"/>
              <a:t> törekvés, a múlt megszépítése, </a:t>
            </a:r>
            <a:r>
              <a:rPr lang="hu-HU" altLang="zh-CN" dirty="0" err="1" smtClean="0"/>
              <a:t>romantizálása</a:t>
            </a:r>
            <a:endParaRPr lang="hu-HU" altLang="zh-CN" dirty="0" smtClean="0"/>
          </a:p>
          <a:p>
            <a:r>
              <a:rPr lang="hu-HU" dirty="0"/>
              <a:t>Thaly Kálmán és a „kuruc dalpör”</a:t>
            </a:r>
          </a:p>
          <a:p>
            <a:pPr>
              <a:lnSpc>
                <a:spcPct val="90000"/>
              </a:lnSpc>
            </a:pPr>
            <a:r>
              <a:rPr lang="hu-HU" altLang="zh-CN" dirty="0" smtClean="0"/>
              <a:t>Ady kuruc versei: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zh-CN" dirty="0" smtClean="0"/>
              <a:t>		- tragikus múlt és jelen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zh-CN" dirty="0" smtClean="0"/>
              <a:t>		- „szegénylegény-költészet”: kesergő kuruc 	katonák, magányos, reménytelenül lázadó, 	de mégis helytálló emberek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zh-CN" dirty="0" smtClean="0"/>
              <a:t>		- szerepdalok: Ady saját sorsához igazítja</a:t>
            </a:r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230510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dirty="0" smtClean="0"/>
              <a:t>Ady Endre: </a:t>
            </a:r>
            <a:r>
              <a:rPr lang="hu-HU" sz="3200" b="1" i="1" dirty="0" smtClean="0"/>
              <a:t>Bujdosó </a:t>
            </a:r>
            <a:r>
              <a:rPr lang="hu-HU" sz="3200" b="1" i="1" dirty="0"/>
              <a:t>kuruc </a:t>
            </a:r>
            <a:r>
              <a:rPr lang="hu-HU" sz="3200" b="1" i="1" dirty="0" smtClean="0"/>
              <a:t>rigmusa</a:t>
            </a:r>
            <a:r>
              <a:rPr lang="hu-HU" sz="3200" dirty="0" smtClean="0"/>
              <a:t> (1909)</a:t>
            </a:r>
            <a:endParaRPr lang="hu-HU" sz="3200" i="1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13"/>
          </p:nvPr>
        </p:nvSpPr>
        <p:spPr>
          <a:xfrm>
            <a:off x="0" y="2240280"/>
            <a:ext cx="4489704" cy="4617720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Tíz </a:t>
            </a:r>
            <a:r>
              <a:rPr lang="hu-HU" dirty="0"/>
              <a:t>jó évig a halálban,</a:t>
            </a:r>
            <a:br>
              <a:rPr lang="hu-HU" dirty="0"/>
            </a:br>
            <a:r>
              <a:rPr lang="hu-HU" dirty="0"/>
              <a:t>Egy rossz karddal száz csatában,</a:t>
            </a:r>
            <a:br>
              <a:rPr lang="hu-HU" dirty="0"/>
            </a:br>
            <a:r>
              <a:rPr lang="hu-HU" dirty="0"/>
              <a:t>Soha-soha hites vágyban,</a:t>
            </a:r>
            <a:br>
              <a:rPr lang="hu-HU" dirty="0"/>
            </a:br>
            <a:r>
              <a:rPr lang="hu-HU" dirty="0"/>
              <a:t>Soha-soha vetett ágyban.</a:t>
            </a:r>
          </a:p>
          <a:p>
            <a:r>
              <a:rPr lang="hu-HU" dirty="0"/>
              <a:t>Kergettem a labanc-hordát,</a:t>
            </a:r>
            <a:br>
              <a:rPr lang="hu-HU" dirty="0"/>
            </a:br>
            <a:r>
              <a:rPr lang="hu-HU" dirty="0"/>
              <a:t>Sirattam a </a:t>
            </a:r>
            <a:r>
              <a:rPr lang="hu-HU" dirty="0" err="1"/>
              <a:t>szivem</a:t>
            </a:r>
            <a:r>
              <a:rPr lang="hu-HU" dirty="0"/>
              <a:t> sorsát,</a:t>
            </a:r>
            <a:br>
              <a:rPr lang="hu-HU" dirty="0"/>
            </a:br>
            <a:r>
              <a:rPr lang="hu-HU" dirty="0"/>
              <a:t>Mégsem fordult felém orcád,</a:t>
            </a:r>
            <a:br>
              <a:rPr lang="hu-HU" dirty="0"/>
            </a:br>
            <a:r>
              <a:rPr lang="hu-HU" dirty="0"/>
              <a:t>Rossz csillagú Magyarország.</a:t>
            </a:r>
          </a:p>
          <a:p>
            <a:r>
              <a:rPr lang="hu-HU" dirty="0"/>
              <a:t>Sirattalak, nem sirattál,</a:t>
            </a:r>
            <a:br>
              <a:rPr lang="hu-HU" dirty="0"/>
            </a:br>
            <a:r>
              <a:rPr lang="hu-HU" dirty="0"/>
              <a:t>Pártoltalak, veszni hagytál,</a:t>
            </a:r>
            <a:br>
              <a:rPr lang="hu-HU" dirty="0"/>
            </a:br>
            <a:r>
              <a:rPr lang="hu-HU" dirty="0"/>
              <a:t>Mindent adtam, mit sem adtál,</a:t>
            </a:r>
            <a:br>
              <a:rPr lang="hu-HU" dirty="0"/>
            </a:br>
            <a:r>
              <a:rPr lang="hu-HU" dirty="0"/>
              <a:t>Ha eldőltem, nem biztattál.</a:t>
            </a:r>
          </a:p>
          <a:p>
            <a:r>
              <a:rPr lang="hu-HU" dirty="0"/>
              <a:t>Hullasztottam meleg vérem,</a:t>
            </a:r>
            <a:br>
              <a:rPr lang="hu-HU" dirty="0"/>
            </a:br>
            <a:r>
              <a:rPr lang="hu-HU" dirty="0"/>
              <a:t>Rágódtam dobott kenyéren.</a:t>
            </a:r>
            <a:br>
              <a:rPr lang="hu-HU" dirty="0"/>
            </a:br>
            <a:r>
              <a:rPr lang="hu-HU" dirty="0"/>
              <a:t>Se barátom, se testvérem,</a:t>
            </a:r>
            <a:br>
              <a:rPr lang="hu-HU" dirty="0"/>
            </a:br>
            <a:r>
              <a:rPr lang="hu-HU" dirty="0"/>
              <a:t>Se bánatom, se reményem.</a:t>
            </a:r>
          </a:p>
          <a:p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498849" cy="4617720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Már életem nyugalommal</a:t>
            </a:r>
            <a:br>
              <a:rPr lang="hu-HU" dirty="0"/>
            </a:br>
            <a:r>
              <a:rPr lang="hu-HU" dirty="0"/>
              <a:t>Indul és kevéske gonddal,</a:t>
            </a:r>
            <a:br>
              <a:rPr lang="hu-HU" dirty="0"/>
            </a:br>
            <a:r>
              <a:rPr lang="hu-HU" dirty="0"/>
              <a:t>Vendégséggel, vigalommal,</a:t>
            </a:r>
            <a:br>
              <a:rPr lang="hu-HU" dirty="0"/>
            </a:br>
            <a:r>
              <a:rPr lang="hu-HU" dirty="0"/>
              <a:t>Lengyel borral és asszonnyal.</a:t>
            </a:r>
          </a:p>
          <a:p>
            <a:r>
              <a:rPr lang="hu-HU" dirty="0"/>
              <a:t>Lengyel urak selymes ágya</a:t>
            </a:r>
            <a:br>
              <a:rPr lang="hu-HU" dirty="0"/>
            </a:br>
            <a:r>
              <a:rPr lang="hu-HU" dirty="0"/>
              <a:t>Mégis forró, mint a máglya.</a:t>
            </a:r>
            <a:br>
              <a:rPr lang="hu-HU" dirty="0"/>
            </a:br>
            <a:r>
              <a:rPr lang="hu-HU" dirty="0"/>
              <a:t>Hajh, még egyszer lennék árva,</a:t>
            </a:r>
            <a:br>
              <a:rPr lang="hu-HU" dirty="0"/>
            </a:br>
            <a:r>
              <a:rPr lang="hu-HU" dirty="0"/>
              <a:t>Be jó volna, hogyha fájna.</a:t>
            </a:r>
          </a:p>
          <a:p>
            <a:r>
              <a:rPr lang="hu-HU" dirty="0"/>
              <a:t>Áldott </a:t>
            </a:r>
            <a:r>
              <a:rPr lang="hu-HU" dirty="0" err="1"/>
              <a:t>inség</a:t>
            </a:r>
            <a:r>
              <a:rPr lang="hu-HU" dirty="0"/>
              <a:t>: magyar élet,</a:t>
            </a:r>
            <a:br>
              <a:rPr lang="hu-HU" dirty="0"/>
            </a:br>
            <a:r>
              <a:rPr lang="hu-HU" dirty="0"/>
              <a:t>Világon sincs párod néked,</a:t>
            </a:r>
            <a:br>
              <a:rPr lang="hu-HU" dirty="0"/>
            </a:br>
            <a:r>
              <a:rPr lang="hu-HU" dirty="0"/>
              <a:t>Nincsen célod, nincsen véged,</a:t>
            </a:r>
            <a:br>
              <a:rPr lang="hu-HU" dirty="0"/>
            </a:br>
            <a:r>
              <a:rPr lang="hu-HU" dirty="0"/>
              <a:t>Kínhalál az üdvösséged.</a:t>
            </a:r>
          </a:p>
          <a:p>
            <a:r>
              <a:rPr lang="hu-HU" dirty="0"/>
              <a:t>Elbocsát az anyánk csókja,</a:t>
            </a:r>
            <a:br>
              <a:rPr lang="hu-HU" dirty="0"/>
            </a:br>
            <a:r>
              <a:rPr lang="hu-HU" dirty="0"/>
              <a:t>Minden rózsánk véres rózsa,</a:t>
            </a:r>
            <a:br>
              <a:rPr lang="hu-HU" dirty="0"/>
            </a:br>
            <a:r>
              <a:rPr lang="hu-HU" dirty="0"/>
              <a:t>Bénán esünk koporsóba,</a:t>
            </a:r>
            <a:br>
              <a:rPr lang="hu-HU" dirty="0"/>
            </a:br>
            <a:r>
              <a:rPr lang="hu-HU" dirty="0"/>
              <a:t>De így éltünk vitézmódra.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25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zh-CN" dirty="0"/>
              <a:t>archaizáló lírai szerepdal</a:t>
            </a:r>
          </a:p>
          <a:p>
            <a:r>
              <a:rPr lang="hu-HU" altLang="zh-CN" dirty="0"/>
              <a:t>felező nyolcasok, bokorrím</a:t>
            </a:r>
          </a:p>
          <a:p>
            <a:r>
              <a:rPr lang="hu-HU" altLang="zh-CN" dirty="0"/>
              <a:t>megszólított: Magyarország</a:t>
            </a:r>
          </a:p>
          <a:p>
            <a:r>
              <a:rPr lang="hu-HU" altLang="zh-CN" dirty="0"/>
              <a:t>1-4. vsz.: panasz, szemrehányás tönkrement élete, szegénysége, magánya miatt</a:t>
            </a:r>
          </a:p>
          <a:p>
            <a:r>
              <a:rPr lang="hu-HU" altLang="zh-CN" dirty="0"/>
              <a:t>5-8. vsz.: hangot vált → nosztalgikus sóvárgás az „áldott </a:t>
            </a:r>
            <a:r>
              <a:rPr lang="hu-HU" altLang="zh-CN" dirty="0" err="1"/>
              <a:t>inség</a:t>
            </a:r>
            <a:r>
              <a:rPr lang="hu-HU" altLang="zh-CN" dirty="0"/>
              <a:t>” után (</a:t>
            </a:r>
            <a:r>
              <a:rPr lang="hu-HU" altLang="zh-CN" dirty="0" err="1"/>
              <a:t>oximoron</a:t>
            </a:r>
            <a:r>
              <a:rPr lang="hu-HU" altLang="zh-CN" dirty="0"/>
              <a:t>)</a:t>
            </a:r>
          </a:p>
          <a:p>
            <a:r>
              <a:rPr lang="hu-HU" altLang="zh-CN" dirty="0"/>
              <a:t>záróstrófa: a céltalansággal, tétlenséggel szemben a küzdelmek melletti kiállás</a:t>
            </a:r>
            <a:endParaRPr lang="hu-HU" altLang="hu-HU" dirty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zh-CN" sz="3200" b="1" i="1" dirty="0"/>
              <a:t>Bujdosó kuruc rigmusa</a:t>
            </a:r>
            <a:r>
              <a:rPr lang="hu-HU" altLang="zh-CN" sz="3200" b="1" dirty="0"/>
              <a:t> </a:t>
            </a:r>
            <a:r>
              <a:rPr lang="hu-HU" altLang="zh-CN" sz="3200" dirty="0"/>
              <a:t>(1909)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39588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i="1" dirty="0" smtClean="0"/>
              <a:t>Sípja régi babonának</a:t>
            </a:r>
            <a:r>
              <a:rPr lang="hu-HU" sz="3200" dirty="0" smtClean="0"/>
              <a:t> (1913)</a:t>
            </a:r>
            <a:endParaRPr lang="hu-HU" sz="3200" b="1" i="1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13"/>
          </p:nvPr>
        </p:nvSpPr>
        <p:spPr>
          <a:xfrm>
            <a:off x="0" y="2240280"/>
            <a:ext cx="4489704" cy="4617720"/>
          </a:xfrm>
        </p:spPr>
        <p:txBody>
          <a:bodyPr>
            <a:normAutofit fontScale="92500"/>
          </a:bodyPr>
          <a:lstStyle/>
          <a:p>
            <a:r>
              <a:rPr lang="hu-HU" dirty="0"/>
              <a:t>Csak magamban sírom sorsod,</a:t>
            </a:r>
            <a:br>
              <a:rPr lang="hu-HU" dirty="0"/>
            </a:br>
            <a:r>
              <a:rPr lang="hu-HU" dirty="0"/>
              <a:t>Vérem népe, magyar népem,</a:t>
            </a:r>
            <a:br>
              <a:rPr lang="hu-HU" dirty="0"/>
            </a:br>
            <a:r>
              <a:rPr lang="hu-HU" dirty="0"/>
              <a:t>Sátor-sarkon bort nyakalva</a:t>
            </a:r>
            <a:br>
              <a:rPr lang="hu-HU" dirty="0"/>
            </a:br>
            <a:r>
              <a:rPr lang="hu-HU" dirty="0"/>
              <a:t>Koldus-vásár közepében,</a:t>
            </a:r>
            <a:br>
              <a:rPr lang="hu-HU" dirty="0"/>
            </a:br>
            <a:r>
              <a:rPr lang="hu-HU" dirty="0"/>
              <a:t>Már menőben bús világgá,</a:t>
            </a:r>
            <a:br>
              <a:rPr lang="hu-HU" dirty="0"/>
            </a:br>
            <a:r>
              <a:rPr lang="hu-HU" dirty="0"/>
              <a:t>Fáradt lábbal útrakészen.</a:t>
            </a:r>
          </a:p>
          <a:p>
            <a:r>
              <a:rPr lang="hu-HU" dirty="0"/>
              <a:t>Körös-körül kavarognak</a:t>
            </a:r>
            <a:br>
              <a:rPr lang="hu-HU" dirty="0"/>
            </a:br>
            <a:r>
              <a:rPr lang="hu-HU" dirty="0"/>
              <a:t>Béna árnyak, rongyos árnyak,</a:t>
            </a:r>
            <a:br>
              <a:rPr lang="hu-HU" dirty="0"/>
            </a:br>
            <a:r>
              <a:rPr lang="hu-HU" dirty="0"/>
              <a:t>Nótát </a:t>
            </a:r>
            <a:r>
              <a:rPr lang="hu-HU" dirty="0" err="1"/>
              <a:t>sipol</a:t>
            </a:r>
            <a:r>
              <a:rPr lang="hu-HU" dirty="0"/>
              <a:t> a fülembe</a:t>
            </a:r>
            <a:br>
              <a:rPr lang="hu-HU" dirty="0"/>
            </a:br>
            <a:r>
              <a:rPr lang="hu-HU" dirty="0"/>
              <a:t>Sípja régi babonának,</a:t>
            </a:r>
            <a:br>
              <a:rPr lang="hu-HU" dirty="0"/>
            </a:br>
            <a:r>
              <a:rPr lang="hu-HU" dirty="0"/>
              <a:t>Édes népem, szól a sípszó,</a:t>
            </a:r>
            <a:br>
              <a:rPr lang="hu-HU" dirty="0"/>
            </a:br>
            <a:r>
              <a:rPr lang="hu-HU" dirty="0"/>
              <a:t>Sohse lesz jól, sohse látlak.</a:t>
            </a:r>
          </a:p>
          <a:p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14"/>
          </p:nvPr>
        </p:nvSpPr>
        <p:spPr>
          <a:xfrm>
            <a:off x="4572000" y="2240280"/>
            <a:ext cx="4571999" cy="4617720"/>
          </a:xfrm>
        </p:spPr>
        <p:txBody>
          <a:bodyPr>
            <a:normAutofit fontScale="92500"/>
          </a:bodyPr>
          <a:lstStyle/>
          <a:p>
            <a:r>
              <a:rPr lang="hu-HU" dirty="0"/>
              <a:t>Szól a sípszó: átkozott nép,</a:t>
            </a:r>
            <a:br>
              <a:rPr lang="hu-HU" dirty="0"/>
            </a:br>
            <a:r>
              <a:rPr lang="hu-HU" dirty="0"/>
              <a:t>Ne hagyja az Úr veretlen,</a:t>
            </a:r>
            <a:br>
              <a:rPr lang="hu-HU" dirty="0"/>
            </a:br>
            <a:r>
              <a:rPr lang="hu-HU" dirty="0"/>
              <a:t>Uralkodást magán nem tűr</a:t>
            </a:r>
            <a:br>
              <a:rPr lang="hu-HU" dirty="0"/>
            </a:br>
            <a:r>
              <a:rPr lang="hu-HU" dirty="0"/>
              <a:t>S szabadságra </a:t>
            </a:r>
            <a:r>
              <a:rPr lang="hu-HU" dirty="0" err="1"/>
              <a:t>érdemetlen</a:t>
            </a:r>
            <a:r>
              <a:rPr lang="hu-HU" dirty="0"/>
              <a:t>,</a:t>
            </a:r>
            <a:br>
              <a:rPr lang="hu-HU" dirty="0"/>
            </a:br>
            <a:r>
              <a:rPr lang="hu-HU" dirty="0"/>
              <a:t>Ha bosszút áll, gyáva, lankadt</a:t>
            </a:r>
            <a:br>
              <a:rPr lang="hu-HU" dirty="0"/>
            </a:br>
            <a:r>
              <a:rPr lang="hu-HU" dirty="0"/>
              <a:t>S ha kegyet </a:t>
            </a:r>
            <a:r>
              <a:rPr lang="hu-HU" dirty="0" err="1"/>
              <a:t>ád</a:t>
            </a:r>
            <a:r>
              <a:rPr lang="hu-HU" dirty="0"/>
              <a:t>, rossz, kegyetlen.</a:t>
            </a:r>
          </a:p>
          <a:p>
            <a:r>
              <a:rPr lang="hu-HU" dirty="0"/>
              <a:t>Üzenhettek már utánam,</a:t>
            </a:r>
            <a:br>
              <a:rPr lang="hu-HU" dirty="0"/>
            </a:br>
            <a:r>
              <a:rPr lang="hu-HU" dirty="0" err="1"/>
              <a:t>Kézsmárk</a:t>
            </a:r>
            <a:r>
              <a:rPr lang="hu-HU" dirty="0"/>
              <a:t> hegye, </a:t>
            </a:r>
            <a:r>
              <a:rPr lang="hu-HU" dirty="0" err="1"/>
              <a:t>Majtény</a:t>
            </a:r>
            <a:r>
              <a:rPr lang="hu-HU" dirty="0"/>
              <a:t> síkja,</a:t>
            </a:r>
            <a:br>
              <a:rPr lang="hu-HU" dirty="0"/>
            </a:br>
            <a:r>
              <a:rPr lang="hu-HU" dirty="0"/>
              <a:t>Határ-szélen botot vágok,</a:t>
            </a:r>
            <a:br>
              <a:rPr lang="hu-HU" dirty="0"/>
            </a:br>
            <a:r>
              <a:rPr lang="hu-HU" dirty="0"/>
              <a:t>Vérem többé sohse issza</a:t>
            </a:r>
            <a:br>
              <a:rPr lang="hu-HU" dirty="0"/>
            </a:br>
            <a:r>
              <a:rPr lang="hu-HU" dirty="0"/>
              <a:t>Veszett népem veszett földje:</a:t>
            </a:r>
            <a:br>
              <a:rPr lang="hu-HU" dirty="0"/>
            </a:br>
            <a:r>
              <a:rPr lang="hu-HU" dirty="0"/>
              <a:t>Sohse nézek többet vissza.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8211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éptalálat a következőre: „kismarton esterházy kastély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10" y="404664"/>
            <a:ext cx="6120680" cy="53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1835150" y="6021388"/>
            <a:ext cx="5486400" cy="588962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altLang="hu-HU" b="1" dirty="0" smtClean="0">
                <a:latin typeface="Bookman Old Style" pitchFamily="18" charset="0"/>
              </a:rPr>
              <a:t>Esterházy-kastély, Kismarton</a:t>
            </a:r>
            <a:endParaRPr lang="hu-HU" altLang="hu-HU" b="1" i="1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16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3200" b="1" dirty="0" smtClean="0"/>
              <a:t>Mikes Kelemen (1690–1761)</a:t>
            </a:r>
            <a:endParaRPr lang="hu-HU" sz="3200" b="1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699247" y="2248347"/>
            <a:ext cx="8049217" cy="413298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i="1" dirty="0" smtClean="0"/>
              <a:t>Törökországi levelek </a:t>
            </a:r>
            <a:r>
              <a:rPr lang="hu-HU" dirty="0" smtClean="0"/>
              <a:t>(207 levél, 1717 és 1758 között írta Rodostóban) ~ rokokó műfaj</a:t>
            </a:r>
          </a:p>
          <a:p>
            <a:pPr lvl="1">
              <a:buFont typeface="Wingdings" pitchFamily="2" charset="2"/>
              <a:buChar char="Ø"/>
            </a:pPr>
            <a:r>
              <a:rPr lang="hu-HU" dirty="0"/>
              <a:t>fiktív </a:t>
            </a:r>
            <a:r>
              <a:rPr lang="hu-HU" dirty="0" smtClean="0"/>
              <a:t>levelek (címzettjük: P. E. grófnő, „édes néném”)</a:t>
            </a:r>
            <a:endParaRPr lang="hu-HU" dirty="0"/>
          </a:p>
          <a:p>
            <a:pPr lvl="1">
              <a:buFont typeface="Wingdings" pitchFamily="2" charset="2"/>
              <a:buChar char="Ø"/>
            </a:pPr>
            <a:r>
              <a:rPr lang="hu-HU" dirty="0"/>
              <a:t>témák: saját érzelmei, Rákóczi és társai élete az emigrációban, olvasmányélményei</a:t>
            </a:r>
          </a:p>
          <a:p>
            <a:pPr lvl="1">
              <a:buFont typeface="Wingdings" pitchFamily="2" charset="2"/>
              <a:buChar char="Ø"/>
            </a:pPr>
            <a:r>
              <a:rPr lang="hu-HU" dirty="0" smtClean="0"/>
              <a:t>célja: szórakoztatás, tudósítás, önkifejezés</a:t>
            </a:r>
          </a:p>
          <a:p>
            <a:pPr lvl="1">
              <a:buFont typeface="Wingdings" pitchFamily="2" charset="2"/>
              <a:buChar char="Ø"/>
            </a:pPr>
            <a:r>
              <a:rPr lang="hu-HU" dirty="0" smtClean="0"/>
              <a:t>élőbeszédszerűség, társalgási </a:t>
            </a:r>
            <a:r>
              <a:rPr lang="hu-HU" dirty="0"/>
              <a:t>nyelv (székely </a:t>
            </a:r>
            <a:r>
              <a:rPr lang="hu-HU" dirty="0" smtClean="0"/>
              <a:t>nyelvjárás), könnyed humor</a:t>
            </a:r>
          </a:p>
          <a:p>
            <a:pPr lvl="1">
              <a:buFont typeface="Wingdings" pitchFamily="2" charset="2"/>
              <a:buChar char="Ø"/>
            </a:pPr>
            <a:r>
              <a:rPr lang="hu-HU" dirty="0" smtClean="0"/>
              <a:t>a </a:t>
            </a:r>
            <a:r>
              <a:rPr lang="hu-HU" dirty="0"/>
              <a:t>magyar világi széppróza </a:t>
            </a:r>
            <a:r>
              <a:rPr lang="hu-HU" dirty="0" smtClean="0"/>
              <a:t>megújítása</a:t>
            </a: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fordítások </a:t>
            </a:r>
            <a:r>
              <a:rPr lang="hu-HU" dirty="0"/>
              <a:t>(franciából)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8727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2800" b="1" dirty="0" smtClean="0"/>
              <a:t>37. levél</a:t>
            </a:r>
            <a:endParaRPr lang="hu-HU" sz="2800" b="1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hu-HU" dirty="0" smtClean="0"/>
              <a:t>Mi mindenről tudósít a levél?</a:t>
            </a:r>
          </a:p>
          <a:p>
            <a:pPr>
              <a:buFont typeface="Wingdings" pitchFamily="2" charset="2"/>
              <a:buChar char="v"/>
            </a:pPr>
            <a:r>
              <a:rPr lang="hu-HU" dirty="0" smtClean="0"/>
              <a:t>Milyen szerkesztési elvet követ a levél írója?</a:t>
            </a:r>
          </a:p>
          <a:p>
            <a:pPr>
              <a:buFont typeface="Wingdings" pitchFamily="2" charset="2"/>
              <a:buChar char="v"/>
            </a:pPr>
            <a:r>
              <a:rPr lang="hu-HU" dirty="0" smtClean="0"/>
              <a:t>Milyen volt az emigrációban élők napirendje? Mi indokolhatta a szigorú napirendet?</a:t>
            </a:r>
          </a:p>
          <a:p>
            <a:pPr>
              <a:buFont typeface="Wingdings" pitchFamily="2" charset="2"/>
              <a:buChar char="v"/>
            </a:pPr>
            <a:r>
              <a:rPr lang="hu-HU" dirty="0" smtClean="0"/>
              <a:t>Milyen személyes megjegyzéseket tartalmaz a levél?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6723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éptalálat a következőre: „beck ö fülöp mike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éptalálat a következőre: „beck ö fülöp mikes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816" y="3573017"/>
            <a:ext cx="4242196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620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3200" b="1" dirty="0" smtClean="0"/>
              <a:t>Memoárirodalom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Rákóczi Ferenc: </a:t>
            </a:r>
            <a:r>
              <a:rPr lang="hu-HU" i="1" dirty="0" smtClean="0"/>
              <a:t>Emlékiratok</a:t>
            </a:r>
            <a:r>
              <a:rPr lang="hu-HU" dirty="0" smtClean="0"/>
              <a:t>, </a:t>
            </a:r>
            <a:r>
              <a:rPr lang="hu-HU" i="1" dirty="0" smtClean="0"/>
              <a:t>Vallomások</a:t>
            </a:r>
            <a:endParaRPr lang="hu-HU" i="1" dirty="0"/>
          </a:p>
          <a:p>
            <a:r>
              <a:rPr lang="hu-HU" dirty="0" smtClean="0"/>
              <a:t>Bethlen Miklós és Árva Bethlen Kata önéletírása</a:t>
            </a:r>
            <a:endParaRPr lang="hu-HU" dirty="0"/>
          </a:p>
        </p:txBody>
      </p:sp>
      <p:pic>
        <p:nvPicPr>
          <p:cNvPr id="1028" name="Picture 4" descr="Bethlen Miklós (kancellár) –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29000"/>
            <a:ext cx="2232248" cy="300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I. Rákóczi Ferenc ünnepi dolmányban. A nyakbavető sajátos magyar utat  futott be, fél lánc amit a dolmányra akas… | Hungary history, Portrait,  Celebrity gall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9" y="3429000"/>
            <a:ext cx="2368221" cy="300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árva bethlen kata önéletírása - Google keresés | Painting,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824" y="3429000"/>
            <a:ext cx="2202130" cy="300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331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éptalálat a következőre: „sopron belvárosa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982" y="548680"/>
            <a:ext cx="6624736" cy="539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1835150" y="6021388"/>
            <a:ext cx="5486400" cy="588962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altLang="hu-HU" b="1" dirty="0" smtClean="0">
                <a:latin typeface="Bookman Old Style" pitchFamily="18" charset="0"/>
              </a:rPr>
              <a:t>Sopron belvárosa</a:t>
            </a:r>
            <a:endParaRPr lang="hu-HU" altLang="hu-HU" b="1" i="1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25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éptalálat a következőre: „mányoki ádám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363" y="911002"/>
            <a:ext cx="3755182" cy="45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467543" y="6021388"/>
            <a:ext cx="7874001" cy="588962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altLang="hu-HU" b="1" dirty="0" smtClean="0">
                <a:latin typeface="Bookman Old Style" pitchFamily="18" charset="0"/>
              </a:rPr>
              <a:t>Mányoki Ádám: </a:t>
            </a:r>
            <a:r>
              <a:rPr lang="hu-HU" altLang="hu-HU" b="1" i="1" dirty="0" smtClean="0">
                <a:latin typeface="Bookman Old Style" pitchFamily="18" charset="0"/>
              </a:rPr>
              <a:t>Önarckép; II. Rákóczi Ferenc</a:t>
            </a:r>
          </a:p>
        </p:txBody>
      </p:sp>
      <p:pic>
        <p:nvPicPr>
          <p:cNvPr id="3076" name="Picture 4" descr="Képtalálat a következőre: „mányoki önarckép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11003"/>
            <a:ext cx="3507496" cy="452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83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éptalálat a következőre: „maulbertsch sümeg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969642" cy="400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éptalálat a következőre: „maulbertsch sümeg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4038232" cy="403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 txBox="1">
            <a:spLocks/>
          </p:cNvSpPr>
          <p:nvPr/>
        </p:nvSpPr>
        <p:spPr>
          <a:xfrm>
            <a:off x="244298" y="5336516"/>
            <a:ext cx="4327702" cy="588962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altLang="hu-HU" b="1" dirty="0" smtClean="0">
                <a:latin typeface="Bookman Old Style" pitchFamily="18" charset="0"/>
              </a:rPr>
              <a:t>F. A. Maulbertsch freskói,</a:t>
            </a:r>
          </a:p>
          <a:p>
            <a:pPr marL="0" indent="0" algn="ctr">
              <a:buNone/>
            </a:pPr>
            <a:r>
              <a:rPr lang="hu-HU" altLang="hu-HU" b="1" dirty="0" smtClean="0">
                <a:latin typeface="Bookman Old Style" pitchFamily="18" charset="0"/>
              </a:rPr>
              <a:t>Sümeg</a:t>
            </a:r>
            <a:endParaRPr lang="hu-HU" altLang="hu-HU" b="1" i="1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irodalmi nyelv formálódása</a:t>
            </a:r>
          </a:p>
          <a:p>
            <a:r>
              <a:rPr lang="hu-HU" dirty="0" smtClean="0"/>
              <a:t>főként vallásos tárgyú, hitvitázó </a:t>
            </a:r>
            <a:r>
              <a:rPr lang="hu-HU" dirty="0" smtClean="0"/>
              <a:t>irodalom (Pázmány Péter)</a:t>
            </a:r>
            <a:endParaRPr lang="hu-HU" dirty="0" smtClean="0"/>
          </a:p>
          <a:p>
            <a:r>
              <a:rPr lang="hu-HU" dirty="0" smtClean="0"/>
              <a:t>eposz újjáéledése (Zrínyi Miklós)</a:t>
            </a:r>
          </a:p>
          <a:p>
            <a:r>
              <a:rPr lang="hu-HU" dirty="0" smtClean="0"/>
              <a:t>vallomásirodalom, önéletírás (Bethlen Miklós</a:t>
            </a:r>
            <a:r>
              <a:rPr lang="hu-HU" dirty="0" smtClean="0"/>
              <a:t>,          II</a:t>
            </a:r>
            <a:r>
              <a:rPr lang="hu-HU" dirty="0" smtClean="0"/>
              <a:t>. Rákóczi Ferenc)</a:t>
            </a:r>
          </a:p>
          <a:p>
            <a:r>
              <a:rPr lang="hu-HU" dirty="0" smtClean="0"/>
              <a:t>líra jelentősége csökken (Faludi Ferenc)</a:t>
            </a:r>
            <a:endParaRPr lang="hu-H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3200" b="1" dirty="0" smtClean="0"/>
              <a:t>Irodalmi élet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259248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prédikációk</a:t>
            </a:r>
            <a:r>
              <a:rPr lang="hu-HU" dirty="0"/>
              <a:t>, vitairatok</a:t>
            </a:r>
          </a:p>
          <a:p>
            <a:r>
              <a:rPr lang="hu-HU" dirty="0" smtClean="0"/>
              <a:t>logikus </a:t>
            </a:r>
            <a:r>
              <a:rPr lang="hu-HU" dirty="0"/>
              <a:t>érvelés + szenvedélyes, sokszor gúnyos </a:t>
            </a:r>
            <a:r>
              <a:rPr lang="hu-HU" dirty="0" smtClean="0"/>
              <a:t>hang</a:t>
            </a:r>
          </a:p>
          <a:p>
            <a:r>
              <a:rPr lang="hu-HU" dirty="0" smtClean="0"/>
              <a:t>a </a:t>
            </a:r>
            <a:r>
              <a:rPr lang="hu-HU" dirty="0"/>
              <a:t>magyar prózanyelv megújítója</a:t>
            </a:r>
          </a:p>
          <a:p>
            <a:r>
              <a:rPr lang="hu-HU" dirty="0" smtClean="0"/>
              <a:t>fontosabb </a:t>
            </a:r>
            <a:r>
              <a:rPr lang="hu-HU" dirty="0"/>
              <a:t>művei</a:t>
            </a:r>
            <a:r>
              <a:rPr lang="hu-HU" dirty="0" smtClean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hu-HU" b="1" i="1" dirty="0" smtClean="0"/>
              <a:t>Imádságos könyv</a:t>
            </a:r>
          </a:p>
          <a:p>
            <a:pPr lvl="1">
              <a:buFont typeface="Wingdings" pitchFamily="2" charset="2"/>
              <a:buChar char="Ø"/>
            </a:pPr>
            <a:r>
              <a:rPr lang="hu-HU" b="1" i="1" dirty="0" smtClean="0"/>
              <a:t>Kempis Tamás: Krisztus követése </a:t>
            </a:r>
            <a:r>
              <a:rPr lang="hu-HU" dirty="0" smtClean="0"/>
              <a:t>(fordítás)</a:t>
            </a:r>
          </a:p>
          <a:p>
            <a:pPr lvl="1">
              <a:buFont typeface="Wingdings" pitchFamily="2" charset="2"/>
              <a:buChar char="Ø"/>
            </a:pPr>
            <a:r>
              <a:rPr lang="hu-HU" b="1" i="1" dirty="0" smtClean="0"/>
              <a:t>Felelet</a:t>
            </a:r>
            <a:r>
              <a:rPr lang="hu-HU" dirty="0" smtClean="0"/>
              <a:t> (↔ Magyari István sárvári prédikátor)</a:t>
            </a:r>
            <a:endParaRPr lang="hu-HU" b="1" i="1" dirty="0" smtClean="0"/>
          </a:p>
          <a:p>
            <a:pPr lvl="1">
              <a:buFont typeface="Wingdings" pitchFamily="2" charset="2"/>
              <a:buChar char="Ø"/>
            </a:pPr>
            <a:r>
              <a:rPr lang="hu-HU" b="1" i="1" dirty="0" smtClean="0"/>
              <a:t>Öt </a:t>
            </a:r>
            <a:r>
              <a:rPr lang="hu-HU" b="1" i="1" dirty="0"/>
              <a:t>szép </a:t>
            </a:r>
            <a:r>
              <a:rPr lang="hu-HU" b="1" i="1" dirty="0" smtClean="0"/>
              <a:t>levél</a:t>
            </a:r>
            <a:r>
              <a:rPr lang="hu-HU" dirty="0" smtClean="0"/>
              <a:t> (↔ Alvinci </a:t>
            </a:r>
            <a:r>
              <a:rPr lang="hu-HU" smtClean="0"/>
              <a:t>Péter kassai </a:t>
            </a:r>
            <a:r>
              <a:rPr lang="hu-HU" dirty="0" smtClean="0"/>
              <a:t>prédikátor)</a:t>
            </a:r>
            <a:endParaRPr lang="hu-HU" b="1" i="1" dirty="0" smtClean="0"/>
          </a:p>
          <a:p>
            <a:pPr lvl="1">
              <a:buFont typeface="Wingdings" pitchFamily="2" charset="2"/>
              <a:buChar char="Ø"/>
            </a:pPr>
            <a:r>
              <a:rPr lang="hu-HU" b="1" i="1" dirty="0" smtClean="0"/>
              <a:t>Isteni </a:t>
            </a:r>
            <a:r>
              <a:rPr lang="hu-HU" b="1" i="1" dirty="0"/>
              <a:t>igazságra vezérlő </a:t>
            </a:r>
            <a:r>
              <a:rPr lang="hu-HU" b="1" i="1" dirty="0" smtClean="0"/>
              <a:t>kalauz</a:t>
            </a:r>
          </a:p>
          <a:p>
            <a:pPr lvl="1">
              <a:buFont typeface="Wingdings" pitchFamily="2" charset="2"/>
              <a:buChar char="Ø"/>
            </a:pPr>
            <a:r>
              <a:rPr lang="hu-HU" b="1" i="1" dirty="0" smtClean="0"/>
              <a:t>Prédikációk</a:t>
            </a:r>
            <a:endParaRPr lang="hu-HU" b="1" i="1" dirty="0"/>
          </a:p>
          <a:p>
            <a:endParaRPr lang="hu-H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u-HU" sz="3600" dirty="0" smtClean="0"/>
              <a:t>Pázmány Péter (1570–1637)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61180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jezsuita hármas követelmény:</a:t>
            </a:r>
          </a:p>
          <a:p>
            <a:pPr lvl="1">
              <a:buFont typeface="Wingdings" pitchFamily="2" charset="2"/>
              <a:buChar char="Ø"/>
            </a:pPr>
            <a:r>
              <a:rPr lang="hu-HU" dirty="0" smtClean="0"/>
              <a:t>téríteni (movere)</a:t>
            </a:r>
          </a:p>
          <a:p>
            <a:pPr lvl="1">
              <a:buFont typeface="Wingdings" pitchFamily="2" charset="2"/>
              <a:buChar char="Ø"/>
            </a:pPr>
            <a:r>
              <a:rPr lang="hu-HU" dirty="0" smtClean="0"/>
              <a:t>tanítani (docere)</a:t>
            </a:r>
          </a:p>
          <a:p>
            <a:pPr lvl="1">
              <a:buFont typeface="Wingdings" pitchFamily="2" charset="2"/>
              <a:buChar char="Ø"/>
            </a:pPr>
            <a:r>
              <a:rPr lang="hu-HU" dirty="0" smtClean="0"/>
              <a:t>gyönyörködtetni (delectare)</a:t>
            </a:r>
          </a:p>
          <a:p>
            <a:r>
              <a:rPr lang="hu-HU" dirty="0" smtClean="0"/>
              <a:t>retorikus felépítés</a:t>
            </a:r>
          </a:p>
          <a:p>
            <a:r>
              <a:rPr lang="hu-HU" dirty="0" smtClean="0"/>
              <a:t>változatos, szemléletes stílus</a:t>
            </a:r>
          </a:p>
          <a:p>
            <a:r>
              <a:rPr lang="hu-HU" dirty="0" smtClean="0"/>
              <a:t>körmondatok, képek és hasonlatok, párhuzamok és ellentétek</a:t>
            </a:r>
          </a:p>
          <a:p>
            <a:r>
              <a:rPr lang="hu-HU" dirty="0" smtClean="0"/>
              <a:t>élőbeszéd fordulatai (közmondások)</a:t>
            </a:r>
            <a:endParaRPr lang="hu-H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u-HU" sz="3200" b="1" i="1" dirty="0" smtClean="0"/>
              <a:t>Prédikációk</a:t>
            </a:r>
            <a:r>
              <a:rPr lang="hu-HU" sz="3200" b="1" dirty="0" smtClean="0"/>
              <a:t> (1636)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424872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1039</TotalTime>
  <Words>1920</Words>
  <Application>Microsoft Office PowerPoint</Application>
  <PresentationFormat>Diavetítés a képernyőre (4:3 oldalarány)</PresentationFormat>
  <Paragraphs>235</Paragraphs>
  <Slides>33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9" baseType="lpstr">
      <vt:lpstr>宋体</vt:lpstr>
      <vt:lpstr>Arial</vt:lpstr>
      <vt:lpstr>Book Antiqua</vt:lpstr>
      <vt:lpstr>Bookman Old Style</vt:lpstr>
      <vt:lpstr>Wingdings</vt:lpstr>
      <vt:lpstr>Hardcover</vt:lpstr>
      <vt:lpstr>A magyar barokk</vt:lpstr>
      <vt:lpstr>A korszak kulturális élete</vt:lpstr>
      <vt:lpstr>PowerPoint-bemutató</vt:lpstr>
      <vt:lpstr>PowerPoint-bemutató</vt:lpstr>
      <vt:lpstr>PowerPoint-bemutató</vt:lpstr>
      <vt:lpstr>PowerPoint-bemutató</vt:lpstr>
      <vt:lpstr>Irodalmi élet</vt:lpstr>
      <vt:lpstr>Pázmány Péter (1570–1637)</vt:lpstr>
      <vt:lpstr>Prédikációk (1636)</vt:lpstr>
      <vt:lpstr>PowerPoint-bemutató</vt:lpstr>
      <vt:lpstr>PowerPoint-bemutató</vt:lpstr>
      <vt:lpstr>PowerPoint-bemutató</vt:lpstr>
      <vt:lpstr>Zrínyi Miklós (1620–1664)</vt:lpstr>
      <vt:lpstr>Szigeti veszedelem – A barokk eposz</vt:lpstr>
      <vt:lpstr>PowerPoint-bemutató</vt:lpstr>
      <vt:lpstr>PowerPoint-bemutató</vt:lpstr>
      <vt:lpstr>PowerPoint-bemutató</vt:lpstr>
      <vt:lpstr>Szereplők</vt:lpstr>
      <vt:lpstr>Értelmezés</vt:lpstr>
      <vt:lpstr>PowerPoint-bemutató</vt:lpstr>
      <vt:lpstr>PowerPoint-bemutató</vt:lpstr>
      <vt:lpstr>PowerPoint-bemutató</vt:lpstr>
      <vt:lpstr>PowerPoint-bemutató</vt:lpstr>
      <vt:lpstr>A kuruc kor irodalma</vt:lpstr>
      <vt:lpstr>Rákóczi-nóta (1730-as évek)</vt:lpstr>
      <vt:lpstr>Kuruc versek a 20. században</vt:lpstr>
      <vt:lpstr>Ady Endre: Bujdosó kuruc rigmusa (1909)</vt:lpstr>
      <vt:lpstr>Bujdosó kuruc rigmusa (1909)</vt:lpstr>
      <vt:lpstr>Sípja régi babonának (1913)</vt:lpstr>
      <vt:lpstr>Mikes Kelemen (1690–1761)</vt:lpstr>
      <vt:lpstr>37. levél</vt:lpstr>
      <vt:lpstr>PowerPoint-bemutató</vt:lpstr>
      <vt:lpstr>Memoárirodalom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magyar barokk</dc:title>
  <dc:creator>Bartek Dani</dc:creator>
  <cp:lastModifiedBy>Bartek Dániel</cp:lastModifiedBy>
  <cp:revision>49</cp:revision>
  <dcterms:created xsi:type="dcterms:W3CDTF">2016-11-06T14:22:17Z</dcterms:created>
  <dcterms:modified xsi:type="dcterms:W3CDTF">2023-01-12T21:39:07Z</dcterms:modified>
</cp:coreProperties>
</file>