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99" r:id="rId2"/>
    <p:sldId id="257" r:id="rId3"/>
    <p:sldId id="259" r:id="rId4"/>
    <p:sldId id="260" r:id="rId5"/>
    <p:sldId id="286" r:id="rId6"/>
    <p:sldId id="262" r:id="rId7"/>
    <p:sldId id="300" r:id="rId8"/>
    <p:sldId id="263" r:id="rId9"/>
    <p:sldId id="287" r:id="rId10"/>
    <p:sldId id="264" r:id="rId11"/>
    <p:sldId id="288" r:id="rId12"/>
    <p:sldId id="265" r:id="rId13"/>
    <p:sldId id="289" r:id="rId14"/>
    <p:sldId id="266" r:id="rId15"/>
    <p:sldId id="290" r:id="rId16"/>
    <p:sldId id="267" r:id="rId17"/>
    <p:sldId id="268" r:id="rId18"/>
    <p:sldId id="269" r:id="rId19"/>
    <p:sldId id="291" r:id="rId20"/>
    <p:sldId id="270" r:id="rId21"/>
    <p:sldId id="292" r:id="rId22"/>
    <p:sldId id="272" r:id="rId23"/>
    <p:sldId id="293" r:id="rId24"/>
    <p:sldId id="273" r:id="rId25"/>
    <p:sldId id="297" r:id="rId26"/>
    <p:sldId id="274" r:id="rId27"/>
    <p:sldId id="295" r:id="rId28"/>
    <p:sldId id="276" r:id="rId29"/>
    <p:sldId id="277" r:id="rId30"/>
    <p:sldId id="278" r:id="rId31"/>
    <p:sldId id="280" r:id="rId32"/>
    <p:sldId id="282" r:id="rId33"/>
    <p:sldId id="283" r:id="rId34"/>
    <p:sldId id="285" r:id="rId35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82" d="100"/>
          <a:sy n="82" d="100"/>
        </p:scale>
        <p:origin x="89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BF506F68-431B-494A-838D-563045CC92DA}"/>
              </a:ext>
            </a:extLst>
          </p:cNvPr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15A362D5-B3B4-48D6-8087-2B2D4D10B9DC}"/>
              </a:ext>
            </a:extLst>
          </p:cNvPr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10">
            <a:extLst>
              <a:ext uri="{FF2B5EF4-FFF2-40B4-BE49-F238E27FC236}">
                <a16:creationId xmlns:a16="http://schemas.microsoft.com/office/drawing/2014/main" id="{55C982CA-0CF8-44A9-8C57-96C9D7211FC4}"/>
              </a:ext>
            </a:extLst>
          </p:cNvPr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2521BC65-307F-4640-BBF2-BAC80A7E7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Slide Number Placeholder 15">
            <a:extLst>
              <a:ext uri="{FF2B5EF4-FFF2-40B4-BE49-F238E27FC236}">
                <a16:creationId xmlns:a16="http://schemas.microsoft.com/office/drawing/2014/main" id="{E283EDCA-1286-42FB-9810-383B3C410D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1B51CF-2BCB-4A87-9FE1-2F5D3782F1D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10" name="Footer Placeholder 16">
            <a:extLst>
              <a:ext uri="{FF2B5EF4-FFF2-40B4-BE49-F238E27FC236}">
                <a16:creationId xmlns:a16="http://schemas.microsoft.com/office/drawing/2014/main" id="{32F81D4A-8B90-49F5-8896-4A31A1BEB91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266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521CBE66-F0D4-4E74-BB27-EDDBD895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5D694D4C-F9F5-404C-8A12-4E8CD055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7ED659D4-2315-40BC-94EB-680AFE9A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9FED1-6026-4C44-BC79-AE749B89921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59480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521CBE66-F0D4-4E74-BB27-EDDBD895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5D694D4C-F9F5-404C-8A12-4E8CD055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7ED659D4-2315-40BC-94EB-680AFE9A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3D619-34DF-4239-8098-8BC30DA9832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9115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521CBE66-F0D4-4E74-BB27-EDDBD895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5D694D4C-F9F5-404C-8A12-4E8CD055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7ED659D4-2315-40BC-94EB-680AFE9A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A8197-8953-44D6-A6BD-6589BBA9B1F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4172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180C1A9B-84B1-4317-AA6F-4FDB39694C42}"/>
              </a:ext>
            </a:extLst>
          </p:cNvPr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084F44B-44BC-406E-B5AE-09F8F6D2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BD027E-3EC9-42BA-BF75-C5437D674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CAA0C6-8A22-4F8A-B351-945B5C248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53A883-0AB1-4D17-B716-AA803EB9B27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5683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521CBE66-F0D4-4E74-BB27-EDDBD895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5D694D4C-F9F5-404C-8A12-4E8CD055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7ED659D4-2315-40BC-94EB-680AFE9A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0FCE-3456-47B7-88DA-14B37EC098E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1876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C67C34-7D25-4A31-A77D-CF94480C0443}"/>
              </a:ext>
            </a:extLst>
          </p:cNvPr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40E15-D05F-42D6-A72C-E36B12183593}"/>
              </a:ext>
            </a:extLst>
          </p:cNvPr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E07FBB-C815-47B5-9A8F-AAA633E516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EBF55E-DEF5-4E34-93F9-3D677173329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9066A4C-7CEB-4D68-9330-F0FDC3C49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ate Placeholder 6">
            <a:extLst>
              <a:ext uri="{FF2B5EF4-FFF2-40B4-BE49-F238E27FC236}">
                <a16:creationId xmlns:a16="http://schemas.microsoft.com/office/drawing/2014/main" id="{29203DE9-213A-46DE-85FE-8985C95AA28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148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521CBE66-F0D4-4E74-BB27-EDDBD895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5D694D4C-F9F5-404C-8A12-4E8CD055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7ED659D4-2315-40BC-94EB-680AFE9A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E14A-FE35-4607-B44A-4691968F062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23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>
            <a:extLst>
              <a:ext uri="{FF2B5EF4-FFF2-40B4-BE49-F238E27FC236}">
                <a16:creationId xmlns:a16="http://schemas.microsoft.com/office/drawing/2014/main" id="{521CBE66-F0D4-4E74-BB27-EDDBD895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Footer Placeholder 9">
            <a:extLst>
              <a:ext uri="{FF2B5EF4-FFF2-40B4-BE49-F238E27FC236}">
                <a16:creationId xmlns:a16="http://schemas.microsoft.com/office/drawing/2014/main" id="{5D694D4C-F9F5-404C-8A12-4E8CD055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21">
            <a:extLst>
              <a:ext uri="{FF2B5EF4-FFF2-40B4-BE49-F238E27FC236}">
                <a16:creationId xmlns:a16="http://schemas.microsoft.com/office/drawing/2014/main" id="{7ED659D4-2315-40BC-94EB-680AFE9A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6A0F0-12D9-4346-AE0C-47C75477560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5075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521CBE66-F0D4-4E74-BB27-EDDBD895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5D694D4C-F9F5-404C-8A12-4E8CD055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7ED659D4-2315-40BC-94EB-680AFE9A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28D8E-2B8A-4BAC-BF45-E6D867DA20C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5411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521CBE66-F0D4-4E74-BB27-EDDBD895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5D694D4C-F9F5-404C-8A12-4E8CD055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7ED659D4-2315-40BC-94EB-680AFE9A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FCAB9-5DB3-49F7-BA5B-F1E8372ABC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2099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text styles</a:t>
            </a:r>
          </a:p>
          <a:p>
            <a:pPr lvl="1"/>
            <a:r>
              <a:rPr lang="en-US" altLang="hu-HU"/>
              <a:t>Second level</a:t>
            </a:r>
          </a:p>
          <a:p>
            <a:pPr lvl="2"/>
            <a:r>
              <a:rPr lang="en-US" altLang="hu-HU"/>
              <a:t>Third level</a:t>
            </a:r>
          </a:p>
          <a:p>
            <a:pPr lvl="3"/>
            <a:r>
              <a:rPr lang="en-US" altLang="hu-HU"/>
              <a:t>Fourth level</a:t>
            </a:r>
          </a:p>
          <a:p>
            <a:pPr lvl="4"/>
            <a:r>
              <a:rPr lang="en-US" altLang="hu-HU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521CBE66-F0D4-4E74-BB27-EDDBD89547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D694D4C-F9F5-404C-8A12-4E8CD0552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7ED659D4-2315-40BC-94EB-680AFE9AE3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6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86F64BE-8055-44F9-8A33-590013E1F5C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A334F3E4-7A54-4398-B456-F398CE900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11" r:id="rId2"/>
    <p:sldLayoutId id="2147483820" r:id="rId3"/>
    <p:sldLayoutId id="2147483812" r:id="rId4"/>
    <p:sldLayoutId id="2147483821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2800" i="1" dirty="0" err="1"/>
              <a:t>Alsósztregova</a:t>
            </a:r>
            <a:r>
              <a:rPr lang="hu-HU" sz="2800" i="1" dirty="0"/>
              <a:t>, 1823 – </a:t>
            </a:r>
            <a:r>
              <a:rPr lang="hu-HU" sz="2800" i="1" dirty="0" err="1"/>
              <a:t>Alsósztregova</a:t>
            </a:r>
            <a:r>
              <a:rPr lang="hu-HU" sz="2800" i="1" dirty="0"/>
              <a:t> , 1864) </a:t>
            </a:r>
          </a:p>
        </p:txBody>
      </p:sp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latin typeface="Bookman Old Style" pitchFamily="18" charset="0"/>
              </a:rPr>
              <a:t>Madách Imre</a:t>
            </a:r>
            <a:endParaRPr lang="hu-HU" dirty="0"/>
          </a:p>
        </p:txBody>
      </p:sp>
      <p:pic>
        <p:nvPicPr>
          <p:cNvPr id="1026" name="Picture 2" descr="Madách Imre élete (1823-1864) - Irodalom kidolgozott érettségi tétel |  Érettségi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303" y="476672"/>
            <a:ext cx="2184177" cy="2189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39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b="1" dirty="0">
                <a:solidFill>
                  <a:srgbClr val="FFFF00"/>
                </a:solidFill>
              </a:rPr>
              <a:t>szabadság- és egyenlőségeszme</a:t>
            </a:r>
            <a:r>
              <a:rPr lang="hu-HU" altLang="hu-HU" dirty="0">
                <a:solidFill>
                  <a:srgbClr val="FFFF00"/>
                </a:solidFill>
              </a:rPr>
              <a:t> </a:t>
            </a:r>
            <a:r>
              <a:rPr lang="hu-HU" altLang="hu-HU" dirty="0"/>
              <a:t>megvalósulása</a:t>
            </a:r>
          </a:p>
          <a:p>
            <a:pPr eaLnBrk="1" hangingPunct="1"/>
            <a:r>
              <a:rPr lang="hu-HU" altLang="hu-HU"/>
              <a:t>eszme kudarca: </a:t>
            </a:r>
            <a:r>
              <a:rPr lang="hu-HU" altLang="hu-HU" b="1">
                <a:solidFill>
                  <a:srgbClr val="FFFF00"/>
                </a:solidFill>
              </a:rPr>
              <a:t>népakarat eltorzulása</a:t>
            </a:r>
            <a:r>
              <a:rPr lang="hu-HU" altLang="hu-HU"/>
              <a:t>, a demagógok által félrevezetett tömeg nem tűri (nem érti) a nagy egyéniséget</a:t>
            </a:r>
          </a:p>
          <a:p>
            <a:pPr eaLnBrk="1" hangingPunct="1"/>
            <a:r>
              <a:rPr lang="hu-HU" altLang="hu-HU" dirty="0"/>
              <a:t>Ádám (Miltiadész) halálra ítélése</a:t>
            </a:r>
          </a:p>
          <a:p>
            <a:pPr eaLnBrk="1" hangingPunct="1">
              <a:buFontTx/>
              <a:buNone/>
            </a:pPr>
            <a:r>
              <a:rPr lang="hu-HU" altLang="hu-HU" dirty="0"/>
              <a:t>→ eszmények elvetése, helyette az élvezetekbe menekül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52F7AF89-8A1D-494D-810C-BD64BC84C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V. szín: Athén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Hogy változott a szereplők viszonya az istenekhez?</a:t>
            </a:r>
          </a:p>
          <a:p>
            <a:r>
              <a:rPr lang="hu-HU" i="1" dirty="0"/>
              <a:t>Mire vágyik Ádám?</a:t>
            </a:r>
          </a:p>
          <a:p>
            <a:r>
              <a:rPr lang="hu-HU" i="1" dirty="0"/>
              <a:t>Milyen hiányérzet gyötri Évát?</a:t>
            </a:r>
          </a:p>
          <a:p>
            <a:r>
              <a:rPr lang="hu-HU" i="1" dirty="0"/>
              <a:t>Mi történik mindeközben a városban?</a:t>
            </a:r>
            <a:r>
              <a:rPr lang="hu-HU" dirty="0"/>
              <a:t> </a:t>
            </a:r>
          </a:p>
          <a:p>
            <a:r>
              <a:rPr lang="hu-HU" i="1" dirty="0"/>
              <a:t>Mit jósol meg Péter apostol?</a:t>
            </a:r>
          </a:p>
          <a:p>
            <a:r>
              <a:rPr lang="hu-HU" i="1" dirty="0"/>
              <a:t>Mi az új eszme lényege?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VI. szín – kérdések</a:t>
            </a:r>
          </a:p>
        </p:txBody>
      </p:sp>
    </p:spTree>
    <p:extLst>
      <p:ext uri="{BB962C8B-B14F-4D97-AF65-F5344CB8AC3E}">
        <p14:creationId xmlns:p14="http://schemas.microsoft.com/office/powerpoint/2010/main" val="1433216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közösség szétesése, lezüllése → egyén önfeledt </a:t>
            </a:r>
            <a:r>
              <a:rPr lang="hu-HU" altLang="hu-HU" b="1">
                <a:solidFill>
                  <a:srgbClr val="FFFF00"/>
                </a:solidFill>
              </a:rPr>
              <a:t>hedonizmus</a:t>
            </a:r>
            <a:r>
              <a:rPr lang="hu-HU" altLang="hu-HU"/>
              <a:t>a</a:t>
            </a:r>
          </a:p>
          <a:p>
            <a:pPr eaLnBrk="1" hangingPunct="1"/>
            <a:r>
              <a:rPr lang="hu-HU" altLang="hu-HU"/>
              <a:t>Éva az elveszített Éden iránti nosztalgiát ébreszti fel Ádámban</a:t>
            </a:r>
          </a:p>
          <a:p>
            <a:pPr eaLnBrk="1" hangingPunct="1"/>
            <a:r>
              <a:rPr lang="hu-HU" altLang="hu-HU"/>
              <a:t>eszme kudarca: Ádám megcsömörlik az élvezetektől, dögvész</a:t>
            </a:r>
          </a:p>
          <a:p>
            <a:pPr eaLnBrk="1" hangingPunct="1">
              <a:buFontTx/>
              <a:buNone/>
            </a:pPr>
            <a:r>
              <a:rPr lang="hu-HU" altLang="hu-HU"/>
              <a:t>→ Péter apostol megjelenése: keresztény szeretet és </a:t>
            </a:r>
            <a:r>
              <a:rPr lang="hu-HU" altLang="hu-HU" b="1">
                <a:solidFill>
                  <a:srgbClr val="FFFF00"/>
                </a:solidFill>
              </a:rPr>
              <a:t>testvériség</a:t>
            </a:r>
            <a:r>
              <a:rPr lang="hu-HU" altLang="hu-HU"/>
              <a:t> az új eszmény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0D5ABC76-C74E-40DB-B8E9-DBEA1D3BD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VI. szín: Róma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3264"/>
          </a:xfrm>
        </p:spPr>
        <p:txBody>
          <a:bodyPr/>
          <a:lstStyle/>
          <a:p>
            <a:r>
              <a:rPr lang="hu-HU" i="1" dirty="0"/>
              <a:t>Mitől félnek a polgárok látva a bevonuló kereszteseket?</a:t>
            </a:r>
          </a:p>
          <a:p>
            <a:r>
              <a:rPr lang="hu-HU" i="1" dirty="0"/>
              <a:t>Milyen veszélyre hívja fel a figyelmet Lucifer?</a:t>
            </a:r>
          </a:p>
          <a:p>
            <a:r>
              <a:rPr lang="hu-HU" i="1" dirty="0"/>
              <a:t>Milyen eszmények eltorzulását figyelhetjük meg a színben?</a:t>
            </a:r>
          </a:p>
          <a:p>
            <a:r>
              <a:rPr lang="hu-HU" i="1" dirty="0"/>
              <a:t>Hol jelenik meg az irónia a nézetek ütköztetésében?</a:t>
            </a:r>
          </a:p>
          <a:p>
            <a:r>
              <a:rPr lang="hu-HU" i="1" dirty="0"/>
              <a:t>Mivel indokolja Lucifer e torzulásokat?</a:t>
            </a:r>
          </a:p>
          <a:p>
            <a:r>
              <a:rPr lang="hu-HU" i="1" dirty="0"/>
              <a:t>Mit mond Lucifer az egyén és </a:t>
            </a:r>
            <a:r>
              <a:rPr lang="hu-HU" i="1"/>
              <a:t>korszellem viszonyáról</a:t>
            </a:r>
            <a:r>
              <a:rPr lang="hu-HU" i="1" dirty="0"/>
              <a:t>?</a:t>
            </a:r>
          </a:p>
          <a:p>
            <a:r>
              <a:rPr lang="hu-HU" i="1" dirty="0"/>
              <a:t>Milyen anakronisztikus elem jelenik meg a színben?</a:t>
            </a:r>
            <a:endParaRPr lang="hu-HU" dirty="0"/>
          </a:p>
          <a:p>
            <a:r>
              <a:rPr lang="hu-HU" i="1" dirty="0"/>
              <a:t>Hogyan </a:t>
            </a:r>
            <a:r>
              <a:rPr lang="hu-HU" i="1" dirty="0" err="1"/>
              <a:t>ellenpontozza</a:t>
            </a:r>
            <a:r>
              <a:rPr lang="hu-HU" i="1" dirty="0"/>
              <a:t> ironikusan Madách Tankréd és Izóra kettősét?</a:t>
            </a:r>
            <a:endParaRPr lang="hu-HU" dirty="0"/>
          </a:p>
          <a:p>
            <a:r>
              <a:rPr lang="hu-HU" i="1" dirty="0"/>
              <a:t>Milyen szélsőségekről beszél Lucifer a férfi nőhöz való viszonyában?</a:t>
            </a:r>
            <a:r>
              <a:rPr lang="hu-HU" dirty="0"/>
              <a:t>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VII. szín – kérdések </a:t>
            </a:r>
          </a:p>
        </p:txBody>
      </p:sp>
    </p:spTree>
    <p:extLst>
      <p:ext uri="{BB962C8B-B14F-4D97-AF65-F5344CB8AC3E}">
        <p14:creationId xmlns:p14="http://schemas.microsoft.com/office/powerpoint/2010/main" val="352275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467165D9-B786-4A0D-901F-469C6EFB4C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hu-HU" sz="3000" dirty="0"/>
              <a:t>középkor: keresztes háborúk és </a:t>
            </a:r>
            <a:r>
              <a:rPr lang="hu-HU" sz="3000" b="1" dirty="0">
                <a:solidFill>
                  <a:srgbClr val="FFFF00"/>
                </a:solidFill>
              </a:rPr>
              <a:t>lovagi erények</a:t>
            </a:r>
            <a:r>
              <a:rPr lang="hu-HU" sz="3000" dirty="0">
                <a:solidFill>
                  <a:srgbClr val="FFFF00"/>
                </a:solidFill>
              </a:rPr>
              <a:t> </a:t>
            </a:r>
            <a:r>
              <a:rPr lang="hu-HU" sz="3000" dirty="0"/>
              <a:t>kora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hu-HU" sz="3000" dirty="0"/>
              <a:t>Ádám (Tankréd ) győztes hadvezérként érkezik a városba ↔ keresztesek fosztogatásai, eretneküldözések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hu-HU" sz="3000" dirty="0"/>
              <a:t>Éva, az eszményi nő iránt érzett tiszta, lovagi szerelem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hu-HU" sz="3000" dirty="0"/>
              <a:t>eszme kudarca: a testvériség eszméjének eltorzulása, </a:t>
            </a:r>
            <a:r>
              <a:rPr lang="hu-HU" sz="3000" b="1" dirty="0">
                <a:solidFill>
                  <a:srgbClr val="FFFF00"/>
                </a:solidFill>
              </a:rPr>
              <a:t>elvakult fanatizmus</a:t>
            </a:r>
            <a:r>
              <a:rPr lang="hu-HU" sz="3000" dirty="0"/>
              <a:t>, merev dogmák. lovagi ideálok kiüresedése, egyéni boldogság megvalósíthatatlansága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u-HU" sz="3000" dirty="0"/>
              <a:t>→  Ádám a tudományba, a </a:t>
            </a:r>
            <a:r>
              <a:rPr lang="hu-HU" sz="3000" b="1" dirty="0"/>
              <a:t>tudós szemlélődés</a:t>
            </a:r>
            <a:r>
              <a:rPr lang="hu-HU" sz="3000" dirty="0"/>
              <a:t>be menekül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19E2EEB1-C872-4255-9404-53B715557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VII. szín: Konstantinápoly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Milyen „rossz hírek” keringenek Keplerről az udvarban?</a:t>
            </a:r>
            <a:r>
              <a:rPr lang="hu-HU" dirty="0"/>
              <a:t> </a:t>
            </a:r>
          </a:p>
          <a:p>
            <a:r>
              <a:rPr lang="hu-HU" i="1" dirty="0"/>
              <a:t>Miért boldogtalan Kepler élete és házassága?</a:t>
            </a:r>
          </a:p>
          <a:p>
            <a:r>
              <a:rPr lang="hu-HU" i="1" dirty="0"/>
              <a:t>Milyen valós történelmi eseményekre történik célzás a IX. színben?</a:t>
            </a:r>
            <a:r>
              <a:rPr lang="hu-HU" dirty="0"/>
              <a:t> </a:t>
            </a:r>
          </a:p>
          <a:p>
            <a:r>
              <a:rPr lang="hu-HU" i="1" dirty="0"/>
              <a:t>Miért nem törődik Danton a lelkiismerettel?</a:t>
            </a:r>
            <a:endParaRPr lang="hu-HU" dirty="0"/>
          </a:p>
          <a:p>
            <a:r>
              <a:rPr lang="hu-HU" i="1" dirty="0"/>
              <a:t>Hogy viszonyul Danton a kétféle alakban megjelenő Évához?</a:t>
            </a:r>
          </a:p>
          <a:p>
            <a:r>
              <a:rPr lang="hu-HU" i="1" dirty="0"/>
              <a:t>Mire </a:t>
            </a:r>
            <a:r>
              <a:rPr lang="hu-HU" i="1" dirty="0" err="1"/>
              <a:t>ösztönzi</a:t>
            </a:r>
            <a:r>
              <a:rPr lang="hu-HU" i="1" dirty="0"/>
              <a:t> Kepler tanítványát?</a:t>
            </a:r>
            <a:r>
              <a:rPr lang="hu-HU" dirty="0"/>
              <a:t> 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VIII–X . szín – kérdések</a:t>
            </a:r>
          </a:p>
        </p:txBody>
      </p:sp>
    </p:spTree>
    <p:extLst>
      <p:ext uri="{BB962C8B-B14F-4D97-AF65-F5344CB8AC3E}">
        <p14:creationId xmlns:p14="http://schemas.microsoft.com/office/powerpoint/2010/main" val="1783783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artalom helye 2">
            <a:extLst>
              <a:ext uri="{FF2B5EF4-FFF2-40B4-BE49-F238E27FC236}">
                <a16:creationId xmlns:a16="http://schemas.microsoft.com/office/drawing/2014/main" id="{D0E07D71-4EB5-437B-A982-8FC2158FA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7211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/>
              <a:t>a középkor alkonya: eszmények nélküli, közömbös világ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/>
              <a:t>Ádám (Kepler): nem cselekvő, a történelmet alakító személy, csak </a:t>
            </a:r>
            <a:r>
              <a:rPr lang="hu-HU" sz="2800" b="1" dirty="0">
                <a:solidFill>
                  <a:srgbClr val="FFFF00"/>
                </a:solidFill>
              </a:rPr>
              <a:t>szemlélődő</a:t>
            </a:r>
            <a:r>
              <a:rPr lang="hu-HU" sz="2800" dirty="0"/>
              <a:t> reneszánsz </a:t>
            </a:r>
            <a:r>
              <a:rPr lang="hu-HU" sz="2800" b="1" dirty="0">
                <a:solidFill>
                  <a:srgbClr val="FFFF00"/>
                </a:solidFill>
              </a:rPr>
              <a:t>tudós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/>
              <a:t>eszme kudarca: tudományát el kell titkolnia, mert kortársai nem értik meg, </a:t>
            </a:r>
            <a:r>
              <a:rPr lang="hu-HU" sz="2800" b="1" dirty="0">
                <a:solidFill>
                  <a:srgbClr val="FFFF00"/>
                </a:solidFill>
              </a:rPr>
              <a:t>nem fogadják el</a:t>
            </a:r>
            <a:r>
              <a:rPr lang="hu-HU" sz="2800" dirty="0"/>
              <a:t>, csak horoszkópokat és jóslást várnak tőle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/>
              <a:t>anyját boszorkánysággal vádolják, őt protestáns nézetei miatt támadják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/>
              <a:t>Éva (Müller Borbála): Kepler hűtlen felesége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/>
              <a:t>Ádám megfásult, megkeseredett ember, a bor mámorában egy új korról álmodik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sz="2800" dirty="0"/>
          </a:p>
        </p:txBody>
      </p:sp>
      <p:sp>
        <p:nvSpPr>
          <p:cNvPr id="13314" name="Cím 1">
            <a:extLst>
              <a:ext uri="{FF2B5EF4-FFF2-40B4-BE49-F238E27FC236}">
                <a16:creationId xmlns:a16="http://schemas.microsoft.com/office/drawing/2014/main" id="{FAE08FCD-1C60-47E9-BE41-7DE12EF09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6584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VIII. szín: Prága I.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artalom helye 2">
            <a:extLst>
              <a:ext uri="{FF2B5EF4-FFF2-40B4-BE49-F238E27FC236}">
                <a16:creationId xmlns:a16="http://schemas.microsoft.com/office/drawing/2014/main" id="{302078CA-11DE-406F-BC88-3498DCD1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89585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3000" b="1" dirty="0">
                <a:solidFill>
                  <a:srgbClr val="FFFF00"/>
                </a:solidFill>
              </a:rPr>
              <a:t>álom az álomban</a:t>
            </a:r>
            <a:r>
              <a:rPr lang="hu-HU" sz="3000" dirty="0"/>
              <a:t>: francia forradalom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3000" dirty="0"/>
              <a:t>Ádám (Danton) eszménye: </a:t>
            </a:r>
            <a:r>
              <a:rPr lang="hu-HU" sz="3000" b="1" dirty="0">
                <a:solidFill>
                  <a:srgbClr val="FFFF00"/>
                </a:solidFill>
              </a:rPr>
              <a:t>„egyenlőség, testvériség, szabadság”</a:t>
            </a:r>
            <a:r>
              <a:rPr lang="hu-HU" sz="3000" dirty="0"/>
              <a:t> → korábbi eszmék egyesítése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3000" dirty="0"/>
              <a:t>Ádám újra cselekvő hős → forradalmi terror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hu-HU" sz="3000" dirty="0"/>
              <a:t>	(a cél szentesíti az eszközt)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3000" dirty="0"/>
              <a:t>Ádám megingása: Éva mint márkinő iránt érzett tiszta szerelem ↔ Éva mint gátlástalan pórnő iránt érzett undor, megvetés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3000" dirty="0"/>
              <a:t>egyéniség ↔ tömeg ► Danton kivégzése </a:t>
            </a:r>
          </a:p>
        </p:txBody>
      </p:sp>
      <p:sp>
        <p:nvSpPr>
          <p:cNvPr id="14338" name="Cím 1">
            <a:extLst>
              <a:ext uri="{FF2B5EF4-FFF2-40B4-BE49-F238E27FC236}">
                <a16:creationId xmlns:a16="http://schemas.microsoft.com/office/drawing/2014/main" id="{3F0927C2-1D25-42AB-842C-A4CDE5FD1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IX. szín: Párizs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artalom helye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22762"/>
          </a:xfrm>
        </p:spPr>
        <p:txBody>
          <a:bodyPr/>
          <a:lstStyle/>
          <a:p>
            <a:pPr eaLnBrk="1" hangingPunct="1"/>
            <a:r>
              <a:rPr lang="hu-HU" altLang="hu-HU" dirty="0"/>
              <a:t>Ádám elbukik, mégis lelkesen ébred fel álmából, mert bízik a fejlődésben</a:t>
            </a:r>
          </a:p>
          <a:p>
            <a:pPr eaLnBrk="1" hangingPunct="1"/>
            <a:r>
              <a:rPr lang="hu-HU" altLang="hu-HU" dirty="0"/>
              <a:t>tanítvány felvilágosítása: középkori tudományok és művészeti szabályok elvetése, </a:t>
            </a:r>
            <a:r>
              <a:rPr lang="hu-HU" altLang="hu-HU" b="1" dirty="0">
                <a:solidFill>
                  <a:srgbClr val="FFFF00"/>
                </a:solidFill>
              </a:rPr>
              <a:t>szellemi önállóság</a:t>
            </a:r>
          </a:p>
          <a:p>
            <a:pPr eaLnBrk="1" hangingPunct="1">
              <a:buFontTx/>
              <a:buNone/>
            </a:pPr>
            <a:r>
              <a:rPr lang="hu-HU" altLang="hu-HU" dirty="0"/>
              <a:t>~ romantikus művészetfelfogás (ösztönös, öntörvényű zseni)</a:t>
            </a:r>
          </a:p>
        </p:txBody>
      </p:sp>
      <p:sp>
        <p:nvSpPr>
          <p:cNvPr id="15362" name="Cím 1">
            <a:extLst>
              <a:ext uri="{FF2B5EF4-FFF2-40B4-BE49-F238E27FC236}">
                <a16:creationId xmlns:a16="http://schemas.microsoft.com/office/drawing/2014/main" id="{3E72BF0C-F110-4EFB-A7C8-5E7041210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X. szín: Prága II.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Milyen külső változás figyelhető meg Ádámon az előző színekhez képest?</a:t>
            </a:r>
          </a:p>
          <a:p>
            <a:r>
              <a:rPr lang="hu-HU" i="1" dirty="0"/>
              <a:t>Miről szól a szín elején olvasható „kardal”?</a:t>
            </a:r>
          </a:p>
          <a:p>
            <a:r>
              <a:rPr lang="hu-HU" i="1" dirty="0"/>
              <a:t>Mi Lucifer ellenvetése?</a:t>
            </a:r>
          </a:p>
          <a:p>
            <a:r>
              <a:rPr lang="hu-HU" i="1" dirty="0"/>
              <a:t>Miben leli örömét a londoni nép?</a:t>
            </a:r>
          </a:p>
          <a:p>
            <a:r>
              <a:rPr lang="hu-HU" i="1" dirty="0"/>
              <a:t>Milyen </a:t>
            </a:r>
            <a:r>
              <a:rPr lang="hu-HU" i="1" dirty="0" err="1"/>
              <a:t>főcsavar</a:t>
            </a:r>
            <a:r>
              <a:rPr lang="hu-HU" i="1" dirty="0"/>
              <a:t> hiányzik Ádám szerint a gépezetből?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XI. szín – kérdések</a:t>
            </a:r>
          </a:p>
        </p:txBody>
      </p:sp>
    </p:spTree>
    <p:extLst>
      <p:ext uri="{BB962C8B-B14F-4D97-AF65-F5344CB8AC3E}">
        <p14:creationId xmlns:p14="http://schemas.microsoft.com/office/powerpoint/2010/main" val="1464346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FDBD4B12-FF84-4E52-8DF0-855972BC66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édesanyja hozománya (csesztvei birtok), édesapját korán elveszti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magántanuló (a váci piaristáknál vizsgázik), majd a pesti egyetemen tanul filozófiát és jogot → ügyvédi képesítést szerez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joggyakornok, majd aljegyző Balassagyarmaton, de betegsége miatt lemond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cikkei a Pesti Hírlapban jelennek meg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(1845) feleségül veszi Fráter Erzsébetet, és Csesztvére költöznek → 3 gyermeke születik</a:t>
            </a:r>
          </a:p>
          <a:p>
            <a:pPr eaLnBrk="1" hangingPunct="1"/>
            <a:r>
              <a:rPr lang="hu-HU" altLang="hu-HU" dirty="0"/>
              <a:t>a szabadságharcban betegsége miatt nem harcol, de szervezi a nemzetőrséget, két testvérét elveszíti</a:t>
            </a:r>
          </a:p>
          <a:p>
            <a:pPr eaLnBrk="1" hangingPunct="1"/>
            <a:r>
              <a:rPr lang="hu-HU" altLang="hu-HU" dirty="0"/>
              <a:t>Kossuth titkárát rejtegeti birtokán, ezért feljelentik és letartóztatják → Pozsonyban és Pesten raboskodik (1852-53)</a:t>
            </a:r>
          </a:p>
          <a:p>
            <a:pPr eaLnBrk="1" hangingPunct="1"/>
            <a:r>
              <a:rPr lang="hu-HU" altLang="hu-HU" dirty="0" err="1"/>
              <a:t>Sztregovára</a:t>
            </a:r>
            <a:r>
              <a:rPr lang="hu-HU" altLang="hu-HU" dirty="0"/>
              <a:t> költözik, majd elválik feleségétől</a:t>
            </a:r>
          </a:p>
          <a:p>
            <a:pPr eaLnBrk="1" hangingPunct="1"/>
            <a:r>
              <a:rPr lang="hu-HU" altLang="hu-HU" dirty="0"/>
              <a:t>Nógrád megye követe az 1861-es országgyűlésen</a:t>
            </a:r>
          </a:p>
          <a:p>
            <a:pPr eaLnBrk="1" hangingPunct="1"/>
            <a:r>
              <a:rPr lang="hu-HU" altLang="hu-HU" dirty="0"/>
              <a:t>megírja fő műveit → a </a:t>
            </a:r>
            <a:r>
              <a:rPr lang="hu-HU" altLang="hu-HU" i="1" dirty="0"/>
              <a:t>Tragédia</a:t>
            </a:r>
            <a:r>
              <a:rPr lang="hu-HU" altLang="hu-HU" dirty="0"/>
              <a:t> sikere után tagja lesz a Kisfaludy Társaságnak és az Akadémiának</a:t>
            </a:r>
            <a:endParaRPr lang="hu-HU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hu-HU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hu-HU" dirty="0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1417B188-CC08-42D4-BB16-42C667C5B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b="1" dirty="0">
                <a:latin typeface="Bookman Old Style" pitchFamily="18" charset="0"/>
              </a:rPr>
              <a:t>Élete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artalom helye 2">
            <a:extLst>
              <a:ext uri="{FF2B5EF4-FFF2-40B4-BE49-F238E27FC236}">
                <a16:creationId xmlns:a16="http://schemas.microsoft.com/office/drawing/2014/main" id="{B7E26394-6B0A-47CD-8B1E-6D66A02AB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504031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Madách jelene: </a:t>
            </a:r>
            <a:r>
              <a:rPr lang="hu-HU" b="1" dirty="0">
                <a:solidFill>
                  <a:srgbClr val="FFFF00"/>
                </a:solidFill>
              </a:rPr>
              <a:t>szabad versenyen alapuló kapitalizmus</a:t>
            </a:r>
            <a:r>
              <a:rPr lang="hu-HU" dirty="0"/>
              <a:t> korai időszaka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Anglia, az ipari forradalom hazája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Ádám ismét csak megfigyelő, nem aktív cselekvő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nincs kerek történet, csak lazán kapcsolódó epizódok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Éva: fiatal, eladósorban lévő lány, Ádám számára eszményi, de valójában anyagias (gazdag férjet akar)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eszme kudarca: </a:t>
            </a:r>
            <a:r>
              <a:rPr lang="hu-HU" b="1" dirty="0">
                <a:solidFill>
                  <a:srgbClr val="FFFF00"/>
                </a:solidFill>
              </a:rPr>
              <a:t>önzés és haszonlesés</a:t>
            </a:r>
            <a:r>
              <a:rPr lang="hu-HU" dirty="0"/>
              <a:t>, minden áruvá vált, romlottság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/>
              <a:t>temetőjelenet: haláltánc → a szereplők megássák sírjukat és beleugranak;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hu-HU" dirty="0"/>
              <a:t>	DE Éva glóriával felemelkedik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sz="2800" dirty="0"/>
          </a:p>
        </p:txBody>
      </p:sp>
      <p:sp>
        <p:nvSpPr>
          <p:cNvPr id="16386" name="Cím 1">
            <a:extLst>
              <a:ext uri="{FF2B5EF4-FFF2-40B4-BE49-F238E27FC236}">
                <a16:creationId xmlns:a16="http://schemas.microsoft.com/office/drawing/2014/main" id="{640B5D1C-3EC5-42AA-AC8F-8A1CB8418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XI. szín: London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Milyen elvek irányítják a falanszer világát?</a:t>
            </a:r>
            <a:endParaRPr lang="hu-HU" dirty="0"/>
          </a:p>
          <a:p>
            <a:r>
              <a:rPr lang="hu-HU" i="1" dirty="0"/>
              <a:t>Mi a tudós legfőbb célkitűzése?</a:t>
            </a:r>
            <a:r>
              <a:rPr lang="hu-HU" dirty="0"/>
              <a:t> </a:t>
            </a:r>
            <a:endParaRPr lang="hu-HU" i="1" dirty="0"/>
          </a:p>
          <a:p>
            <a:r>
              <a:rPr lang="hu-HU" i="1" dirty="0"/>
              <a:t>Mi hiányzik ebből a világból?</a:t>
            </a:r>
            <a:endParaRPr lang="hu-HU" dirty="0"/>
          </a:p>
          <a:p>
            <a:r>
              <a:rPr lang="hu-HU" i="1" dirty="0"/>
              <a:t>Milyen hírességekkel találkozik Ádám? Kinek mi a „bűne”?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XII. szín – kérdések</a:t>
            </a:r>
          </a:p>
        </p:txBody>
      </p:sp>
    </p:spTree>
    <p:extLst>
      <p:ext uri="{BB962C8B-B14F-4D97-AF65-F5344CB8AC3E}">
        <p14:creationId xmlns:p14="http://schemas.microsoft.com/office/powerpoint/2010/main" val="2877416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artalom helye 2">
            <a:extLst>
              <a:ext uri="{FF2B5EF4-FFF2-40B4-BE49-F238E27FC236}">
                <a16:creationId xmlns:a16="http://schemas.microsoft.com/office/drawing/2014/main" id="{7C2098A0-6824-48CA-9B43-2BC2106BD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/>
              <a:t>már a jövőbe mutató szín, utópia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b="1" dirty="0">
                <a:solidFill>
                  <a:srgbClr val="FFFF00"/>
                </a:solidFill>
              </a:rPr>
              <a:t>kollektivizmus</a:t>
            </a:r>
            <a:r>
              <a:rPr lang="hu-HU" sz="2800" dirty="0"/>
              <a:t> eszméje (egyenlőség, testvériség megvalósul) + </a:t>
            </a:r>
            <a:r>
              <a:rPr lang="hu-HU" sz="2800" b="1" dirty="0">
                <a:solidFill>
                  <a:srgbClr val="FFFF00"/>
                </a:solidFill>
              </a:rPr>
              <a:t>tudomány</a:t>
            </a:r>
            <a:r>
              <a:rPr lang="hu-HU" sz="2800" dirty="0"/>
              <a:t> racionalista rendje (cél: az élet megmentése a Földön, mielőtt még a Nap kihűl)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/>
              <a:t>csak a célszerűség számít, minden más felesleges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/>
              <a:t>Évát megfosztják gyermekétől, megakadályozzák Ádám és Éva szerelmét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800" dirty="0"/>
              <a:t>eszme kudarca: </a:t>
            </a:r>
            <a:r>
              <a:rPr lang="hu-HU" sz="2800" b="1" dirty="0">
                <a:solidFill>
                  <a:srgbClr val="FFFF00"/>
                </a:solidFill>
              </a:rPr>
              <a:t>egyéniség korlátozása </a:t>
            </a:r>
            <a:r>
              <a:rPr lang="hu-HU" sz="2800" dirty="0"/>
              <a:t>(pl.: Michelangelo tehetségének elfojtása), minden szépség eltűnése (élővilág, művészetek, család, szerelem), embertelen világ</a:t>
            </a:r>
          </a:p>
        </p:txBody>
      </p:sp>
      <p:sp>
        <p:nvSpPr>
          <p:cNvPr id="18434" name="Cím 1">
            <a:extLst>
              <a:ext uri="{FF2B5EF4-FFF2-40B4-BE49-F238E27FC236}">
                <a16:creationId xmlns:a16="http://schemas.microsoft.com/office/drawing/2014/main" id="{E57C0F16-4E5C-4A53-9D3B-D6066AD36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XII. szín: Falanszter</a:t>
            </a: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Milyen érzésekkel vesz búcsút a Földtől Ádám?</a:t>
            </a:r>
            <a:endParaRPr lang="hu-HU" dirty="0"/>
          </a:p>
          <a:p>
            <a:r>
              <a:rPr lang="hu-HU" i="1" dirty="0"/>
              <a:t>Mi hiányzik leginkább Ádámnak az űrben?</a:t>
            </a:r>
            <a:r>
              <a:rPr lang="hu-HU" dirty="0"/>
              <a:t> </a:t>
            </a:r>
          </a:p>
          <a:p>
            <a:r>
              <a:rPr lang="hu-HU" i="1" dirty="0"/>
              <a:t>Mire figyelmezteti Ádámot a Föld szelleme?</a:t>
            </a:r>
          </a:p>
          <a:p>
            <a:r>
              <a:rPr lang="hu-HU" i="1" dirty="0"/>
              <a:t>Miért tér vissza Ádám a Földre? Hogyan fogalmazza meg az élet értelmét?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XIII. szín – kérdések</a:t>
            </a:r>
          </a:p>
        </p:txBody>
      </p:sp>
    </p:spTree>
    <p:extLst>
      <p:ext uri="{BB962C8B-B14F-4D97-AF65-F5344CB8AC3E}">
        <p14:creationId xmlns:p14="http://schemas.microsoft.com/office/powerpoint/2010/main" val="3707271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artalom helye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hu-HU" altLang="hu-HU"/>
              <a:t>Ádám </a:t>
            </a:r>
            <a:r>
              <a:rPr lang="hu-HU" altLang="hu-HU" b="1">
                <a:solidFill>
                  <a:srgbClr val="FFFF00"/>
                </a:solidFill>
              </a:rPr>
              <a:t>el akar szakadni </a:t>
            </a:r>
            <a:r>
              <a:rPr lang="hu-HU" altLang="hu-HU"/>
              <a:t>a Földtől, </a:t>
            </a:r>
            <a:r>
              <a:rPr lang="hu-HU" altLang="hu-HU" b="1">
                <a:solidFill>
                  <a:srgbClr val="FFFF00"/>
                </a:solidFill>
              </a:rPr>
              <a:t>az anyagtól</a:t>
            </a:r>
            <a:r>
              <a:rPr lang="hu-HU" altLang="hu-HU"/>
              <a:t>, amely korlátozza szellemét, ezért az űrbe repül</a:t>
            </a:r>
          </a:p>
          <a:p>
            <a:pPr eaLnBrk="1" hangingPunct="1"/>
            <a:r>
              <a:rPr lang="hu-HU" altLang="hu-HU"/>
              <a:t>dacol a Föld szellemével → megmerevedik → Lucifer azt hiszi, győzött → de újraéled, és visszatér a Földre</a:t>
            </a:r>
          </a:p>
          <a:p>
            <a:pPr eaLnBrk="1" hangingPunct="1"/>
            <a:r>
              <a:rPr lang="hu-HU" altLang="hu-HU"/>
              <a:t>földi kötöttségek, </a:t>
            </a:r>
            <a:r>
              <a:rPr lang="hu-HU" altLang="hu-HU" b="1">
                <a:solidFill>
                  <a:srgbClr val="FFFF00"/>
                </a:solidFill>
              </a:rPr>
              <a:t>determinizmus</a:t>
            </a:r>
          </a:p>
          <a:p>
            <a:pPr eaLnBrk="1" hangingPunct="1"/>
            <a:r>
              <a:rPr lang="hu-HU" altLang="hu-HU"/>
              <a:t>Ádám kiábrándulásai ellenére sem adja fel → valamilyen formában minden nagy eszme előreviszi az emberiséget → maga a küzdés a cél, az élet értelme</a:t>
            </a:r>
          </a:p>
        </p:txBody>
      </p:sp>
      <p:sp>
        <p:nvSpPr>
          <p:cNvPr id="19458" name="Cím 1">
            <a:extLst>
              <a:ext uri="{FF2B5EF4-FFF2-40B4-BE49-F238E27FC236}">
                <a16:creationId xmlns:a16="http://schemas.microsoft.com/office/drawing/2014/main" id="{D495B8D1-F929-4C3B-882E-B8C99BA6F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XIII. szín: Űr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Milyen sors vár a Földre a történelem végén?</a:t>
            </a:r>
          </a:p>
          <a:p>
            <a:r>
              <a:rPr lang="hu-HU" i="1" dirty="0"/>
              <a:t>Kinek hiszi Ádámot és Lucifert az eszkimó?</a:t>
            </a:r>
          </a:p>
          <a:p>
            <a:r>
              <a:rPr lang="hu-HU" i="1" dirty="0"/>
              <a:t>Mi az ember „első lényege” Lucifer szerint?</a:t>
            </a:r>
          </a:p>
          <a:p>
            <a:r>
              <a:rPr lang="hu-HU" i="1" dirty="0"/>
              <a:t>Mivel magyarázza Lucifer az ember nemes tetteit?</a:t>
            </a:r>
          </a:p>
          <a:p>
            <a:r>
              <a:rPr lang="hu-HU" i="1" dirty="0"/>
              <a:t>Mit tett és miért az eszkimó embertársaival?</a:t>
            </a:r>
          </a:p>
          <a:p>
            <a:endParaRPr lang="hu-HU" i="1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XIV. szín – kérdések</a:t>
            </a:r>
          </a:p>
        </p:txBody>
      </p:sp>
    </p:spTree>
    <p:extLst>
      <p:ext uri="{BB962C8B-B14F-4D97-AF65-F5344CB8AC3E}">
        <p14:creationId xmlns:p14="http://schemas.microsoft.com/office/powerpoint/2010/main" val="647149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artalom helye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pPr eaLnBrk="1" hangingPunct="1"/>
            <a:r>
              <a:rPr lang="hu-HU" altLang="hu-HU" dirty="0"/>
              <a:t>a tudomány nem tudta megmenteni az emberiséget a pusztulástól</a:t>
            </a:r>
          </a:p>
          <a:p>
            <a:pPr eaLnBrk="1" hangingPunct="1"/>
            <a:r>
              <a:rPr lang="hu-HU" altLang="hu-HU" dirty="0"/>
              <a:t>a Nap kihűlt → </a:t>
            </a:r>
            <a:r>
              <a:rPr lang="hu-HU" altLang="hu-HU" b="1" dirty="0">
                <a:solidFill>
                  <a:srgbClr val="FFFF00"/>
                </a:solidFill>
              </a:rPr>
              <a:t>az ember </a:t>
            </a:r>
            <a:r>
              <a:rPr lang="hu-HU" altLang="hu-HU" dirty="0"/>
              <a:t>állattá silányult, erkölcsileg és fizikailag is </a:t>
            </a:r>
            <a:r>
              <a:rPr lang="hu-HU" altLang="hu-HU" b="1" dirty="0">
                <a:solidFill>
                  <a:srgbClr val="FFFF00"/>
                </a:solidFill>
              </a:rPr>
              <a:t>elkorcsosult</a:t>
            </a:r>
            <a:r>
              <a:rPr lang="hu-HU" altLang="hu-HU" dirty="0"/>
              <a:t>, csak a félelem és éhség irányítja; egyetlen vágya, hogy kevesebb ember legyen és több fóka…</a:t>
            </a:r>
          </a:p>
          <a:p>
            <a:pPr eaLnBrk="1" hangingPunct="1"/>
            <a:r>
              <a:rPr lang="hu-HU" altLang="hu-HU" dirty="0"/>
              <a:t>Ádám mint „megtört aggastyán” elveszti minden reményét, már Éva sem testesíti meg az eszményt</a:t>
            </a:r>
          </a:p>
        </p:txBody>
      </p:sp>
      <p:sp>
        <p:nvSpPr>
          <p:cNvPr id="20482" name="Cím 1">
            <a:extLst>
              <a:ext uri="{FF2B5EF4-FFF2-40B4-BE49-F238E27FC236}">
                <a16:creationId xmlns:a16="http://schemas.microsoft.com/office/drawing/2014/main" id="{DDA2148E-2159-4925-BD77-128C2AE5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XIV. szín: Eszkimó-világ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87280"/>
          </a:xfrm>
        </p:spPr>
        <p:txBody>
          <a:bodyPr/>
          <a:lstStyle/>
          <a:p>
            <a:r>
              <a:rPr lang="hu-HU" i="1" dirty="0"/>
              <a:t>Milyen ellentétet vél felfedezni Ádám saját lelkiállapota és a természet között?</a:t>
            </a:r>
            <a:endParaRPr lang="hu-HU" dirty="0"/>
          </a:p>
          <a:p>
            <a:r>
              <a:rPr lang="hu-HU" i="1" dirty="0"/>
              <a:t>Mihez hasonlítja Ádám az emberi életet?</a:t>
            </a:r>
          </a:p>
          <a:p>
            <a:r>
              <a:rPr lang="hu-HU" i="1" dirty="0"/>
              <a:t>Milyen alapvető világnézeti különbség fogalmazódik meg Ádám és Lucifer vitájában a szín elején?</a:t>
            </a:r>
          </a:p>
          <a:p>
            <a:r>
              <a:rPr lang="hu-HU" i="1" dirty="0"/>
              <a:t>Hogyan akar Ádám véget vetni a „komédiának”?</a:t>
            </a:r>
            <a:endParaRPr lang="hu-HU" dirty="0"/>
          </a:p>
          <a:p>
            <a:r>
              <a:rPr lang="hu-HU" i="1" dirty="0"/>
              <a:t>Milyen hírt közöl Éva Ádámmal?</a:t>
            </a:r>
            <a:endParaRPr lang="hu-HU" dirty="0"/>
          </a:p>
          <a:p>
            <a:r>
              <a:rPr lang="hu-HU" i="1" dirty="0"/>
              <a:t>Kinek a születését jövendöli meg Éva?</a:t>
            </a:r>
          </a:p>
          <a:p>
            <a:r>
              <a:rPr lang="hu-HU" i="1" dirty="0"/>
              <a:t>Milyen kérdéseket intéz Ádám az Úrhoz?</a:t>
            </a:r>
          </a:p>
          <a:p>
            <a:r>
              <a:rPr lang="hu-HU" i="1" dirty="0"/>
              <a:t>Milyen válaszokat ad az Úr? </a:t>
            </a:r>
          </a:p>
          <a:p>
            <a:r>
              <a:rPr lang="hu-HU" i="1" dirty="0"/>
              <a:t>Mi Lucifer feladata a teremtésben?</a:t>
            </a:r>
          </a:p>
          <a:p>
            <a:r>
              <a:rPr lang="hu-HU" i="1" dirty="0"/>
              <a:t>Miről énekel az angyalok kara a mű végén?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XV. szín – kérdések</a:t>
            </a:r>
          </a:p>
        </p:txBody>
      </p:sp>
    </p:spTree>
    <p:extLst>
      <p:ext uri="{BB962C8B-B14F-4D97-AF65-F5344CB8AC3E}">
        <p14:creationId xmlns:p14="http://schemas.microsoft.com/office/powerpoint/2010/main" val="1799928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787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hu-HU" sz="2800" dirty="0"/>
              <a:t>Ádám ébredése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800" dirty="0"/>
              <a:t>Ádám bízik a szabad akaratban, mellyel megváltoztathatja az emberi történelmet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800" dirty="0"/>
              <a:t>Lucifer szerint az emberi faj sorsa alapvetően determinált (bélféreg példázata)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800" dirty="0"/>
              <a:t>Ádám öngyilkos akar lenni </a:t>
            </a:r>
            <a:r>
              <a:rPr lang="hu-HU" altLang="hu-HU" sz="2800" dirty="0">
                <a:cs typeface="Arial" panose="020B0604020202020204" pitchFamily="34" charset="0"/>
              </a:rPr>
              <a:t>→ ezzel bizonyítaná szabad akaratát, és véget vetne a „komédiának”, megakadályozva a jövőt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800" dirty="0">
                <a:cs typeface="Arial" panose="020B0604020202020204" pitchFamily="34" charset="0"/>
              </a:rPr>
              <a:t>DE: Éva anyasága meghiúsítja, hiábavalóvá tenné tettét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800" dirty="0">
                <a:cs typeface="Arial" panose="020B0604020202020204" pitchFamily="34" charset="0"/>
              </a:rPr>
              <a:t>Ádám visszatér az Úrhoz, és </a:t>
            </a:r>
            <a:r>
              <a:rPr lang="hu-HU" altLang="hu-HU" sz="2800" b="1" dirty="0">
                <a:solidFill>
                  <a:srgbClr val="FFFF00"/>
                </a:solidFill>
                <a:cs typeface="Arial" panose="020B0604020202020204" pitchFamily="34" charset="0"/>
              </a:rPr>
              <a:t>vállalja a küzdelmet </a:t>
            </a:r>
            <a:r>
              <a:rPr lang="hu-HU" altLang="hu-HU" sz="2800" dirty="0">
                <a:cs typeface="Arial" panose="020B0604020202020204" pitchFamily="34" charset="0"/>
              </a:rPr>
              <a:t>mint erkölcsi kötelességet</a:t>
            </a:r>
          </a:p>
          <a:p>
            <a:pPr eaLnBrk="1" hangingPunct="1">
              <a:lnSpc>
                <a:spcPct val="80000"/>
              </a:lnSpc>
            </a:pPr>
            <a:endParaRPr lang="hu-HU" altLang="hu-HU" sz="3000" dirty="0">
              <a:cs typeface="Arial" panose="020B0604020202020204" pitchFamily="34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BD144B21-9A27-4D8A-8108-53B0B5A0C9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XV. szín: A Paradicsomon kívül</a:t>
            </a:r>
            <a:br>
              <a:rPr lang="hu-HU" sz="3200" b="1">
                <a:latin typeface="Bookman Old Style" pitchFamily="18" charset="0"/>
              </a:rPr>
            </a:br>
            <a:r>
              <a:rPr lang="hu-HU" sz="3200" b="1">
                <a:latin typeface="Bookman Old Style" pitchFamily="18" charset="0"/>
              </a:rPr>
              <a:t>(keretszín)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9769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z="2800">
                <a:cs typeface="Arial" panose="020B0604020202020204" pitchFamily="34" charset="0"/>
              </a:rPr>
              <a:t>reméli, hogy Lucifer eltorzította jövőt, de kétségeire nem kap egyértelmű választ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z="2800"/>
              <a:t>	(Lucifer csak azt mutatja meg a jövőből, amit akar, ami érdekeit szolgálja)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800">
                <a:cs typeface="Arial" panose="020B0604020202020204" pitchFamily="34" charset="0"/>
              </a:rPr>
              <a:t>ha az Úr feltárna előtte minden titkot, nem lenne értelme a küzdelemnek</a:t>
            </a:r>
            <a:endParaRPr lang="hu-HU" altLang="hu-HU" sz="2800"/>
          </a:p>
          <a:p>
            <a:pPr eaLnBrk="1" hangingPunct="1">
              <a:lnSpc>
                <a:spcPct val="90000"/>
              </a:lnSpc>
            </a:pPr>
            <a:r>
              <a:rPr lang="hu-HU" altLang="hu-HU" sz="2800"/>
              <a:t>az Úr tanácsa: az égi szózatot kövesse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z="2800">
                <a:cs typeface="Arial" panose="020B0604020202020204" pitchFamily="34" charset="0"/>
              </a:rPr>
              <a:t>	→ ezt </a:t>
            </a:r>
            <a:r>
              <a:rPr lang="hu-HU" altLang="hu-HU" sz="2800"/>
              <a:t>lelkiismerete + Éva közvetíti számára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z="2800"/>
              <a:t>	Lucifernek is szerepe van a világban: állandó tagadásával, rombolásával akaratlanul is az új eszmények előkészítője lesz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800"/>
              <a:t>bár minden történeti szín tragikus tanulságokkal szolgál, a befejezés mégis bizakodó!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artalom helye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467225"/>
          </a:xfrm>
        </p:spPr>
        <p:txBody>
          <a:bodyPr/>
          <a:lstStyle/>
          <a:p>
            <a:pPr eaLnBrk="1" hangingPunct="1"/>
            <a:r>
              <a:rPr lang="hu-HU" altLang="hu-HU" i="1"/>
              <a:t>Lantvirágok</a:t>
            </a:r>
            <a:r>
              <a:rPr lang="hu-HU" altLang="hu-HU"/>
              <a:t> c. verseskötet</a:t>
            </a:r>
          </a:p>
          <a:p>
            <a:pPr eaLnBrk="1" hangingPunct="1"/>
            <a:r>
              <a:rPr lang="hu-HU" altLang="hu-HU"/>
              <a:t>drámák:</a:t>
            </a:r>
          </a:p>
          <a:p>
            <a:pPr lvl="1" eaLnBrk="1" hangingPunct="1"/>
            <a:r>
              <a:rPr lang="hu-HU" altLang="hu-HU" i="1"/>
              <a:t>A civilizátor </a:t>
            </a:r>
            <a:r>
              <a:rPr lang="hu-HU" altLang="hu-HU"/>
              <a:t>(a Bach-rendszert bírálata)</a:t>
            </a:r>
          </a:p>
          <a:p>
            <a:pPr lvl="1" eaLnBrk="1" hangingPunct="1"/>
            <a:r>
              <a:rPr lang="hu-HU" altLang="hu-HU" i="1"/>
              <a:t>Az ember tragédiája</a:t>
            </a:r>
          </a:p>
          <a:p>
            <a:pPr lvl="1" eaLnBrk="1" hangingPunct="1"/>
            <a:r>
              <a:rPr lang="hu-HU" altLang="hu-HU" i="1"/>
              <a:t>Mózes</a:t>
            </a:r>
          </a:p>
        </p:txBody>
      </p:sp>
      <p:sp>
        <p:nvSpPr>
          <p:cNvPr id="5122" name="Cím 1">
            <a:extLst>
              <a:ext uri="{FF2B5EF4-FFF2-40B4-BE49-F238E27FC236}">
                <a16:creationId xmlns:a16="http://schemas.microsoft.com/office/drawing/2014/main" id="{00DFDEE7-05D2-43FC-BD7D-C432D9162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Munkássága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hu-HU" sz="2400" b="1" dirty="0"/>
              <a:t>Ádám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200" dirty="0"/>
              <a:t>	-</a:t>
            </a:r>
            <a:r>
              <a:rPr lang="hu-HU" altLang="hu-HU" sz="2800" dirty="0"/>
              <a:t> </a:t>
            </a:r>
            <a:r>
              <a:rPr lang="hu-HU" altLang="hu-HU" sz="2200" dirty="0"/>
              <a:t>a férfi metonímiája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200" dirty="0"/>
              <a:t>	- idealista, eszméket keres, melyekért lelkesedhet és harcolhat, de mindig kiábrándul (kivétel talán a párizsi szín)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200" dirty="0"/>
              <a:t>	- a színek </a:t>
            </a:r>
            <a:r>
              <a:rPr lang="hu-HU" altLang="hu-HU" sz="2200" dirty="0" err="1"/>
              <a:t>előrehaladtával</a:t>
            </a:r>
            <a:r>
              <a:rPr lang="hu-HU" altLang="hu-HU" sz="2200" dirty="0"/>
              <a:t> egyre idősebb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2000" dirty="0"/>
          </a:p>
          <a:p>
            <a:pPr eaLnBrk="1" hangingPunct="1">
              <a:lnSpc>
                <a:spcPct val="80000"/>
              </a:lnSpc>
            </a:pPr>
            <a:r>
              <a:rPr lang="hu-HU" altLang="hu-HU" sz="2400" b="1" dirty="0"/>
              <a:t>Éva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400" dirty="0"/>
              <a:t>	</a:t>
            </a:r>
            <a:r>
              <a:rPr lang="hu-HU" altLang="hu-HU" sz="2200" dirty="0"/>
              <a:t>- a nő metonímiája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200" dirty="0"/>
              <a:t>	- hol segíti, hol akadályozza Ádámot küzdelmeiben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200" dirty="0"/>
              <a:t>	- érzelmek irányítják → Lucifer legnehezebb ellenfele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200" dirty="0"/>
              <a:t>	- fiatalságát és nőiségét mindvégig megőrzi → mindig képes felidézni Ádám számára a Paradicsom idilljét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200" dirty="0"/>
              <a:t>	- ő csábítja bűnre Ádámot, de ő is menti meg a végső pusztulástól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200" dirty="0"/>
              <a:t>	- Ádám számára az Évához fűződő kapcsolata helyettesíti, pótolja a megszakadt istenkapcsolatot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altLang="hu-HU" sz="2200" dirty="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294C0987-93B7-4E2F-B4B3-2A90DE64CA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1"/>
            <a:ext cx="8229600" cy="72037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 dirty="0">
                <a:latin typeface="Bookman Old Style" pitchFamily="18" charset="0"/>
              </a:rPr>
              <a:t>A </a:t>
            </a:r>
            <a:r>
              <a:rPr lang="hu-HU" sz="3200" b="1" i="1" dirty="0">
                <a:latin typeface="Bookman Old Style" pitchFamily="18" charset="0"/>
              </a:rPr>
              <a:t>Tragédia</a:t>
            </a:r>
            <a:r>
              <a:rPr lang="hu-HU" sz="3200" b="1" dirty="0">
                <a:latin typeface="Bookman Old Style" pitchFamily="18" charset="0"/>
              </a:rPr>
              <a:t> főszereplői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38CB30E4-8D1C-45A8-8260-06FEE06FF6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60483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hu-HU" b="1" dirty="0"/>
              <a:t>Lucifer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u-HU" sz="2800" dirty="0"/>
              <a:t>	</a:t>
            </a:r>
            <a:r>
              <a:rPr lang="hu-HU" sz="2200" dirty="0"/>
              <a:t>- a „tagadás ősi szelleme” → a teremtés tagadása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u-HU" sz="2200" dirty="0"/>
              <a:t>	- egy szintre helyezi magát Istennel, részt követel magának a világból → megkapja a tudás és halhatatlanság fáját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u-HU" sz="2200" dirty="0"/>
              <a:t>	- bukott angyal, sorsa a szüntelen küzdelem Isten ellen és az állandó bukás → romantikus lázadó póza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u-HU" sz="2200" dirty="0"/>
              <a:t>	- „fényhozó” → értelem (↔ érzelmek), tudás (↔ hit) képviselője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u-HU" sz="2200" dirty="0"/>
              <a:t>	- célja a „diszharmónia”, a teremtés megdöntése, és ehhez az embert használja fel eszközül → a teremtett világ, az emberi élet értelmetlenségét akarja megmutatni Ádámnak, végső kétségbeesésbe hajszolva őt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200" dirty="0"/>
              <a:t>- Ádám kísérője a történeti színekben, örökös bírálatával, tagadásával lerombolja az illúziókat, megingatja Ádám eszmékbe vetett hitét → Ádám és Lucifer vitája végigvonul a művön, létrehozva és fenntartva a </a:t>
            </a:r>
            <a:r>
              <a:rPr lang="hu-HU" altLang="hu-HU" sz="2200" i="1" dirty="0"/>
              <a:t>Tragédia</a:t>
            </a:r>
            <a:r>
              <a:rPr lang="hu-HU" altLang="hu-HU" sz="2200" dirty="0"/>
              <a:t> drámaiságát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hu-HU" altLang="hu-HU" sz="2200" dirty="0"/>
              <a:t>- Ádám vs. Lucifer: két ellentétes személyiség / az ember személyiségének két pólusa 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altLang="hu-HU" sz="2200" dirty="0"/>
              <a:t>hinni akarás vs. kételkedés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hu-HU" sz="2400" dirty="0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hu-HU" altLang="hu-HU" sz="2400" dirty="0"/>
              <a:t>felvilágosodás: liberális eszmék, haladásba vetett hit → később megrendül → világnézeti válság (értelmetlen a haladásért folytatott küzdelem?)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hu-HU" altLang="hu-HU" sz="2400" dirty="0"/>
              <a:t>természettudományos eredmények (Nap kihűlése, emberiség pusztulása, determinizmus)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hu-HU" altLang="hu-HU" sz="2400" dirty="0"/>
              <a:t>egyéni csapások, személyes csalódások (nővére halála, házassága megromlása)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hu-HU" altLang="hu-HU" sz="2400" dirty="0"/>
              <a:t>népből való kiábrándulás → csak a nagy emberek vihetik előre az emberiség ügyét, akiket a tömeg nem ért meg és akadályoz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hu-HU" altLang="hu-HU" sz="2400" dirty="0"/>
              <a:t>egyén és közösség viszonya (individualizmus vs. kollektivizmus): a színek felváltva individualista és kollektív jellegűek </a:t>
            </a:r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altLang="hu-HU" sz="2400" dirty="0"/>
              <a:t>londoni és falanszter-szín: az individualizmus, illetve a kollektivizmus végső torzképe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</a:pPr>
            <a:endParaRPr lang="hu-HU" altLang="hu-HU" sz="2400" dirty="0"/>
          </a:p>
          <a:p>
            <a:pPr eaLnBrk="1" hangingPunct="1">
              <a:lnSpc>
                <a:spcPct val="90000"/>
              </a:lnSpc>
            </a:pPr>
            <a:endParaRPr lang="hu-HU" altLang="hu-HU" sz="2800" dirty="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CA6F8D2C-2D84-4D7F-A31D-F846AEFB7B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 dirty="0">
                <a:latin typeface="Bookman Old Style" pitchFamily="18" charset="0"/>
              </a:rPr>
              <a:t>A </a:t>
            </a:r>
            <a:r>
              <a:rPr lang="hu-HU" sz="3200" b="1" i="1" dirty="0">
                <a:latin typeface="Bookman Old Style" pitchFamily="18" charset="0"/>
              </a:rPr>
              <a:t>Tragédia</a:t>
            </a:r>
            <a:r>
              <a:rPr lang="hu-HU" sz="3200" b="1" dirty="0">
                <a:latin typeface="Bookman Old Style" pitchFamily="18" charset="0"/>
              </a:rPr>
              <a:t> életrajzi-eszmei forrásai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arenR" startAt="6"/>
            </a:pPr>
            <a:r>
              <a:rPr lang="hu-HU" altLang="hu-HU" sz="2400" dirty="0"/>
              <a:t>korszellem: az „uralkodó eszmék” szerepét akarja bemutatni a történelemben → olyan korokat, választ, melyekben az adott eszme a kortudat (korszellem) szerint leginkább érvényesült → történelmi miniatűrök sora</a:t>
            </a:r>
          </a:p>
          <a:p>
            <a:pPr marL="366713" lvl="1" indent="0" eaLnBrk="1" hangingPunct="1">
              <a:buNone/>
            </a:pPr>
            <a:r>
              <a:rPr lang="hu-HU" altLang="hu-HU" dirty="0"/>
              <a:t>- Hegel történetfilozófiája (hegeli dialektika):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hu-HU" altLang="hu-HU" sz="2400" dirty="0"/>
              <a:t>tézis + antitézis = szintézis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hu-HU" altLang="hu-HU" sz="2400" dirty="0"/>
              <a:t>történelmi fejlődés → az emberiség egyre közelebb jut a szabadsághoz</a:t>
            </a:r>
          </a:p>
          <a:p>
            <a:pPr marL="366713" lvl="1" indent="0" eaLnBrk="1" hangingPunct="1">
              <a:buNone/>
            </a:pPr>
            <a:r>
              <a:rPr lang="hu-HU" altLang="hu-HU" dirty="0"/>
              <a:t>- DE: Ádám végül beletörődik abba, hogy az ember nem lehet teljesen szabad (Szerb Antal szerint a hegeli eszme cáfolata)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legfontosabb kérdés: van-e értelme, célja az emberi létnek? van-e emberi fejlődés?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további kérdések: egyén és tömeg viszonya, a tudomány szerepe, férfi és nő kapcsolata, szabad akarat és determinizmus stb.</a:t>
            </a:r>
          </a:p>
          <a:p>
            <a:pPr eaLnBrk="1" hangingPunct="1"/>
            <a:endParaRPr lang="hu-HU" altLang="hu-HU" sz="2400" dirty="0"/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z="2400" dirty="0"/>
              <a:t>verses dráma</a:t>
            </a:r>
          </a:p>
          <a:p>
            <a:pPr lvl="1" eaLnBrk="1" hangingPunct="1"/>
            <a:r>
              <a:rPr lang="hu-HU" altLang="hu-HU" dirty="0"/>
              <a:t>párbeszédes részek: 10-11 szótagos jambusi sorok</a:t>
            </a:r>
          </a:p>
          <a:p>
            <a:pPr lvl="1" eaLnBrk="1" hangingPunct="1"/>
            <a:r>
              <a:rPr lang="hu-HU" altLang="hu-HU" dirty="0"/>
              <a:t>lírai betétek (pl.: angyalok kara, római és londoni szín „dalai”)</a:t>
            </a:r>
          </a:p>
          <a:p>
            <a:pPr eaLnBrk="1" hangingPunct="1"/>
            <a:r>
              <a:rPr lang="hu-HU" altLang="hu-HU" sz="2400" dirty="0"/>
              <a:t>patetikus, kicsit nehézkes nyelv</a:t>
            </a:r>
          </a:p>
          <a:p>
            <a:pPr eaLnBrk="1" hangingPunct="1"/>
            <a:endParaRPr lang="hu-HU" altLang="hu-HU" dirty="0"/>
          </a:p>
          <a:p>
            <a:pPr lvl="1" eaLnBrk="1" hangingPunct="1"/>
            <a:endParaRPr lang="hu-HU" altLang="hu-HU" dirty="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89A29493-6C8C-404E-9205-8B17B2051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A mű verselése és stílusa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artalom helye 2">
            <a:extLst>
              <a:ext uri="{FF2B5EF4-FFF2-40B4-BE49-F238E27FC236}">
                <a16:creationId xmlns:a16="http://schemas.microsoft.com/office/drawing/2014/main" id="{F6117BC0-51CE-4D8E-A6CF-A803BF584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824388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Madách egyetlen </a:t>
            </a:r>
            <a:r>
              <a:rPr lang="hu-HU" sz="2200" dirty="0" err="1"/>
              <a:t>remekműve</a:t>
            </a:r>
            <a:r>
              <a:rPr lang="hu-HU" sz="2200" dirty="0"/>
              <a:t>, </a:t>
            </a:r>
            <a:r>
              <a:rPr lang="hu-HU" altLang="hu-HU" sz="2200" dirty="0"/>
              <a:t>egy reménytelen korszak végén és egy újra reménykedő korszak elején születik</a:t>
            </a:r>
            <a:r>
              <a:rPr lang="hu-HU" sz="2200" dirty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minden kor számára van mondanivalója, aktualitása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a nemzeti problematika nem központi kérdésként jelenik meg, az egész emberiségről szól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műfaja </a:t>
            </a:r>
            <a:r>
              <a:rPr lang="hu-HU" sz="2200" dirty="0">
                <a:solidFill>
                  <a:srgbClr val="FFFF00"/>
                </a:solidFill>
              </a:rPr>
              <a:t>drámai költemény </a:t>
            </a:r>
            <a:r>
              <a:rPr lang="hu-HU" sz="2200" dirty="0"/>
              <a:t>(emberiségköltemény, lírai dráma, filozófiai dráma, könyvdráma): romantikus műfaj, színpadon kevésbé érvényesül (nehezen megvalósítható utasítások)</a:t>
            </a:r>
          </a:p>
          <a:p>
            <a:pPr eaLnBrk="1" hangingPunct="1"/>
            <a:r>
              <a:rPr lang="hu-HU" altLang="hu-HU" sz="2200" dirty="0"/>
              <a:t>műfaji előzmények: Dante (</a:t>
            </a:r>
            <a:r>
              <a:rPr lang="hu-HU" altLang="hu-HU" sz="2200" i="1" dirty="0"/>
              <a:t>Isteni színjáték</a:t>
            </a:r>
            <a:r>
              <a:rPr lang="hu-HU" altLang="hu-HU" sz="2200" dirty="0"/>
              <a:t>), Milton (</a:t>
            </a:r>
            <a:r>
              <a:rPr lang="hu-HU" altLang="hu-HU" sz="2200" i="1" dirty="0"/>
              <a:t>Elveszett Paradicsom</a:t>
            </a:r>
            <a:r>
              <a:rPr lang="hu-HU" altLang="hu-HU" sz="2200" dirty="0"/>
              <a:t>), Goethe (</a:t>
            </a:r>
            <a:r>
              <a:rPr lang="hu-HU" altLang="hu-HU" sz="2200" i="1" dirty="0"/>
              <a:t>Faust</a:t>
            </a:r>
            <a:r>
              <a:rPr lang="hu-HU" altLang="hu-HU" sz="2200" dirty="0"/>
              <a:t>)</a:t>
            </a:r>
          </a:p>
          <a:p>
            <a:pPr eaLnBrk="1" hangingPunct="1"/>
            <a:r>
              <a:rPr lang="hu-HU" altLang="hu-HU" sz="2200" dirty="0"/>
              <a:t>barátjának, </a:t>
            </a:r>
            <a:r>
              <a:rPr lang="hu-HU" altLang="hu-HU" sz="2200" dirty="0" err="1"/>
              <a:t>Szontagh</a:t>
            </a:r>
            <a:r>
              <a:rPr lang="hu-HU" altLang="hu-HU" sz="2200" dirty="0"/>
              <a:t> Pálnak felolvassa fel 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altLang="hu-HU" sz="2200" dirty="0"/>
              <a:t> elküldi Arany Jánosnak, aki először félreteszi („Faust gyönge utánzása”), de később „igen jeles műnek” nevezi, bár több helyen belejavít</a:t>
            </a:r>
          </a:p>
        </p:txBody>
      </p:sp>
      <p:sp>
        <p:nvSpPr>
          <p:cNvPr id="6146" name="Cím 1">
            <a:extLst>
              <a:ext uri="{FF2B5EF4-FFF2-40B4-BE49-F238E27FC236}">
                <a16:creationId xmlns:a16="http://schemas.microsoft.com/office/drawing/2014/main" id="{1FDDE94E-D7E7-44FB-B3AB-55433B850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5"/>
            <a:ext cx="8229600" cy="108012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b="1" i="1" dirty="0">
                <a:latin typeface="Bookman Old Style" pitchFamily="18" charset="0"/>
              </a:rPr>
              <a:t>Az ember tragédiája </a:t>
            </a:r>
            <a:r>
              <a:rPr lang="hu-HU" sz="2800" dirty="0">
                <a:latin typeface="Bookman Old Style" pitchFamily="18" charset="0"/>
              </a:rPr>
              <a:t>(1859-60, megj.: 1862)</a:t>
            </a:r>
            <a:br>
              <a:rPr lang="hu-HU" sz="2800" dirty="0">
                <a:latin typeface="Bookman Old Style" pitchFamily="18" charset="0"/>
              </a:rPr>
            </a:br>
            <a:r>
              <a:rPr lang="hu-HU" sz="2800" b="1" dirty="0">
                <a:latin typeface="Bookman Old Style" pitchFamily="18" charset="0"/>
              </a:rPr>
              <a:t>A mű jelentősége, keletkezési körülményei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artalom helye 1"/>
          <p:cNvSpPr>
            <a:spLocks noGrp="1"/>
          </p:cNvSpPr>
          <p:nvPr>
            <p:ph idx="1"/>
          </p:nvPr>
        </p:nvSpPr>
        <p:spPr>
          <a:xfrm>
            <a:off x="457200" y="1412875"/>
            <a:ext cx="8363272" cy="4683125"/>
          </a:xfrm>
        </p:spPr>
        <p:txBody>
          <a:bodyPr/>
          <a:lstStyle/>
          <a:p>
            <a:pPr eaLnBrk="1" hangingPunct="1"/>
            <a:r>
              <a:rPr lang="hu-HU" altLang="hu-HU" sz="2400" i="1" dirty="0"/>
              <a:t>Mi a férfi és a nő szerepe a világon? Milyen alapvető tulajdonságokat hordoznak? Mit jelentenek egymás számára?</a:t>
            </a:r>
            <a:endParaRPr lang="hu-HU" altLang="hu-HU" sz="2400" dirty="0"/>
          </a:p>
          <a:p>
            <a:pPr eaLnBrk="1" hangingPunct="1"/>
            <a:r>
              <a:rPr lang="hu-HU" altLang="hu-HU" sz="2400" i="1" dirty="0"/>
              <a:t>Milyen tulajdonságaikra világít rá megjelenésével Lucifer?</a:t>
            </a:r>
            <a:r>
              <a:rPr lang="hu-HU" altLang="hu-HU" sz="2400" dirty="0"/>
              <a:t> </a:t>
            </a:r>
          </a:p>
          <a:p>
            <a:pPr eaLnBrk="1" hangingPunct="1"/>
            <a:r>
              <a:rPr lang="hu-HU" altLang="hu-HU" sz="2400" i="1" dirty="0"/>
              <a:t>Mit ígér Lucifer Ádámnak?</a:t>
            </a:r>
            <a:r>
              <a:rPr lang="hu-HU" altLang="hu-HU" sz="2400" dirty="0"/>
              <a:t> </a:t>
            </a:r>
          </a:p>
          <a:p>
            <a:pPr eaLnBrk="1" hangingPunct="1"/>
            <a:r>
              <a:rPr lang="hu-HU" altLang="hu-HU" sz="2400" i="1" dirty="0"/>
              <a:t>Értelmezzük Lucifer állathasonlatait (féreg, sas, vakond, eb)!</a:t>
            </a:r>
            <a:endParaRPr lang="hu-HU" altLang="hu-HU" sz="2400" dirty="0"/>
          </a:p>
          <a:p>
            <a:pPr eaLnBrk="1" hangingPunct="1"/>
            <a:r>
              <a:rPr lang="hu-HU" altLang="hu-HU" sz="2400" i="1" dirty="0"/>
              <a:t>Értelmezzük Lucifer azon kijelentését, miszerint „megjelent az első bölcselő”!</a:t>
            </a:r>
            <a:endParaRPr lang="hu-HU" altLang="hu-HU" sz="2400" dirty="0"/>
          </a:p>
          <a:p>
            <a:pPr eaLnBrk="1" hangingPunct="1"/>
            <a:r>
              <a:rPr lang="hu-HU" altLang="hu-HU" sz="2400" i="1" dirty="0"/>
              <a:t>Miért nem érzi igazán szabadnak magát Ádám a Paradicsomon kívül?</a:t>
            </a:r>
          </a:p>
          <a:p>
            <a:pPr eaLnBrk="1" hangingPunct="1"/>
            <a:r>
              <a:rPr lang="hu-HU" altLang="hu-HU" sz="2400" i="1" dirty="0"/>
              <a:t>Értelmezzük Lucifer 3. szín végén elhangzó </a:t>
            </a:r>
            <a:r>
              <a:rPr lang="hu-HU" altLang="hu-HU" i="1" dirty="0"/>
              <a:t>monológját!</a:t>
            </a:r>
            <a:r>
              <a:rPr lang="hu-HU" altLang="hu-HU" dirty="0"/>
              <a:t> 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454B170-C77F-426B-B85F-8D052F727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hu-HU" sz="3200" dirty="0">
                <a:latin typeface="Bookman Old Style" panose="02050604050505020204" pitchFamily="18" charset="0"/>
              </a:rPr>
            </a:br>
            <a:r>
              <a:rPr lang="hu-HU" sz="3200" b="1" dirty="0">
                <a:latin typeface="Bookman Old Style" panose="02050604050505020204" pitchFamily="18" charset="0"/>
              </a:rPr>
              <a:t>Keretszínek – kérdések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/>
              <a:t>teremtés </a:t>
            </a:r>
            <a:r>
              <a:rPr lang="hu-HU" altLang="hu-HU">
                <a:cs typeface="Arial" panose="020B0604020202020204" pitchFamily="34" charset="0"/>
              </a:rPr>
              <a:t>→ „a gép forog, az alkotó pihen”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>
                <a:cs typeface="Arial" panose="020B0604020202020204" pitchFamily="34" charset="0"/>
              </a:rPr>
              <a:t>főangyalok dicsőítése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>
                <a:cs typeface="Arial" panose="020B0604020202020204" pitchFamily="34" charset="0"/>
              </a:rPr>
              <a:t>Lucifer lázadása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>
                <a:cs typeface="Arial" panose="020B0604020202020204" pitchFamily="34" charset="0"/>
              </a:rPr>
              <a:t>Ádám és Éva megkísértése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>
                <a:cs typeface="Arial" panose="020B0604020202020204" pitchFamily="34" charset="0"/>
              </a:rPr>
              <a:t>Föld Szellemének megjelenése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>
                <a:cs typeface="Arial" panose="020B0604020202020204" pitchFamily="34" charset="0"/>
              </a:rPr>
              <a:t>ősbűn → kiűzetés a Paradicsomból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>
                <a:cs typeface="Arial" panose="020B0604020202020204" pitchFamily="34" charset="0"/>
              </a:rPr>
              <a:t>Paradicsomon kívüli világ (~ Rousseau)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>
                <a:cs typeface="Arial" panose="020B0604020202020204" pitchFamily="34" charset="0"/>
              </a:rPr>
              <a:t>Ádám látni akarja a jövőt → Lucifer álmot bocsát rájuk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3D3E5DCC-ED40-4E82-8597-2FD34EBCC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>
                <a:latin typeface="Bookman Old Style" pitchFamily="18" charset="0"/>
              </a:rPr>
              <a:t>I–III. szín: Keretszínek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Miért építtet magának piramist Ádám?</a:t>
            </a:r>
          </a:p>
          <a:p>
            <a:r>
              <a:rPr lang="hu-HU" i="1" dirty="0"/>
              <a:t>Miért nem érzi magát boldognak?</a:t>
            </a:r>
          </a:p>
          <a:p>
            <a:r>
              <a:rPr lang="hu-HU" i="1" dirty="0"/>
              <a:t>Milyen érzés keríti hatalmába Ádámot, melyet sem kacagni, sem tagadni nem képes?</a:t>
            </a:r>
            <a:endParaRPr lang="hu-HU" dirty="0"/>
          </a:p>
          <a:p>
            <a:r>
              <a:rPr lang="hu-HU" i="1" dirty="0"/>
              <a:t>Mire döbbenti rá a rabszolga és felesége Ádámot?</a:t>
            </a:r>
            <a:endParaRPr lang="hu-HU" dirty="0"/>
          </a:p>
          <a:p>
            <a:r>
              <a:rPr lang="hu-HU" i="1" dirty="0"/>
              <a:t>Milyen döntésre jut Ádám?</a:t>
            </a:r>
            <a:endParaRPr lang="hu-HU" dirty="0"/>
          </a:p>
          <a:p>
            <a:r>
              <a:rPr lang="hu-HU" i="1" dirty="0"/>
              <a:t>Miért tartja hiábavalónak Lucifer Ádám elhatározását?</a:t>
            </a:r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IV. szín – kérdések</a:t>
            </a:r>
          </a:p>
        </p:txBody>
      </p:sp>
    </p:spTree>
    <p:extLst>
      <p:ext uri="{BB962C8B-B14F-4D97-AF65-F5344CB8AC3E}">
        <p14:creationId xmlns:p14="http://schemas.microsoft.com/office/powerpoint/2010/main" val="4070629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/>
              <a:t>Ádám mint fáraó: korlátlan </a:t>
            </a:r>
            <a:r>
              <a:rPr lang="hu-HU" altLang="hu-HU" b="1">
                <a:solidFill>
                  <a:srgbClr val="FFFF00"/>
                </a:solidFill>
              </a:rPr>
              <a:t>hatalom birtoklása</a:t>
            </a:r>
            <a:r>
              <a:rPr lang="hu-HU" altLang="hu-HU">
                <a:solidFill>
                  <a:srgbClr val="FFFF00"/>
                </a:solidFill>
              </a:rPr>
              <a:t> </a:t>
            </a:r>
            <a:r>
              <a:rPr lang="hu-HU" altLang="hu-HU"/>
              <a:t>+ érzéki gyönyörök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/>
              <a:t>piramisépítés → </a:t>
            </a:r>
            <a:r>
              <a:rPr lang="hu-HU" altLang="hu-HU" b="1"/>
              <a:t>egyéni dicsőség, halhatatlanság</a:t>
            </a:r>
            <a:r>
              <a:rPr lang="hu-HU" altLang="hu-HU"/>
              <a:t> elérése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/>
              <a:t>DE: lelki „űr”, hiányérzet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/>
              <a:t>Éva (egy rabszolga felesége) érzékennyé teszi a nép fájdalma iránt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/>
              <a:t>eszme kudarca: </a:t>
            </a:r>
            <a:r>
              <a:rPr lang="hu-HU" altLang="hu-HU" b="1">
                <a:solidFill>
                  <a:srgbClr val="FFFF00"/>
                </a:solidFill>
              </a:rPr>
              <a:t>„milljók egy miatt”</a:t>
            </a:r>
            <a:r>
              <a:rPr lang="hu-HU" altLang="hu-HU"/>
              <a:t>, a nép szenvedése árán elért dicsőség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/>
              <a:t>→ felszabadítja a népet → szabadság- és egyenlőségeszme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28E2983-28EA-4091-A56C-3CA9CF97D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 dirty="0">
                <a:latin typeface="Bookman Old Style" pitchFamily="18" charset="0"/>
              </a:rPr>
              <a:t>IV. szín: Egyiptom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Miért kérdőjelezi meg </a:t>
            </a:r>
            <a:r>
              <a:rPr lang="hu-HU" i="1" dirty="0" err="1"/>
              <a:t>Kimón</a:t>
            </a:r>
            <a:r>
              <a:rPr lang="hu-HU" i="1" dirty="0"/>
              <a:t> apja küzdelmét?</a:t>
            </a:r>
            <a:r>
              <a:rPr lang="hu-HU" dirty="0"/>
              <a:t> </a:t>
            </a:r>
          </a:p>
          <a:p>
            <a:r>
              <a:rPr lang="hu-HU" i="1" dirty="0"/>
              <a:t>Milyen tulajdonságtól félti férjét Éva?</a:t>
            </a:r>
            <a:r>
              <a:rPr lang="hu-HU" dirty="0"/>
              <a:t> </a:t>
            </a:r>
          </a:p>
          <a:p>
            <a:r>
              <a:rPr lang="hu-HU" i="1" dirty="0"/>
              <a:t>Mit hiányol a nép a szín kezdetén?</a:t>
            </a:r>
            <a:r>
              <a:rPr lang="hu-HU" dirty="0"/>
              <a:t> </a:t>
            </a:r>
          </a:p>
          <a:p>
            <a:r>
              <a:rPr lang="hu-HU" i="1" dirty="0"/>
              <a:t>Mivel vádolja Ádámot az egyik demagóg?</a:t>
            </a:r>
            <a:r>
              <a:rPr lang="hu-HU" dirty="0"/>
              <a:t> </a:t>
            </a:r>
          </a:p>
          <a:p>
            <a:r>
              <a:rPr lang="hu-HU" i="1" dirty="0"/>
              <a:t>Miért fordul a nép Ádám ellen?</a:t>
            </a:r>
            <a:endParaRPr lang="hu-HU" dirty="0"/>
          </a:p>
          <a:p>
            <a:r>
              <a:rPr lang="hu-HU" i="1" dirty="0"/>
              <a:t>Miért változik meg többször is a közhangulat?</a:t>
            </a:r>
          </a:p>
          <a:p>
            <a:r>
              <a:rPr lang="hu-HU" i="1" dirty="0"/>
              <a:t>Miért változik meg Éva véleménye férjéről?</a:t>
            </a:r>
          </a:p>
          <a:p>
            <a:r>
              <a:rPr lang="hu-HU" i="1" dirty="0"/>
              <a:t>Mi nyújt védelmet Ádám feleségének és fiának?</a:t>
            </a:r>
            <a:endParaRPr lang="hu-HU" dirty="0"/>
          </a:p>
          <a:p>
            <a:r>
              <a:rPr lang="hu-HU" i="1" dirty="0"/>
              <a:t>Miért nem haragszik Ádám a népre?</a:t>
            </a:r>
            <a:r>
              <a:rPr lang="hu-HU" dirty="0"/>
              <a:t> </a:t>
            </a:r>
          </a:p>
          <a:p>
            <a:r>
              <a:rPr lang="hu-HU" i="1" dirty="0"/>
              <a:t>Miért fogadja nyugodtan a halált?</a:t>
            </a:r>
            <a:r>
              <a:rPr lang="hu-HU" dirty="0"/>
              <a:t> 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V. szín – kérdések</a:t>
            </a:r>
          </a:p>
        </p:txBody>
      </p:sp>
    </p:spTree>
    <p:extLst>
      <p:ext uri="{BB962C8B-B14F-4D97-AF65-F5344CB8AC3E}">
        <p14:creationId xmlns:p14="http://schemas.microsoft.com/office/powerpoint/2010/main" val="1462694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969</TotalTime>
  <Words>2367</Words>
  <Application>Microsoft Office PowerPoint</Application>
  <PresentationFormat>Diavetítés a képernyőre (4:3 oldalarány)</PresentationFormat>
  <Paragraphs>237</Paragraphs>
  <Slides>34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34</vt:i4>
      </vt:variant>
    </vt:vector>
  </HeadingPairs>
  <TitlesOfParts>
    <vt:vector size="41" baseType="lpstr">
      <vt:lpstr>Arial</vt:lpstr>
      <vt:lpstr>Bookman Old Style</vt:lpstr>
      <vt:lpstr>Constantia</vt:lpstr>
      <vt:lpstr>Times New Roman</vt:lpstr>
      <vt:lpstr>Wingdings</vt:lpstr>
      <vt:lpstr>Wingdings 2</vt:lpstr>
      <vt:lpstr>Paper</vt:lpstr>
      <vt:lpstr>Madách Imre</vt:lpstr>
      <vt:lpstr>Élete</vt:lpstr>
      <vt:lpstr>Munkássága</vt:lpstr>
      <vt:lpstr>Az ember tragédiája (1859-60, megj.: 1862) A mű jelentősége, keletkezési körülményei</vt:lpstr>
      <vt:lpstr> Keretszínek – kérdések</vt:lpstr>
      <vt:lpstr>I–III. szín: Keretszínek</vt:lpstr>
      <vt:lpstr>IV. szín – kérdések</vt:lpstr>
      <vt:lpstr>IV. szín: Egyiptom</vt:lpstr>
      <vt:lpstr>V. szín – kérdések</vt:lpstr>
      <vt:lpstr>V. szín: Athén</vt:lpstr>
      <vt:lpstr>VI. szín – kérdések</vt:lpstr>
      <vt:lpstr>VI. szín: Róma</vt:lpstr>
      <vt:lpstr>VII. szín – kérdések </vt:lpstr>
      <vt:lpstr>VII. szín: Konstantinápoly</vt:lpstr>
      <vt:lpstr>VIII–X . szín – kérdések</vt:lpstr>
      <vt:lpstr>VIII. szín: Prága I.</vt:lpstr>
      <vt:lpstr>IX. szín: Párizs</vt:lpstr>
      <vt:lpstr>X. szín: Prága II.</vt:lpstr>
      <vt:lpstr>XI. szín – kérdések</vt:lpstr>
      <vt:lpstr>XI. szín: London</vt:lpstr>
      <vt:lpstr>XII. szín – kérdések</vt:lpstr>
      <vt:lpstr>XII. szín: Falanszter</vt:lpstr>
      <vt:lpstr>XIII. szín – kérdések</vt:lpstr>
      <vt:lpstr>XIII. szín: Űr</vt:lpstr>
      <vt:lpstr>XIV. szín – kérdések</vt:lpstr>
      <vt:lpstr>XIV. szín: Eszkimó-világ</vt:lpstr>
      <vt:lpstr>XV. szín – kérdések</vt:lpstr>
      <vt:lpstr>XV. szín: A Paradicsomon kívül (keretszín)</vt:lpstr>
      <vt:lpstr>PowerPoint-bemutató</vt:lpstr>
      <vt:lpstr>A Tragédia főszereplői</vt:lpstr>
      <vt:lpstr>PowerPoint-bemutató</vt:lpstr>
      <vt:lpstr>A Tragédia életrajzi-eszmei forrásai</vt:lpstr>
      <vt:lpstr>PowerPoint-bemutató</vt:lpstr>
      <vt:lpstr>A mű verselése és stílusa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Dani</cp:lastModifiedBy>
  <cp:revision>85</cp:revision>
  <dcterms:created xsi:type="dcterms:W3CDTF">2013-10-09T19:13:33Z</dcterms:created>
  <dcterms:modified xsi:type="dcterms:W3CDTF">2024-12-08T22:33:09Z</dcterms:modified>
</cp:coreProperties>
</file>