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56" r:id="rId2"/>
    <p:sldId id="270" r:id="rId3"/>
    <p:sldId id="271" r:id="rId4"/>
    <p:sldId id="272" r:id="rId5"/>
    <p:sldId id="260" r:id="rId6"/>
    <p:sldId id="264" r:id="rId7"/>
    <p:sldId id="268" r:id="rId8"/>
    <p:sldId id="262" r:id="rId9"/>
    <p:sldId id="265" r:id="rId10"/>
    <p:sldId id="269" r:id="rId11"/>
    <p:sldId id="288" r:id="rId12"/>
    <p:sldId id="289" r:id="rId13"/>
    <p:sldId id="293" r:id="rId14"/>
    <p:sldId id="267" r:id="rId15"/>
    <p:sldId id="340" r:id="rId16"/>
    <p:sldId id="341" r:id="rId17"/>
    <p:sldId id="261" r:id="rId18"/>
    <p:sldId id="292" r:id="rId19"/>
    <p:sldId id="294" r:id="rId20"/>
    <p:sldId id="274" r:id="rId21"/>
    <p:sldId id="275" r:id="rId22"/>
    <p:sldId id="276" r:id="rId23"/>
    <p:sldId id="277" r:id="rId24"/>
    <p:sldId id="278" r:id="rId25"/>
    <p:sldId id="296" r:id="rId26"/>
    <p:sldId id="297" r:id="rId27"/>
    <p:sldId id="279" r:id="rId28"/>
    <p:sldId id="281" r:id="rId29"/>
    <p:sldId id="282" r:id="rId30"/>
    <p:sldId id="283" r:id="rId31"/>
    <p:sldId id="298" r:id="rId32"/>
    <p:sldId id="299" r:id="rId33"/>
    <p:sldId id="300" r:id="rId34"/>
    <p:sldId id="301" r:id="rId35"/>
    <p:sldId id="290" r:id="rId36"/>
    <p:sldId id="291" r:id="rId37"/>
    <p:sldId id="295" r:id="rId38"/>
    <p:sldId id="284" r:id="rId39"/>
    <p:sldId id="302" r:id="rId40"/>
    <p:sldId id="337" r:id="rId41"/>
    <p:sldId id="338" r:id="rId42"/>
    <p:sldId id="339" r:id="rId43"/>
    <p:sldId id="303" r:id="rId44"/>
    <p:sldId id="286" r:id="rId45"/>
    <p:sldId id="287" r:id="rId46"/>
    <p:sldId id="311" r:id="rId47"/>
    <p:sldId id="312" r:id="rId48"/>
    <p:sldId id="325" r:id="rId49"/>
    <p:sldId id="315" r:id="rId50"/>
    <p:sldId id="316" r:id="rId51"/>
    <p:sldId id="317" r:id="rId52"/>
    <p:sldId id="318" r:id="rId53"/>
    <p:sldId id="319" r:id="rId54"/>
    <p:sldId id="320" r:id="rId55"/>
    <p:sldId id="321" r:id="rId56"/>
    <p:sldId id="322" r:id="rId57"/>
    <p:sldId id="323" r:id="rId58"/>
    <p:sldId id="324" r:id="rId59"/>
    <p:sldId id="326" r:id="rId60"/>
    <p:sldId id="327" r:id="rId61"/>
    <p:sldId id="329" r:id="rId62"/>
    <p:sldId id="336" r:id="rId63"/>
    <p:sldId id="332" r:id="rId64"/>
    <p:sldId id="333" r:id="rId65"/>
    <p:sldId id="342" r:id="rId66"/>
    <p:sldId id="343" r:id="rId67"/>
    <p:sldId id="344" r:id="rId68"/>
    <p:sldId id="345" r:id="rId69"/>
    <p:sldId id="334" r:id="rId70"/>
    <p:sldId id="335" r:id="rId71"/>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3139" autoAdjust="0"/>
  </p:normalViewPr>
  <p:slideViewPr>
    <p:cSldViewPr>
      <p:cViewPr varScale="1">
        <p:scale>
          <a:sx n="99" d="100"/>
          <a:sy n="99" d="100"/>
        </p:scale>
        <p:origin x="103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hu-HU" smtClean="0"/>
              <a:t>Mintacím szerkesztése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lvl1pPr>
              <a:defRPr/>
            </a:lvl1pPr>
          </a:lstStyle>
          <a:p>
            <a:pPr>
              <a:defRPr/>
            </a:pPr>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pPr>
              <a:defRPr/>
            </a:pPr>
            <a:fld id="{50C289E3-1BE6-4FEE-9256-9AFF8DB4339A}" type="slidenum">
              <a:rPr lang="hu-HU" altLang="hu-HU"/>
              <a:pPr>
                <a:defRPr/>
              </a:pPr>
              <a:t>‹#›</a:t>
            </a:fld>
            <a:endParaRPr lang="hu-HU" altLang="hu-HU"/>
          </a:p>
        </p:txBody>
      </p:sp>
    </p:spTree>
    <p:extLst>
      <p:ext uri="{BB962C8B-B14F-4D97-AF65-F5344CB8AC3E}">
        <p14:creationId xmlns:p14="http://schemas.microsoft.com/office/powerpoint/2010/main" val="29087332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3"/>
          <p:cNvSpPr>
            <a:spLocks noGrp="1"/>
          </p:cNvSpPr>
          <p:nvPr>
            <p:ph type="dt" sz="half" idx="10"/>
          </p:nvPr>
        </p:nvSpPr>
        <p:spPr/>
        <p:txBody>
          <a:bodyPr/>
          <a:lstStyle>
            <a:lvl1pPr>
              <a:defRPr/>
            </a:lvl1pPr>
          </a:lstStyle>
          <a:p>
            <a:pPr>
              <a:defRPr/>
            </a:pPr>
            <a:endParaRPr lang="hu-HU"/>
          </a:p>
        </p:txBody>
      </p:sp>
      <p:sp>
        <p:nvSpPr>
          <p:cNvPr id="6" name="Footer Placeholder 4"/>
          <p:cNvSpPr>
            <a:spLocks noGrp="1"/>
          </p:cNvSpPr>
          <p:nvPr>
            <p:ph type="ftr" sz="quarter" idx="11"/>
          </p:nvPr>
        </p:nvSpPr>
        <p:spPr/>
        <p:txBody>
          <a:bodyPr/>
          <a:lstStyle>
            <a:lvl1pPr>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pPr>
              <a:defRPr/>
            </a:pPr>
            <a:fld id="{98C5D702-2501-4A39-8241-9C01AF6BEA40}" type="slidenum">
              <a:rPr lang="hu-HU" altLang="hu-HU"/>
              <a:pPr>
                <a:defRPr/>
              </a:pPr>
              <a:t>‹#›</a:t>
            </a:fld>
            <a:endParaRPr lang="hu-HU" altLang="hu-HU"/>
          </a:p>
        </p:txBody>
      </p:sp>
    </p:spTree>
    <p:extLst>
      <p:ext uri="{BB962C8B-B14F-4D97-AF65-F5344CB8AC3E}">
        <p14:creationId xmlns:p14="http://schemas.microsoft.com/office/powerpoint/2010/main" val="313182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3"/>
          <p:cNvSpPr>
            <a:spLocks noGrp="1"/>
          </p:cNvSpPr>
          <p:nvPr>
            <p:ph type="dt" sz="half" idx="10"/>
          </p:nvPr>
        </p:nvSpPr>
        <p:spPr/>
        <p:txBody>
          <a:bodyPr/>
          <a:lstStyle>
            <a:lvl1pPr>
              <a:defRPr/>
            </a:lvl1pPr>
          </a:lstStyle>
          <a:p>
            <a:pPr>
              <a:defRPr/>
            </a:pPr>
            <a:endParaRPr lang="hu-HU"/>
          </a:p>
        </p:txBody>
      </p:sp>
      <p:sp>
        <p:nvSpPr>
          <p:cNvPr id="6" name="Footer Placeholder 4"/>
          <p:cNvSpPr>
            <a:spLocks noGrp="1"/>
          </p:cNvSpPr>
          <p:nvPr>
            <p:ph type="ftr" sz="quarter" idx="11"/>
          </p:nvPr>
        </p:nvSpPr>
        <p:spPr/>
        <p:txBody>
          <a:bodyPr/>
          <a:lstStyle>
            <a:lvl1pPr>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pPr>
              <a:defRPr/>
            </a:pPr>
            <a:fld id="{05FF4ECC-944D-436F-A535-6B8D9BD1C24D}" type="slidenum">
              <a:rPr lang="hu-HU" altLang="hu-HU"/>
              <a:pPr>
                <a:defRPr/>
              </a:pPr>
              <a:t>‹#›</a:t>
            </a:fld>
            <a:endParaRPr lang="hu-HU" altLang="hu-HU"/>
          </a:p>
        </p:txBody>
      </p:sp>
    </p:spTree>
    <p:extLst>
      <p:ext uri="{BB962C8B-B14F-4D97-AF65-F5344CB8AC3E}">
        <p14:creationId xmlns:p14="http://schemas.microsoft.com/office/powerpoint/2010/main" val="3771304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5" name="TextBox 9"/>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13"/>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7" name="Date Placeholder 4"/>
          <p:cNvSpPr>
            <a:spLocks noGrp="1"/>
          </p:cNvSpPr>
          <p:nvPr>
            <p:ph type="dt" sz="half" idx="14"/>
          </p:nvPr>
        </p:nvSpPr>
        <p:spPr/>
        <p:txBody>
          <a:bodyPr/>
          <a:lstStyle>
            <a:lvl1pPr>
              <a:defRPr/>
            </a:lvl1pPr>
          </a:lstStyle>
          <a:p>
            <a:pPr>
              <a:defRPr/>
            </a:pPr>
            <a:endParaRPr lang="hu-HU"/>
          </a:p>
        </p:txBody>
      </p:sp>
      <p:sp>
        <p:nvSpPr>
          <p:cNvPr id="8" name="Footer Placeholder 5"/>
          <p:cNvSpPr>
            <a:spLocks noGrp="1"/>
          </p:cNvSpPr>
          <p:nvPr>
            <p:ph type="ftr" sz="quarter" idx="15"/>
          </p:nvPr>
        </p:nvSpPr>
        <p:spPr/>
        <p:txBody>
          <a:bodyPr/>
          <a:lstStyle>
            <a:lvl1pPr>
              <a:defRPr/>
            </a:lvl1pPr>
          </a:lstStyle>
          <a:p>
            <a:pPr>
              <a:defRPr/>
            </a:pPr>
            <a:endParaRPr lang="hu-HU"/>
          </a:p>
        </p:txBody>
      </p:sp>
      <p:sp>
        <p:nvSpPr>
          <p:cNvPr id="9" name="Slide Number Placeholder 6"/>
          <p:cNvSpPr>
            <a:spLocks noGrp="1"/>
          </p:cNvSpPr>
          <p:nvPr>
            <p:ph type="sldNum" sz="quarter" idx="16"/>
          </p:nvPr>
        </p:nvSpPr>
        <p:spPr/>
        <p:txBody>
          <a:bodyPr/>
          <a:lstStyle>
            <a:lvl1pPr>
              <a:defRPr/>
            </a:lvl1pPr>
          </a:lstStyle>
          <a:p>
            <a:pPr>
              <a:defRPr/>
            </a:pPr>
            <a:fld id="{AC56CEAE-9D83-480B-A7F8-450CA41BF468}" type="slidenum">
              <a:rPr lang="hu-HU" altLang="hu-HU"/>
              <a:pPr>
                <a:defRPr/>
              </a:pPr>
              <a:t>‹#›</a:t>
            </a:fld>
            <a:endParaRPr lang="hu-HU" altLang="hu-HU"/>
          </a:p>
        </p:txBody>
      </p:sp>
    </p:spTree>
    <p:extLst>
      <p:ext uri="{BB962C8B-B14F-4D97-AF65-F5344CB8AC3E}">
        <p14:creationId xmlns:p14="http://schemas.microsoft.com/office/powerpoint/2010/main" val="224115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3"/>
          <p:cNvSpPr>
            <a:spLocks noGrp="1"/>
          </p:cNvSpPr>
          <p:nvPr>
            <p:ph type="dt" sz="half" idx="10"/>
          </p:nvPr>
        </p:nvSpPr>
        <p:spPr/>
        <p:txBody>
          <a:bodyPr/>
          <a:lstStyle>
            <a:lvl1pPr>
              <a:defRPr/>
            </a:lvl1pPr>
          </a:lstStyle>
          <a:p>
            <a:pPr>
              <a:defRPr/>
            </a:pPr>
            <a:endParaRPr lang="hu-HU"/>
          </a:p>
        </p:txBody>
      </p:sp>
      <p:sp>
        <p:nvSpPr>
          <p:cNvPr id="6" name="Footer Placeholder 4"/>
          <p:cNvSpPr>
            <a:spLocks noGrp="1"/>
          </p:cNvSpPr>
          <p:nvPr>
            <p:ph type="ftr" sz="quarter" idx="11"/>
          </p:nvPr>
        </p:nvSpPr>
        <p:spPr/>
        <p:txBody>
          <a:bodyPr/>
          <a:lstStyle>
            <a:lvl1pPr>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pPr>
              <a:defRPr/>
            </a:pPr>
            <a:fld id="{C1F19F3A-9722-445F-896E-BDF265828C0D}" type="slidenum">
              <a:rPr lang="hu-HU" altLang="hu-HU"/>
              <a:pPr>
                <a:defRPr/>
              </a:pPr>
              <a:t>‹#›</a:t>
            </a:fld>
            <a:endParaRPr lang="hu-HU" altLang="hu-HU"/>
          </a:p>
        </p:txBody>
      </p:sp>
    </p:spTree>
    <p:extLst>
      <p:ext uri="{BB962C8B-B14F-4D97-AF65-F5344CB8AC3E}">
        <p14:creationId xmlns:p14="http://schemas.microsoft.com/office/powerpoint/2010/main" val="213310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hu-HU" smtClean="0"/>
              <a:t>Mintacím szerkesztése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3" name="Date Placeholder 3"/>
          <p:cNvSpPr>
            <a:spLocks noGrp="1"/>
          </p:cNvSpPr>
          <p:nvPr>
            <p:ph type="dt" sz="half" idx="18"/>
          </p:nvPr>
        </p:nvSpPr>
        <p:spPr/>
        <p:txBody>
          <a:bodyPr/>
          <a:lstStyle>
            <a:lvl1pPr>
              <a:defRPr/>
            </a:lvl1pPr>
          </a:lstStyle>
          <a:p>
            <a:pPr>
              <a:defRPr/>
            </a:pPr>
            <a:endParaRPr lang="hu-HU"/>
          </a:p>
        </p:txBody>
      </p:sp>
      <p:sp>
        <p:nvSpPr>
          <p:cNvPr id="14" name="Footer Placeholder 4"/>
          <p:cNvSpPr>
            <a:spLocks noGrp="1"/>
          </p:cNvSpPr>
          <p:nvPr>
            <p:ph type="ftr" sz="quarter" idx="19"/>
          </p:nvPr>
        </p:nvSpPr>
        <p:spPr/>
        <p:txBody>
          <a:bodyPr/>
          <a:lstStyle>
            <a:lvl1pPr>
              <a:defRPr/>
            </a:lvl1pPr>
          </a:lstStyle>
          <a:p>
            <a:pPr>
              <a:defRPr/>
            </a:pPr>
            <a:endParaRPr lang="hu-HU"/>
          </a:p>
        </p:txBody>
      </p:sp>
      <p:sp>
        <p:nvSpPr>
          <p:cNvPr id="16" name="Slide Number Placeholder 5"/>
          <p:cNvSpPr>
            <a:spLocks noGrp="1"/>
          </p:cNvSpPr>
          <p:nvPr>
            <p:ph type="sldNum" sz="quarter" idx="20"/>
          </p:nvPr>
        </p:nvSpPr>
        <p:spPr/>
        <p:txBody>
          <a:bodyPr/>
          <a:lstStyle>
            <a:lvl1pPr>
              <a:defRPr/>
            </a:lvl1pPr>
          </a:lstStyle>
          <a:p>
            <a:pPr>
              <a:defRPr/>
            </a:pPr>
            <a:fld id="{EC3C2CC1-CBC0-4516-9998-9A13E16FEECF}" type="slidenum">
              <a:rPr lang="hu-HU" altLang="hu-HU"/>
              <a:pPr>
                <a:defRPr/>
              </a:pPr>
              <a:t>‹#›</a:t>
            </a:fld>
            <a:endParaRPr lang="hu-HU" altLang="hu-HU"/>
          </a:p>
        </p:txBody>
      </p:sp>
    </p:spTree>
    <p:extLst>
      <p:ext uri="{BB962C8B-B14F-4D97-AF65-F5344CB8AC3E}">
        <p14:creationId xmlns:p14="http://schemas.microsoft.com/office/powerpoint/2010/main" val="297484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smtClean="0"/>
              <a:t>Kép beszúrásához kattintson az ikonra</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smtClean="0"/>
              <a:t>Kép beszúrásához kattintson az ikonra</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smtClean="0"/>
              <a:t>Kép beszúrásához kattintson az ikonra</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3"/>
          <p:cNvSpPr>
            <a:spLocks noGrp="1"/>
          </p:cNvSpPr>
          <p:nvPr>
            <p:ph type="dt" sz="half" idx="23"/>
          </p:nvPr>
        </p:nvSpPr>
        <p:spPr/>
        <p:txBody>
          <a:bodyPr/>
          <a:lstStyle>
            <a:lvl1pPr>
              <a:defRPr/>
            </a:lvl1pPr>
          </a:lstStyle>
          <a:p>
            <a:pPr>
              <a:defRPr/>
            </a:pPr>
            <a:endParaRPr lang="hu-HU"/>
          </a:p>
        </p:txBody>
      </p:sp>
      <p:sp>
        <p:nvSpPr>
          <p:cNvPr id="13" name="Footer Placeholder 4"/>
          <p:cNvSpPr>
            <a:spLocks noGrp="1"/>
          </p:cNvSpPr>
          <p:nvPr>
            <p:ph type="ftr" sz="quarter" idx="24"/>
          </p:nvPr>
        </p:nvSpPr>
        <p:spPr/>
        <p:txBody>
          <a:bodyPr/>
          <a:lstStyle>
            <a:lvl1pPr>
              <a:defRPr/>
            </a:lvl1pPr>
          </a:lstStyle>
          <a:p>
            <a:pPr>
              <a:defRPr/>
            </a:pPr>
            <a:endParaRPr lang="hu-HU"/>
          </a:p>
        </p:txBody>
      </p:sp>
      <p:sp>
        <p:nvSpPr>
          <p:cNvPr id="14" name="Slide Number Placeholder 5"/>
          <p:cNvSpPr>
            <a:spLocks noGrp="1"/>
          </p:cNvSpPr>
          <p:nvPr>
            <p:ph type="sldNum" sz="quarter" idx="25"/>
          </p:nvPr>
        </p:nvSpPr>
        <p:spPr/>
        <p:txBody>
          <a:bodyPr/>
          <a:lstStyle>
            <a:lvl1pPr>
              <a:defRPr/>
            </a:lvl1pPr>
          </a:lstStyle>
          <a:p>
            <a:pPr>
              <a:defRPr/>
            </a:pPr>
            <a:fld id="{62520B71-7ECE-4DF9-87F6-0C72129F9F85}" type="slidenum">
              <a:rPr lang="hu-HU" altLang="hu-HU"/>
              <a:pPr>
                <a:defRPr/>
              </a:pPr>
              <a:t>‹#›</a:t>
            </a:fld>
            <a:endParaRPr lang="hu-HU" altLang="hu-HU"/>
          </a:p>
        </p:txBody>
      </p:sp>
    </p:spTree>
    <p:extLst>
      <p:ext uri="{BB962C8B-B14F-4D97-AF65-F5344CB8AC3E}">
        <p14:creationId xmlns:p14="http://schemas.microsoft.com/office/powerpoint/2010/main" val="217468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pPr>
              <a:defRPr/>
            </a:pPr>
            <a:fld id="{F86BD417-13C8-4E30-8C09-4C3ED1DD4B8D}" type="slidenum">
              <a:rPr lang="hu-HU" altLang="hu-HU"/>
              <a:pPr>
                <a:defRPr/>
              </a:pPr>
              <a:t>‹#›</a:t>
            </a:fld>
            <a:endParaRPr lang="hu-HU" altLang="hu-HU"/>
          </a:p>
        </p:txBody>
      </p:sp>
    </p:spTree>
    <p:extLst>
      <p:ext uri="{BB962C8B-B14F-4D97-AF65-F5344CB8AC3E}">
        <p14:creationId xmlns:p14="http://schemas.microsoft.com/office/powerpoint/2010/main" val="9447449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pPr>
              <a:defRPr/>
            </a:pPr>
            <a:fld id="{624065CB-02B9-4CC7-848D-E0AC78AD902E}" type="slidenum">
              <a:rPr lang="hu-HU" altLang="hu-HU"/>
              <a:pPr>
                <a:defRPr/>
              </a:pPr>
              <a:t>‹#›</a:t>
            </a:fld>
            <a:endParaRPr lang="hu-HU" altLang="hu-HU"/>
          </a:p>
        </p:txBody>
      </p:sp>
    </p:spTree>
    <p:extLst>
      <p:ext uri="{BB962C8B-B14F-4D97-AF65-F5344CB8AC3E}">
        <p14:creationId xmlns:p14="http://schemas.microsoft.com/office/powerpoint/2010/main" val="22562008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pPr>
              <a:defRPr/>
            </a:pPr>
            <a:fld id="{6AEBB9D4-AF31-478E-AF06-0E4C005B483E}" type="slidenum">
              <a:rPr lang="hu-HU" altLang="hu-HU"/>
              <a:pPr>
                <a:defRPr/>
              </a:pPr>
              <a:t>‹#›</a:t>
            </a:fld>
            <a:endParaRPr lang="hu-HU" altLang="hu-HU"/>
          </a:p>
        </p:txBody>
      </p:sp>
    </p:spTree>
    <p:extLst>
      <p:ext uri="{BB962C8B-B14F-4D97-AF65-F5344CB8AC3E}">
        <p14:creationId xmlns:p14="http://schemas.microsoft.com/office/powerpoint/2010/main" val="38685207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hu-HU" smtClean="0"/>
              <a:t>Mintacím szerkesztése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lvl1pPr>
              <a:defRPr/>
            </a:lvl1pPr>
          </a:lstStyle>
          <a:p>
            <a:pPr>
              <a:defRPr/>
            </a:pPr>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pPr>
              <a:defRPr/>
            </a:pPr>
            <a:fld id="{A71D3D6B-C500-47F4-B882-5A86A6286CE3}" type="slidenum">
              <a:rPr lang="hu-HU" altLang="hu-HU"/>
              <a:pPr>
                <a:defRPr/>
              </a:pPr>
              <a:t>‹#›</a:t>
            </a:fld>
            <a:endParaRPr lang="hu-HU" altLang="hu-HU"/>
          </a:p>
        </p:txBody>
      </p:sp>
    </p:spTree>
    <p:extLst>
      <p:ext uri="{BB962C8B-B14F-4D97-AF65-F5344CB8AC3E}">
        <p14:creationId xmlns:p14="http://schemas.microsoft.com/office/powerpoint/2010/main" val="8433519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hu-HU" smtClean="0"/>
              <a:t>Mintacím szerkesztése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3"/>
          <p:cNvSpPr>
            <a:spLocks noGrp="1"/>
          </p:cNvSpPr>
          <p:nvPr>
            <p:ph type="dt" sz="half" idx="10"/>
          </p:nvPr>
        </p:nvSpPr>
        <p:spPr/>
        <p:txBody>
          <a:bodyPr/>
          <a:lstStyle>
            <a:lvl1pPr>
              <a:defRPr/>
            </a:lvl1pPr>
          </a:lstStyle>
          <a:p>
            <a:pPr>
              <a:defRPr/>
            </a:pPr>
            <a:endParaRPr lang="hu-HU"/>
          </a:p>
        </p:txBody>
      </p:sp>
      <p:sp>
        <p:nvSpPr>
          <p:cNvPr id="6" name="Footer Placeholder 4"/>
          <p:cNvSpPr>
            <a:spLocks noGrp="1"/>
          </p:cNvSpPr>
          <p:nvPr>
            <p:ph type="ftr" sz="quarter" idx="11"/>
          </p:nvPr>
        </p:nvSpPr>
        <p:spPr/>
        <p:txBody>
          <a:bodyPr/>
          <a:lstStyle>
            <a:lvl1pPr>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pPr>
              <a:defRPr/>
            </a:pPr>
            <a:fld id="{67825F78-786E-4519-B1EF-667FCA5ADD40}" type="slidenum">
              <a:rPr lang="hu-HU" altLang="hu-HU"/>
              <a:pPr>
                <a:defRPr/>
              </a:pPr>
              <a:t>‹#›</a:t>
            </a:fld>
            <a:endParaRPr lang="hu-HU" altLang="hu-HU"/>
          </a:p>
        </p:txBody>
      </p:sp>
    </p:spTree>
    <p:extLst>
      <p:ext uri="{BB962C8B-B14F-4D97-AF65-F5344CB8AC3E}">
        <p14:creationId xmlns:p14="http://schemas.microsoft.com/office/powerpoint/2010/main" val="26327859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85346" y="2912232"/>
            <a:ext cx="3830406" cy="287896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29150" y="2912232"/>
            <a:ext cx="3821518" cy="287896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3"/>
          <p:cNvSpPr>
            <a:spLocks noGrp="1"/>
          </p:cNvSpPr>
          <p:nvPr>
            <p:ph type="dt" sz="half" idx="10"/>
          </p:nvPr>
        </p:nvSpPr>
        <p:spPr/>
        <p:txBody>
          <a:bodyPr/>
          <a:lstStyle>
            <a:lvl1pPr>
              <a:defRPr/>
            </a:lvl1pPr>
          </a:lstStyle>
          <a:p>
            <a:pPr>
              <a:defRPr/>
            </a:pPr>
            <a:endParaRPr lang="hu-HU"/>
          </a:p>
        </p:txBody>
      </p:sp>
      <p:sp>
        <p:nvSpPr>
          <p:cNvPr id="8" name="Footer Placeholder 4"/>
          <p:cNvSpPr>
            <a:spLocks noGrp="1"/>
          </p:cNvSpPr>
          <p:nvPr>
            <p:ph type="ftr" sz="quarter" idx="11"/>
          </p:nvPr>
        </p:nvSpPr>
        <p:spPr/>
        <p:txBody>
          <a:bodyPr/>
          <a:lstStyle>
            <a:lvl1pPr>
              <a:defRPr/>
            </a:lvl1pPr>
          </a:lstStyle>
          <a:p>
            <a:pPr>
              <a:defRPr/>
            </a:pPr>
            <a:endParaRPr lang="hu-HU"/>
          </a:p>
        </p:txBody>
      </p:sp>
      <p:sp>
        <p:nvSpPr>
          <p:cNvPr id="9" name="Slide Number Placeholder 5"/>
          <p:cNvSpPr>
            <a:spLocks noGrp="1"/>
          </p:cNvSpPr>
          <p:nvPr>
            <p:ph type="sldNum" sz="quarter" idx="12"/>
          </p:nvPr>
        </p:nvSpPr>
        <p:spPr/>
        <p:txBody>
          <a:bodyPr/>
          <a:lstStyle>
            <a:lvl1pPr>
              <a:defRPr/>
            </a:lvl1pPr>
          </a:lstStyle>
          <a:p>
            <a:pPr>
              <a:defRPr/>
            </a:pPr>
            <a:fld id="{434444FA-0A0E-43E4-9781-F50E8B2B4D8C}" type="slidenum">
              <a:rPr lang="hu-HU" altLang="hu-HU"/>
              <a:pPr>
                <a:defRPr/>
              </a:pPr>
              <a:t>‹#›</a:t>
            </a:fld>
            <a:endParaRPr lang="hu-HU" altLang="hu-HU"/>
          </a:p>
        </p:txBody>
      </p:sp>
    </p:spTree>
    <p:extLst>
      <p:ext uri="{BB962C8B-B14F-4D97-AF65-F5344CB8AC3E}">
        <p14:creationId xmlns:p14="http://schemas.microsoft.com/office/powerpoint/2010/main" val="10955079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3"/>
          <p:cNvSpPr>
            <a:spLocks noGrp="1"/>
          </p:cNvSpPr>
          <p:nvPr>
            <p:ph type="dt" sz="half" idx="10"/>
          </p:nvPr>
        </p:nvSpPr>
        <p:spPr/>
        <p:txBody>
          <a:bodyPr/>
          <a:lstStyle>
            <a:lvl1pPr>
              <a:defRPr/>
            </a:lvl1pPr>
          </a:lstStyle>
          <a:p>
            <a:pPr>
              <a:defRPr/>
            </a:pPr>
            <a:endParaRPr lang="hu-HU"/>
          </a:p>
        </p:txBody>
      </p:sp>
      <p:sp>
        <p:nvSpPr>
          <p:cNvPr id="4" name="Footer Placeholder 4"/>
          <p:cNvSpPr>
            <a:spLocks noGrp="1"/>
          </p:cNvSpPr>
          <p:nvPr>
            <p:ph type="ftr" sz="quarter" idx="11"/>
          </p:nvPr>
        </p:nvSpPr>
        <p:spPr/>
        <p:txBody>
          <a:bodyPr/>
          <a:lstStyle>
            <a:lvl1pPr>
              <a:defRPr/>
            </a:lvl1pPr>
          </a:lstStyle>
          <a:p>
            <a:pPr>
              <a:defRPr/>
            </a:pPr>
            <a:endParaRPr lang="hu-HU"/>
          </a:p>
        </p:txBody>
      </p:sp>
      <p:sp>
        <p:nvSpPr>
          <p:cNvPr id="5" name="Slide Number Placeholder 5"/>
          <p:cNvSpPr>
            <a:spLocks noGrp="1"/>
          </p:cNvSpPr>
          <p:nvPr>
            <p:ph type="sldNum" sz="quarter" idx="12"/>
          </p:nvPr>
        </p:nvSpPr>
        <p:spPr/>
        <p:txBody>
          <a:bodyPr/>
          <a:lstStyle>
            <a:lvl1pPr>
              <a:defRPr/>
            </a:lvl1pPr>
          </a:lstStyle>
          <a:p>
            <a:pPr>
              <a:defRPr/>
            </a:pPr>
            <a:fld id="{499DA4C1-8EBC-4169-9459-EEBC92EBD7A7}" type="slidenum">
              <a:rPr lang="hu-HU" altLang="hu-HU"/>
              <a:pPr>
                <a:defRPr/>
              </a:pPr>
              <a:t>‹#›</a:t>
            </a:fld>
            <a:endParaRPr lang="hu-HU" altLang="hu-HU"/>
          </a:p>
        </p:txBody>
      </p:sp>
    </p:spTree>
    <p:extLst>
      <p:ext uri="{BB962C8B-B14F-4D97-AF65-F5344CB8AC3E}">
        <p14:creationId xmlns:p14="http://schemas.microsoft.com/office/powerpoint/2010/main" val="35070746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u-HU"/>
          </a:p>
        </p:txBody>
      </p:sp>
      <p:sp>
        <p:nvSpPr>
          <p:cNvPr id="3" name="Footer Placeholder 4"/>
          <p:cNvSpPr>
            <a:spLocks noGrp="1"/>
          </p:cNvSpPr>
          <p:nvPr>
            <p:ph type="ftr" sz="quarter" idx="11"/>
          </p:nvPr>
        </p:nvSpPr>
        <p:spPr/>
        <p:txBody>
          <a:bodyPr/>
          <a:lstStyle>
            <a:lvl1pPr>
              <a:defRPr/>
            </a:lvl1pPr>
          </a:lstStyle>
          <a:p>
            <a:pPr>
              <a:defRPr/>
            </a:pPr>
            <a:endParaRPr lang="hu-HU"/>
          </a:p>
        </p:txBody>
      </p:sp>
      <p:sp>
        <p:nvSpPr>
          <p:cNvPr id="4" name="Slide Number Placeholder 5"/>
          <p:cNvSpPr>
            <a:spLocks noGrp="1"/>
          </p:cNvSpPr>
          <p:nvPr>
            <p:ph type="sldNum" sz="quarter" idx="12"/>
          </p:nvPr>
        </p:nvSpPr>
        <p:spPr/>
        <p:txBody>
          <a:bodyPr/>
          <a:lstStyle>
            <a:lvl1pPr>
              <a:defRPr/>
            </a:lvl1pPr>
          </a:lstStyle>
          <a:p>
            <a:pPr>
              <a:defRPr/>
            </a:pPr>
            <a:fld id="{BE2D8E69-88AD-4487-B71F-531C2B8BFDB3}" type="slidenum">
              <a:rPr lang="hu-HU" altLang="hu-HU"/>
              <a:pPr>
                <a:defRPr/>
              </a:pPr>
              <a:t>‹#›</a:t>
            </a:fld>
            <a:endParaRPr lang="hu-HU" altLang="hu-HU"/>
          </a:p>
        </p:txBody>
      </p:sp>
    </p:spTree>
    <p:extLst>
      <p:ext uri="{BB962C8B-B14F-4D97-AF65-F5344CB8AC3E}">
        <p14:creationId xmlns:p14="http://schemas.microsoft.com/office/powerpoint/2010/main" val="16687864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hu-HU" smtClean="0"/>
              <a:t>Mintacím szerkesztése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3"/>
          <p:cNvSpPr>
            <a:spLocks noGrp="1"/>
          </p:cNvSpPr>
          <p:nvPr>
            <p:ph type="dt" sz="half" idx="10"/>
          </p:nvPr>
        </p:nvSpPr>
        <p:spPr/>
        <p:txBody>
          <a:bodyPr/>
          <a:lstStyle>
            <a:lvl1pPr>
              <a:defRPr/>
            </a:lvl1pPr>
          </a:lstStyle>
          <a:p>
            <a:pPr>
              <a:defRPr/>
            </a:pPr>
            <a:endParaRPr lang="hu-HU"/>
          </a:p>
        </p:txBody>
      </p:sp>
      <p:sp>
        <p:nvSpPr>
          <p:cNvPr id="6" name="Footer Placeholder 4"/>
          <p:cNvSpPr>
            <a:spLocks noGrp="1"/>
          </p:cNvSpPr>
          <p:nvPr>
            <p:ph type="ftr" sz="quarter" idx="11"/>
          </p:nvPr>
        </p:nvSpPr>
        <p:spPr/>
        <p:txBody>
          <a:bodyPr/>
          <a:lstStyle>
            <a:lvl1pPr>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pPr>
              <a:defRPr/>
            </a:pPr>
            <a:fld id="{A3DD3A09-447D-4FA5-80AD-966A407F46C3}" type="slidenum">
              <a:rPr lang="hu-HU" altLang="hu-HU"/>
              <a:pPr>
                <a:defRPr/>
              </a:pPr>
              <a:t>‹#›</a:t>
            </a:fld>
            <a:endParaRPr lang="hu-HU" altLang="hu-HU"/>
          </a:p>
        </p:txBody>
      </p:sp>
    </p:spTree>
    <p:extLst>
      <p:ext uri="{BB962C8B-B14F-4D97-AF65-F5344CB8AC3E}">
        <p14:creationId xmlns:p14="http://schemas.microsoft.com/office/powerpoint/2010/main" val="15294553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3"/>
          <p:cNvSpPr>
            <a:spLocks noGrp="1"/>
          </p:cNvSpPr>
          <p:nvPr>
            <p:ph type="dt" sz="half" idx="10"/>
          </p:nvPr>
        </p:nvSpPr>
        <p:spPr/>
        <p:txBody>
          <a:bodyPr/>
          <a:lstStyle>
            <a:lvl1pPr>
              <a:defRPr/>
            </a:lvl1pPr>
          </a:lstStyle>
          <a:p>
            <a:pPr>
              <a:defRPr/>
            </a:pPr>
            <a:endParaRPr lang="hu-HU"/>
          </a:p>
        </p:txBody>
      </p:sp>
      <p:sp>
        <p:nvSpPr>
          <p:cNvPr id="6" name="Footer Placeholder 4"/>
          <p:cNvSpPr>
            <a:spLocks noGrp="1"/>
          </p:cNvSpPr>
          <p:nvPr>
            <p:ph type="ftr" sz="quarter" idx="11"/>
          </p:nvPr>
        </p:nvSpPr>
        <p:spPr/>
        <p:txBody>
          <a:bodyPr/>
          <a:lstStyle>
            <a:lvl1pPr>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pPr>
              <a:defRPr/>
            </a:pPr>
            <a:fld id="{6101A160-88D9-4497-B40B-568B238B2A7B}" type="slidenum">
              <a:rPr lang="hu-HU" altLang="hu-HU"/>
              <a:pPr>
                <a:defRPr/>
              </a:pPr>
              <a:t>‹#›</a:t>
            </a:fld>
            <a:endParaRPr lang="hu-HU" altLang="hu-HU"/>
          </a:p>
        </p:txBody>
      </p:sp>
    </p:spTree>
    <p:extLst>
      <p:ext uri="{BB962C8B-B14F-4D97-AF65-F5344CB8AC3E}">
        <p14:creationId xmlns:p14="http://schemas.microsoft.com/office/powerpoint/2010/main" val="31694742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hu-HU"/>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hu-HU"/>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D2FBF92F-1B2D-4D35-AA40-F674E836E96F}" type="slidenum">
              <a:rPr lang="hu-HU" altLang="hu-HU"/>
              <a:pPr>
                <a:defRPr/>
              </a:pPr>
              <a:t>‹#›</a:t>
            </a:fld>
            <a:endParaRPr lang="hu-HU" altLang="hu-HU"/>
          </a:p>
        </p:txBody>
      </p:sp>
    </p:spTree>
  </p:cSld>
  <p:clrMap bg1="dk1" tx1="lt1" bg2="dk2" tx2="lt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504" r:id="rId12"/>
    <p:sldLayoutId id="2147484499" r:id="rId13"/>
    <p:sldLayoutId id="2147484500" r:id="rId14"/>
    <p:sldLayoutId id="2147484501" r:id="rId15"/>
    <p:sldLayoutId id="2147484502" r:id="rId16"/>
    <p:sldLayoutId id="2147484503" r:id="rId17"/>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4"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file:///C:\Users\Bartek%20D&#225;niel\Music\Carl%20Orff%20Carmina%20Burana.mp3" TargetMode="Externa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4581525"/>
            <a:ext cx="7772400" cy="1470025"/>
          </a:xfrm>
        </p:spPr>
        <p:txBody>
          <a:bodyPr/>
          <a:lstStyle/>
          <a:p>
            <a:pPr eaLnBrk="1" fontAlgn="auto" hangingPunct="1">
              <a:spcAft>
                <a:spcPts val="0"/>
              </a:spcAft>
              <a:defRPr/>
            </a:pPr>
            <a:r>
              <a:rPr lang="hu-HU" altLang="hu-HU" dirty="0" smtClean="0"/>
              <a:t>A középkor irodalma</a:t>
            </a:r>
          </a:p>
        </p:txBody>
      </p:sp>
      <p:pic>
        <p:nvPicPr>
          <p:cNvPr id="3075" name="Picture 5" descr="http://tmt.omikk.bme.hu/image.html?id=545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692150"/>
            <a:ext cx="5272087"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692150"/>
            <a:ext cx="8229600" cy="5434013"/>
          </a:xfrm>
        </p:spPr>
        <p:txBody>
          <a:bodyPr/>
          <a:lstStyle/>
          <a:p>
            <a:pPr marL="0" indent="0" eaLnBrk="1" fontAlgn="auto" hangingPunct="1">
              <a:spcAft>
                <a:spcPts val="0"/>
              </a:spcAft>
              <a:buFontTx/>
              <a:buNone/>
              <a:defRPr/>
            </a:pPr>
            <a:r>
              <a:rPr lang="hu-HU" sz="2400" i="1" dirty="0" smtClean="0"/>
              <a:t>„</a:t>
            </a:r>
            <a:r>
              <a:rPr lang="hu-HU" sz="2400" i="1" dirty="0"/>
              <a:t>Kinek szólnak e vallomások?</a:t>
            </a:r>
            <a:endParaRPr lang="hu-HU" sz="2400" dirty="0"/>
          </a:p>
          <a:p>
            <a:pPr marL="0" indent="0" eaLnBrk="1" fontAlgn="auto" hangingPunct="1">
              <a:spcAft>
                <a:spcPts val="0"/>
              </a:spcAft>
              <a:buFontTx/>
              <a:buNone/>
              <a:defRPr/>
            </a:pPr>
            <a:r>
              <a:rPr lang="hu-HU" sz="2400" i="1" dirty="0"/>
              <a:t>Nem neked, én Istenem, hanem az én fajomnak a te színed előtt, az emberi nemnek, akármilyen kis töredékének akad is majd kezébe ez az én könyvem.</a:t>
            </a:r>
            <a:endParaRPr lang="hu-HU" sz="2400" dirty="0"/>
          </a:p>
          <a:p>
            <a:pPr marL="0" indent="0" eaLnBrk="1" fontAlgn="auto" hangingPunct="1">
              <a:spcAft>
                <a:spcPts val="0"/>
              </a:spcAft>
              <a:buFontTx/>
              <a:buNone/>
              <a:defRPr/>
            </a:pPr>
            <a:r>
              <a:rPr lang="hu-HU" sz="2400" i="1" dirty="0"/>
              <a:t>És mit akarok?</a:t>
            </a:r>
            <a:endParaRPr lang="hu-HU" sz="2400" dirty="0"/>
          </a:p>
          <a:p>
            <a:pPr marL="0" indent="0" eaLnBrk="1" fontAlgn="auto" hangingPunct="1">
              <a:spcAft>
                <a:spcPts val="0"/>
              </a:spcAft>
              <a:buFontTx/>
              <a:buNone/>
              <a:defRPr/>
            </a:pPr>
            <a:r>
              <a:rPr lang="hu-HU" sz="2400" i="1" dirty="0"/>
              <a:t>Azt, hogy magam is, meg aki ezt olvassa, az is, elgondolkozzunk azon, micsoda mélységekből kell és lehet hozzád kiáltani! Mert te meghallgatsz készségesen, csak a szív legyen töredelmes, csak a hit legyen az élet fundamentuma</a:t>
            </a:r>
            <a:r>
              <a:rPr lang="hu-HU" sz="2400" i="1" dirty="0" smtClean="0"/>
              <a:t>!”</a:t>
            </a:r>
            <a:endParaRPr lang="hu-HU" sz="2400" dirty="0"/>
          </a:p>
          <a:p>
            <a:pPr eaLnBrk="1" fontAlgn="auto" hangingPunct="1">
              <a:spcAft>
                <a:spcPts val="0"/>
              </a:spcAft>
              <a:defRPr/>
            </a:pPr>
            <a:endParaRPr lang="hu-H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artalom helye 2"/>
          <p:cNvSpPr>
            <a:spLocks noGrp="1"/>
          </p:cNvSpPr>
          <p:nvPr>
            <p:ph idx="1"/>
          </p:nvPr>
        </p:nvSpPr>
        <p:spPr bwMode="auto">
          <a:xfrm>
            <a:off x="685800" y="620713"/>
            <a:ext cx="7764463" cy="5903912"/>
          </a:xfrm>
        </p:spPr>
        <p:txBody>
          <a:bodyPr wrap="square" numCol="1" anchor="t" anchorCtr="0" compatLnSpc="1">
            <a:prstTxWarp prst="textNoShape">
              <a:avLst/>
            </a:prstTxWarp>
          </a:bodyPr>
          <a:lstStyle/>
          <a:p>
            <a:r>
              <a:rPr lang="hu-HU" altLang="hu-HU" sz="2200" i="1" smtClean="0">
                <a:effectLst/>
              </a:rPr>
              <a:t>„Honnan ez a kis emberféreg, ha nem tőled, Uram? Lehet-e valaki a saját alkotó-mestere? Van-e más gyökérszála életünknek, mint teremtő cselekvésed?”</a:t>
            </a:r>
            <a:endParaRPr lang="hu-HU" altLang="hu-HU" sz="2200" smtClean="0">
              <a:effectLst/>
            </a:endParaRPr>
          </a:p>
          <a:p>
            <a:r>
              <a:rPr lang="hu-HU" altLang="hu-HU" sz="2200" i="1" smtClean="0">
                <a:effectLst/>
              </a:rPr>
              <a:t>„De persze, a felnőttek naplopását foglalkozásnak nevezik, a gyermek természetes játszókedvét pedig büntetés alá rekesztik.”</a:t>
            </a:r>
            <a:endParaRPr lang="hu-HU" altLang="hu-HU" sz="2200" smtClean="0">
              <a:effectLst/>
            </a:endParaRPr>
          </a:p>
          <a:p>
            <a:r>
              <a:rPr lang="hu-HU" altLang="hu-HU" sz="2200" i="1" smtClean="0">
                <a:effectLst/>
              </a:rPr>
              <a:t>„A kényszercselekedet, még ha jó is, nem igazán értékes cselekedet; s nem is azok tették nekem a jót, akik hajszoltak, hanem te igazítottál engem jóra, Uram.”</a:t>
            </a:r>
          </a:p>
          <a:p>
            <a:r>
              <a:rPr lang="hu-HU" altLang="hu-HU" sz="2200" i="1" smtClean="0">
                <a:effectLst/>
              </a:rPr>
              <a:t>„Megsirattam Didót, ki meghalt, mert szerette Aeneast, nem sirattam magamat, pedig én is halott voltam, mert nem szerettelek téged.”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620713"/>
            <a:ext cx="7764463" cy="5903912"/>
          </a:xfrm>
        </p:spPr>
        <p:txBody>
          <a:bodyPr>
            <a:normAutofit fontScale="77500" lnSpcReduction="20000"/>
          </a:bodyPr>
          <a:lstStyle/>
          <a:p>
            <a:pPr algn="just">
              <a:defRPr/>
            </a:pPr>
            <a:r>
              <a:rPr lang="hu-HU" sz="2600" i="1" dirty="0" smtClean="0">
                <a:effectLst/>
              </a:rPr>
              <a:t>„Atyai jósággal fogadott az Isten embere, odaköltözésem eléggé megnyerte püspöki tetszését. Nem az igazság hirdetőjét szerettem meg benne először (…), hanem az embert, aki jóakarattal volt irántam. Nagy figyelemmel hallgattam beszédeit. Szándékom nem volt igazi jószándék, inkább szónoki tehetségére voltam kíváncsi, ha vajon olyan-e, mint híre; hatalmasabb-e szavainak árja, vagy gyengébb, mint beszélték róla. (…) S míg készséges lélekkel azt iparkodtam felfogni, milyen választékosan beszél, együtt az is besurrant lelkembe, milyen igazat beszél.</a:t>
            </a:r>
            <a:endParaRPr lang="hu-HU" sz="2600" dirty="0" smtClean="0"/>
          </a:p>
          <a:p>
            <a:pPr algn="just">
              <a:defRPr/>
            </a:pPr>
            <a:endParaRPr lang="hu-HU" sz="2600" i="1" dirty="0" smtClean="0">
              <a:effectLst/>
            </a:endParaRPr>
          </a:p>
          <a:p>
            <a:pPr algn="just">
              <a:defRPr/>
            </a:pPr>
            <a:r>
              <a:rPr lang="hu-HU" sz="2600" i="1" dirty="0" smtClean="0">
                <a:effectLst/>
              </a:rPr>
              <a:t>„</a:t>
            </a:r>
            <a:r>
              <a:rPr lang="hu-HU" sz="2600" i="1" dirty="0">
                <a:effectLst/>
              </a:rPr>
              <a:t>Anyám pedig így szólt</a:t>
            </a:r>
            <a:r>
              <a:rPr lang="hu-HU" sz="2600" i="1" dirty="0" smtClean="0">
                <a:effectLst/>
              </a:rPr>
              <a:t>: Fiam</a:t>
            </a:r>
            <a:r>
              <a:rPr lang="hu-HU" sz="2600" i="1" dirty="0">
                <a:effectLst/>
              </a:rPr>
              <a:t>! Ami engem illet, immár semmi gyönyörűségem nincs ebben az életben. Mi a tennivalóm, miért vagyok még mindig itt, nem tudom. E világ többé nekem semmit sem adhat. Egyetlen dolog miatt kívántam a földön időzni, hogy katolikus kereszténynek lássalak, mielőtt meghalok. Az Úr sokkal többet adott, megadta megérnem, hogy lemondtál a földi boldogságról, s most szolgáid között láthatlak. Mi keresnivalóm immár e világon</a:t>
            </a:r>
            <a:r>
              <a:rPr lang="hu-HU" sz="2600" i="1" dirty="0" smtClean="0">
                <a:effectLst/>
              </a:rPr>
              <a:t>?”</a:t>
            </a:r>
            <a:endParaRPr lang="hu-HU" sz="2600" dirty="0">
              <a:effectLst/>
            </a:endParaRPr>
          </a:p>
          <a:p>
            <a:pPr>
              <a:defRPr/>
            </a:pPr>
            <a:endParaRPr lang="hu-H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404813"/>
            <a:ext cx="7764463" cy="720725"/>
          </a:xfrm>
        </p:spPr>
        <p:txBody>
          <a:bodyPr/>
          <a:lstStyle/>
          <a:p>
            <a:pPr algn="l">
              <a:defRPr/>
            </a:pPr>
            <a:r>
              <a:rPr lang="hu-HU" sz="2800" dirty="0" smtClean="0"/>
              <a:t>Szent Ambrus: </a:t>
            </a:r>
            <a:r>
              <a:rPr lang="hu-HU" sz="2800" i="1" dirty="0" smtClean="0"/>
              <a:t>Esti ima</a:t>
            </a:r>
            <a:endParaRPr lang="hu-HU" sz="2800" i="1" dirty="0"/>
          </a:p>
        </p:txBody>
      </p:sp>
      <p:sp>
        <p:nvSpPr>
          <p:cNvPr id="3" name="Tartalom helye 2"/>
          <p:cNvSpPr>
            <a:spLocks noGrp="1"/>
          </p:cNvSpPr>
          <p:nvPr>
            <p:ph idx="1"/>
          </p:nvPr>
        </p:nvSpPr>
        <p:spPr>
          <a:xfrm>
            <a:off x="611560" y="1340768"/>
            <a:ext cx="8424936" cy="4450432"/>
          </a:xfrm>
        </p:spPr>
        <p:txBody>
          <a:bodyPr numCol="2">
            <a:normAutofit fontScale="25000" lnSpcReduction="20000"/>
          </a:bodyPr>
          <a:lstStyle/>
          <a:p>
            <a:pPr marL="0" indent="0">
              <a:buFont typeface="Arial" panose="020B0604020202020204" pitchFamily="34" charset="0"/>
              <a:buNone/>
              <a:defRPr/>
            </a:pPr>
            <a:r>
              <a:rPr lang="hu-HU" sz="8000" dirty="0">
                <a:effectLst/>
              </a:rPr>
              <a:t>Isten, te </a:t>
            </a:r>
            <a:r>
              <a:rPr lang="hu-HU" sz="8000" dirty="0" err="1">
                <a:effectLst/>
              </a:rPr>
              <a:t>mindentalkotó</a:t>
            </a:r>
            <a:r>
              <a:rPr lang="hu-HU" sz="8000" dirty="0">
                <a:effectLst/>
              </a:rPr>
              <a:t>,</a:t>
            </a:r>
            <a:br>
              <a:rPr lang="hu-HU" sz="8000" dirty="0">
                <a:effectLst/>
              </a:rPr>
            </a:br>
            <a:r>
              <a:rPr lang="hu-HU" sz="8000" dirty="0" err="1">
                <a:effectLst/>
              </a:rPr>
              <a:t>egek</a:t>
            </a:r>
            <a:r>
              <a:rPr lang="hu-HU" sz="8000" dirty="0">
                <a:effectLst/>
              </a:rPr>
              <a:t> vezére, aki dús</a:t>
            </a:r>
            <a:br>
              <a:rPr lang="hu-HU" sz="8000" dirty="0">
                <a:effectLst/>
              </a:rPr>
            </a:br>
            <a:r>
              <a:rPr lang="hu-HU" sz="8000" dirty="0">
                <a:effectLst/>
              </a:rPr>
              <a:t>fénnyel ruházod a napot,</a:t>
            </a:r>
            <a:br>
              <a:rPr lang="hu-HU" sz="8000" dirty="0">
                <a:effectLst/>
              </a:rPr>
            </a:br>
            <a:r>
              <a:rPr lang="hu-HU" sz="8000" dirty="0">
                <a:effectLst/>
              </a:rPr>
              <a:t>álom-malaszttal a vak éjt,</a:t>
            </a:r>
          </a:p>
          <a:p>
            <a:pPr marL="0" indent="0">
              <a:buFont typeface="Arial" panose="020B0604020202020204" pitchFamily="34" charset="0"/>
              <a:buNone/>
              <a:defRPr/>
            </a:pPr>
            <a:r>
              <a:rPr lang="hu-HU" sz="8000" dirty="0">
                <a:effectLst/>
              </a:rPr>
              <a:t>hogy oldott tagjainkat </a:t>
            </a:r>
            <a:r>
              <a:rPr lang="hu-HU" sz="8000" dirty="0" err="1">
                <a:effectLst/>
              </a:rPr>
              <a:t>uj</a:t>
            </a:r>
            <a:r>
              <a:rPr lang="hu-HU" sz="8000" dirty="0">
                <a:effectLst/>
              </a:rPr>
              <a:t/>
            </a:r>
            <a:br>
              <a:rPr lang="hu-HU" sz="8000" dirty="0">
                <a:effectLst/>
              </a:rPr>
            </a:br>
            <a:r>
              <a:rPr lang="hu-HU" sz="8000" dirty="0">
                <a:effectLst/>
              </a:rPr>
              <a:t>munkára </a:t>
            </a:r>
            <a:r>
              <a:rPr lang="hu-HU" sz="8000" dirty="0" err="1">
                <a:effectLst/>
              </a:rPr>
              <a:t>edzze</a:t>
            </a:r>
            <a:r>
              <a:rPr lang="hu-HU" sz="8000" dirty="0">
                <a:effectLst/>
              </a:rPr>
              <a:t> a szünet</a:t>
            </a:r>
            <a:br>
              <a:rPr lang="hu-HU" sz="8000" dirty="0">
                <a:effectLst/>
              </a:rPr>
            </a:br>
            <a:r>
              <a:rPr lang="hu-HU" sz="8000" dirty="0">
                <a:effectLst/>
              </a:rPr>
              <a:t>s fáradt </a:t>
            </a:r>
            <a:r>
              <a:rPr lang="hu-HU" sz="8000" dirty="0" err="1">
                <a:effectLst/>
              </a:rPr>
              <a:t>velőnket</a:t>
            </a:r>
            <a:r>
              <a:rPr lang="hu-HU" sz="8000" dirty="0">
                <a:effectLst/>
              </a:rPr>
              <a:t> és </a:t>
            </a:r>
            <a:r>
              <a:rPr lang="hu-HU" sz="8000" dirty="0" err="1">
                <a:effectLst/>
              </a:rPr>
              <a:t>borus</a:t>
            </a:r>
            <a:r>
              <a:rPr lang="hu-HU" sz="8000" dirty="0">
                <a:effectLst/>
              </a:rPr>
              <a:t/>
            </a:r>
            <a:br>
              <a:rPr lang="hu-HU" sz="8000" dirty="0">
                <a:effectLst/>
              </a:rPr>
            </a:br>
            <a:r>
              <a:rPr lang="hu-HU" sz="8000" dirty="0">
                <a:effectLst/>
              </a:rPr>
              <a:t>aggályainkat oldja föl:</a:t>
            </a:r>
          </a:p>
          <a:p>
            <a:pPr marL="0" indent="0">
              <a:buFont typeface="Arial" panose="020B0604020202020204" pitchFamily="34" charset="0"/>
              <a:buNone/>
              <a:defRPr/>
            </a:pPr>
            <a:r>
              <a:rPr lang="hu-HU" sz="8000" dirty="0">
                <a:effectLst/>
              </a:rPr>
              <a:t>hálát a végzett nap miatt</a:t>
            </a:r>
            <a:br>
              <a:rPr lang="hu-HU" sz="8000" dirty="0">
                <a:effectLst/>
              </a:rPr>
            </a:br>
            <a:r>
              <a:rPr lang="hu-HU" sz="8000" dirty="0">
                <a:effectLst/>
              </a:rPr>
              <a:t>s imát az éj elé, miként</a:t>
            </a:r>
            <a:br>
              <a:rPr lang="hu-HU" sz="8000" dirty="0">
                <a:effectLst/>
              </a:rPr>
            </a:br>
            <a:r>
              <a:rPr lang="hu-HU" sz="8000" dirty="0">
                <a:effectLst/>
              </a:rPr>
              <a:t>fogadtuk, hogy majd megsegíts,</a:t>
            </a:r>
            <a:br>
              <a:rPr lang="hu-HU" sz="8000" dirty="0">
                <a:effectLst/>
              </a:rPr>
            </a:br>
            <a:r>
              <a:rPr lang="hu-HU" sz="8000" dirty="0">
                <a:effectLst/>
              </a:rPr>
              <a:t>mond néked híven himnuszunk.</a:t>
            </a:r>
          </a:p>
          <a:p>
            <a:pPr marL="0" indent="0">
              <a:buFont typeface="Arial" panose="020B0604020202020204" pitchFamily="34" charset="0"/>
              <a:buNone/>
              <a:defRPr/>
            </a:pPr>
            <a:r>
              <a:rPr lang="hu-HU" sz="8000" dirty="0">
                <a:effectLst/>
              </a:rPr>
              <a:t>Te légy kit </a:t>
            </a:r>
            <a:r>
              <a:rPr lang="hu-HU" sz="8000" dirty="0" err="1">
                <a:effectLst/>
              </a:rPr>
              <a:t>szivünk</a:t>
            </a:r>
            <a:r>
              <a:rPr lang="hu-HU" sz="8000" dirty="0">
                <a:effectLst/>
              </a:rPr>
              <a:t> mélye áld</a:t>
            </a:r>
            <a:br>
              <a:rPr lang="hu-HU" sz="8000" dirty="0">
                <a:effectLst/>
              </a:rPr>
            </a:br>
            <a:r>
              <a:rPr lang="hu-HU" sz="8000" dirty="0">
                <a:effectLst/>
              </a:rPr>
              <a:t>és hangunk harsonája zeng,</a:t>
            </a:r>
            <a:br>
              <a:rPr lang="hu-HU" sz="8000" dirty="0">
                <a:effectLst/>
              </a:rPr>
            </a:br>
            <a:r>
              <a:rPr lang="hu-HU" sz="8000" dirty="0">
                <a:effectLst/>
              </a:rPr>
              <a:t>kit szomjaz minden tiszta vágy</a:t>
            </a:r>
            <a:br>
              <a:rPr lang="hu-HU" sz="8000" dirty="0">
                <a:effectLst/>
              </a:rPr>
            </a:br>
            <a:r>
              <a:rPr lang="hu-HU" sz="8000" dirty="0">
                <a:effectLst/>
              </a:rPr>
              <a:t>s imád a józan értelem</a:t>
            </a:r>
            <a:r>
              <a:rPr lang="hu-HU" sz="8000" dirty="0" smtClean="0">
                <a:effectLst/>
              </a:rPr>
              <a:t>,</a:t>
            </a:r>
          </a:p>
          <a:p>
            <a:pPr marL="0" indent="0">
              <a:buFont typeface="Arial" panose="020B0604020202020204" pitchFamily="34" charset="0"/>
              <a:buNone/>
              <a:defRPr/>
            </a:pPr>
            <a:endParaRPr lang="hu-HU" sz="8000" dirty="0">
              <a:effectLst/>
            </a:endParaRPr>
          </a:p>
          <a:p>
            <a:pPr marL="0" indent="0">
              <a:buFont typeface="Arial" panose="020B0604020202020204" pitchFamily="34" charset="0"/>
              <a:buNone/>
              <a:defRPr/>
            </a:pPr>
            <a:r>
              <a:rPr lang="hu-HU" sz="8000" dirty="0">
                <a:effectLst/>
              </a:rPr>
              <a:t>hogy, ha az éjszakák </a:t>
            </a:r>
            <a:r>
              <a:rPr lang="hu-HU" sz="8000" dirty="0" err="1">
                <a:effectLst/>
              </a:rPr>
              <a:t>köde</a:t>
            </a:r>
            <a:r>
              <a:rPr lang="hu-HU" sz="8000" dirty="0">
                <a:effectLst/>
              </a:rPr>
              <a:t/>
            </a:r>
            <a:br>
              <a:rPr lang="hu-HU" sz="8000" dirty="0">
                <a:effectLst/>
              </a:rPr>
            </a:br>
            <a:r>
              <a:rPr lang="hu-HU" sz="8000" dirty="0">
                <a:effectLst/>
              </a:rPr>
              <a:t>homályba csukja a napot,</a:t>
            </a:r>
            <a:br>
              <a:rPr lang="hu-HU" sz="8000" dirty="0">
                <a:effectLst/>
              </a:rPr>
            </a:br>
            <a:r>
              <a:rPr lang="hu-HU" sz="8000" dirty="0">
                <a:effectLst/>
              </a:rPr>
              <a:t>a hit ne tudjon ily homályt,</a:t>
            </a:r>
            <a:br>
              <a:rPr lang="hu-HU" sz="8000" dirty="0">
                <a:effectLst/>
              </a:rPr>
            </a:br>
            <a:r>
              <a:rPr lang="hu-HU" sz="8000" dirty="0">
                <a:effectLst/>
              </a:rPr>
              <a:t>hit </a:t>
            </a:r>
            <a:r>
              <a:rPr lang="hu-HU" sz="8000" dirty="0" err="1">
                <a:effectLst/>
              </a:rPr>
              <a:t>világitsa</a:t>
            </a:r>
            <a:r>
              <a:rPr lang="hu-HU" sz="8000" dirty="0">
                <a:effectLst/>
              </a:rPr>
              <a:t> ki az éjt.</a:t>
            </a:r>
          </a:p>
          <a:p>
            <a:pPr marL="0" indent="0">
              <a:buFont typeface="Arial" panose="020B0604020202020204" pitchFamily="34" charset="0"/>
              <a:buNone/>
              <a:defRPr/>
            </a:pPr>
            <a:r>
              <a:rPr lang="hu-HU" sz="8000" dirty="0">
                <a:effectLst/>
              </a:rPr>
              <a:t>Aludni lelkünket ne hagyd;</a:t>
            </a:r>
            <a:br>
              <a:rPr lang="hu-HU" sz="8000" dirty="0">
                <a:effectLst/>
              </a:rPr>
            </a:br>
            <a:r>
              <a:rPr lang="hu-HU" sz="8000" dirty="0">
                <a:effectLst/>
              </a:rPr>
              <a:t>csupán a bűn aludjon el;</a:t>
            </a:r>
            <a:br>
              <a:rPr lang="hu-HU" sz="8000" dirty="0">
                <a:effectLst/>
              </a:rPr>
            </a:br>
            <a:r>
              <a:rPr lang="hu-HU" sz="8000" dirty="0">
                <a:effectLst/>
              </a:rPr>
              <a:t>s a hit </a:t>
            </a:r>
            <a:r>
              <a:rPr lang="hu-HU" sz="8000" dirty="0" err="1">
                <a:effectLst/>
              </a:rPr>
              <a:t>hüsítse</a:t>
            </a:r>
            <a:r>
              <a:rPr lang="hu-HU" sz="8000" dirty="0">
                <a:effectLst/>
              </a:rPr>
              <a:t> a szüzek</a:t>
            </a:r>
            <a:br>
              <a:rPr lang="hu-HU" sz="8000" dirty="0">
                <a:effectLst/>
              </a:rPr>
            </a:br>
            <a:r>
              <a:rPr lang="hu-HU" sz="8000" dirty="0">
                <a:effectLst/>
              </a:rPr>
              <a:t>álmának forró gőzeit,</a:t>
            </a:r>
          </a:p>
          <a:p>
            <a:pPr marL="0" indent="0">
              <a:buFont typeface="Arial" panose="020B0604020202020204" pitchFamily="34" charset="0"/>
              <a:buNone/>
              <a:defRPr/>
            </a:pPr>
            <a:r>
              <a:rPr lang="hu-HU" sz="8000" dirty="0">
                <a:effectLst/>
              </a:rPr>
              <a:t>Levetve síkos gondokat</a:t>
            </a:r>
            <a:br>
              <a:rPr lang="hu-HU" sz="8000" dirty="0">
                <a:effectLst/>
              </a:rPr>
            </a:br>
            <a:r>
              <a:rPr lang="hu-HU" sz="8000" dirty="0">
                <a:effectLst/>
              </a:rPr>
              <a:t>rólad álmodjon mély </a:t>
            </a:r>
            <a:r>
              <a:rPr lang="hu-HU" sz="8000" dirty="0" err="1">
                <a:effectLst/>
              </a:rPr>
              <a:t>szivünk</a:t>
            </a:r>
            <a:r>
              <a:rPr lang="hu-HU" sz="8000" dirty="0">
                <a:effectLst/>
              </a:rPr>
              <a:t>;</a:t>
            </a:r>
            <a:br>
              <a:rPr lang="hu-HU" sz="8000" dirty="0">
                <a:effectLst/>
              </a:rPr>
            </a:br>
            <a:r>
              <a:rPr lang="hu-HU" sz="8000" dirty="0">
                <a:effectLst/>
              </a:rPr>
              <a:t>s föl ne </a:t>
            </a:r>
            <a:r>
              <a:rPr lang="hu-HU" sz="8000" dirty="0" err="1">
                <a:effectLst/>
              </a:rPr>
              <a:t>riasszon</a:t>
            </a:r>
            <a:r>
              <a:rPr lang="hu-HU" sz="8000" dirty="0">
                <a:effectLst/>
              </a:rPr>
              <a:t> az irigy</a:t>
            </a:r>
            <a:br>
              <a:rPr lang="hu-HU" sz="8000" dirty="0">
                <a:effectLst/>
              </a:rPr>
            </a:br>
            <a:r>
              <a:rPr lang="hu-HU" sz="8000" dirty="0">
                <a:effectLst/>
              </a:rPr>
              <a:t>szellem csele: a rémület.</a:t>
            </a:r>
          </a:p>
          <a:p>
            <a:pPr marL="0" indent="0">
              <a:buFont typeface="Arial" panose="020B0604020202020204" pitchFamily="34" charset="0"/>
              <a:buNone/>
              <a:defRPr/>
            </a:pPr>
            <a:r>
              <a:rPr lang="hu-HU" sz="8000" dirty="0">
                <a:effectLst/>
              </a:rPr>
              <a:t>Kérjük a </a:t>
            </a:r>
            <a:r>
              <a:rPr lang="hu-HU" sz="8000" dirty="0" err="1">
                <a:effectLst/>
              </a:rPr>
              <a:t>Fiut</a:t>
            </a:r>
            <a:r>
              <a:rPr lang="hu-HU" sz="8000" dirty="0">
                <a:effectLst/>
              </a:rPr>
              <a:t> és </a:t>
            </a:r>
            <a:r>
              <a:rPr lang="hu-HU" sz="8000" dirty="0" smtClean="0">
                <a:effectLst/>
              </a:rPr>
              <a:t>Atyát</a:t>
            </a:r>
            <a:br>
              <a:rPr lang="hu-HU" sz="8000" dirty="0" smtClean="0">
                <a:effectLst/>
              </a:rPr>
            </a:br>
            <a:r>
              <a:rPr lang="hu-HU" sz="8000" dirty="0" smtClean="0">
                <a:effectLst/>
              </a:rPr>
              <a:t>s </a:t>
            </a:r>
            <a:r>
              <a:rPr lang="hu-HU" sz="8000" dirty="0">
                <a:effectLst/>
              </a:rPr>
              <a:t>a kettejükből áradó</a:t>
            </a:r>
            <a:br>
              <a:rPr lang="hu-HU" sz="8000" dirty="0">
                <a:effectLst/>
              </a:rPr>
            </a:br>
            <a:r>
              <a:rPr lang="hu-HU" sz="8000" dirty="0">
                <a:effectLst/>
              </a:rPr>
              <a:t>lelket: hatalmas Háromegy,</a:t>
            </a:r>
            <a:br>
              <a:rPr lang="hu-HU" sz="8000" dirty="0">
                <a:effectLst/>
              </a:rPr>
            </a:br>
            <a:r>
              <a:rPr lang="hu-HU" sz="8000" dirty="0">
                <a:effectLst/>
              </a:rPr>
              <a:t>vedd szárnyad alá aki kér.</a:t>
            </a:r>
          </a:p>
          <a:p>
            <a:pPr marL="0" indent="0">
              <a:buFont typeface="Arial" panose="020B0604020202020204" pitchFamily="34" charset="0"/>
              <a:buNone/>
              <a:defRPr/>
            </a:pPr>
            <a:r>
              <a:rPr lang="hu-HU" dirty="0">
                <a:effectLst/>
              </a:rPr>
              <a:t/>
            </a:r>
            <a:br>
              <a:rPr lang="hu-HU" dirty="0">
                <a:effectLst/>
              </a:rPr>
            </a:br>
            <a:r>
              <a:rPr lang="hu-HU" dirty="0">
                <a:effectLst/>
              </a:rPr>
              <a:t> </a:t>
            </a:r>
          </a:p>
          <a:p>
            <a:pPr>
              <a:defRPr/>
            </a:pPr>
            <a:endParaRPr lang="hu-H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7764463" cy="658813"/>
          </a:xfrm>
        </p:spPr>
        <p:txBody>
          <a:bodyPr/>
          <a:lstStyle/>
          <a:p>
            <a:pPr algn="l" eaLnBrk="1" fontAlgn="auto" hangingPunct="1">
              <a:spcAft>
                <a:spcPts val="0"/>
              </a:spcAft>
              <a:defRPr/>
            </a:pPr>
            <a:r>
              <a:rPr lang="hu-HU" altLang="hu-HU" sz="2800" i="1" dirty="0" smtClean="0"/>
              <a:t>Szent Ambrus </a:t>
            </a:r>
            <a:r>
              <a:rPr lang="hu-HU" altLang="hu-HU" sz="2400" dirty="0" smtClean="0"/>
              <a:t>(</a:t>
            </a:r>
            <a:r>
              <a:rPr lang="hu-HU" altLang="hu-HU" sz="2400" dirty="0" err="1" smtClean="0"/>
              <a:t>Ambrosius</a:t>
            </a:r>
            <a:r>
              <a:rPr lang="hu-HU" altLang="hu-HU" sz="2400" dirty="0" smtClean="0"/>
              <a:t>, 4. sz.)</a:t>
            </a:r>
          </a:p>
        </p:txBody>
      </p:sp>
      <p:sp>
        <p:nvSpPr>
          <p:cNvPr id="7171" name="Content Placeholder 2"/>
          <p:cNvSpPr>
            <a:spLocks noGrp="1"/>
          </p:cNvSpPr>
          <p:nvPr>
            <p:ph idx="1"/>
          </p:nvPr>
        </p:nvSpPr>
        <p:spPr>
          <a:xfrm>
            <a:off x="685800" y="1844675"/>
            <a:ext cx="7764463" cy="3946525"/>
          </a:xfrm>
        </p:spPr>
        <p:txBody>
          <a:bodyPr>
            <a:noAutofit/>
          </a:bodyPr>
          <a:lstStyle/>
          <a:p>
            <a:pPr eaLnBrk="1" fontAlgn="auto" hangingPunct="1">
              <a:spcAft>
                <a:spcPts val="0"/>
              </a:spcAft>
              <a:defRPr/>
            </a:pPr>
            <a:r>
              <a:rPr lang="hu-HU" altLang="hu-HU" sz="2400" dirty="0" smtClean="0"/>
              <a:t>Milánó kormányzója, majd püspöke (374–397)</a:t>
            </a:r>
          </a:p>
          <a:p>
            <a:pPr eaLnBrk="1" fontAlgn="auto" hangingPunct="1">
              <a:spcAft>
                <a:spcPts val="0"/>
              </a:spcAft>
              <a:defRPr/>
            </a:pPr>
            <a:r>
              <a:rPr lang="hu-HU" altLang="hu-HU" sz="2400" dirty="0" smtClean="0"/>
              <a:t>három császárnak is tanácsadója</a:t>
            </a:r>
          </a:p>
          <a:p>
            <a:pPr eaLnBrk="1" fontAlgn="auto" hangingPunct="1">
              <a:spcAft>
                <a:spcPts val="0"/>
              </a:spcAft>
              <a:defRPr/>
            </a:pPr>
            <a:r>
              <a:rPr lang="hu-HU" altLang="hu-HU" sz="2400" dirty="0" smtClean="0"/>
              <a:t>kiváló prédikátor (kedvelt témái: szociális gondoskodás, szüzesség)</a:t>
            </a:r>
          </a:p>
          <a:p>
            <a:pPr eaLnBrk="1" fontAlgn="auto" hangingPunct="1">
              <a:spcAft>
                <a:spcPts val="0"/>
              </a:spcAft>
              <a:defRPr/>
            </a:pPr>
            <a:r>
              <a:rPr lang="hu-HU" altLang="hu-HU" sz="2400" dirty="0" smtClean="0"/>
              <a:t>„</a:t>
            </a:r>
            <a:r>
              <a:rPr lang="hu-HU" altLang="hu-HU" sz="2400" dirty="0" err="1" smtClean="0"/>
              <a:t>ambroziánus</a:t>
            </a:r>
            <a:r>
              <a:rPr lang="hu-HU" altLang="hu-HU" sz="2400" dirty="0" smtClean="0"/>
              <a:t>” himnusz:</a:t>
            </a:r>
          </a:p>
          <a:p>
            <a:pPr lvl="1" eaLnBrk="1" fontAlgn="auto" hangingPunct="1">
              <a:spcAft>
                <a:spcPts val="0"/>
              </a:spcAft>
              <a:defRPr/>
            </a:pPr>
            <a:r>
              <a:rPr lang="hu-HU" altLang="hu-HU" sz="2200" dirty="0" smtClean="0"/>
              <a:t>8 versszakból áll (4 soros strófák, 8 szótagos sorok)</a:t>
            </a:r>
          </a:p>
          <a:p>
            <a:pPr lvl="1" eaLnBrk="1" fontAlgn="auto" hangingPunct="1">
              <a:spcAft>
                <a:spcPts val="0"/>
              </a:spcAft>
              <a:defRPr/>
            </a:pPr>
            <a:r>
              <a:rPr lang="hu-HU" altLang="hu-HU" sz="2200" dirty="0" smtClean="0"/>
              <a:t>antik versmérték: jambikus lejtés (jambikus </a:t>
            </a:r>
            <a:r>
              <a:rPr lang="hu-HU" altLang="hu-HU" sz="2200" dirty="0" err="1" smtClean="0"/>
              <a:t>dimeter</a:t>
            </a:r>
            <a:r>
              <a:rPr lang="hu-HU" altLang="hu-HU" sz="2200" dirty="0" smtClean="0"/>
              <a:t>)</a:t>
            </a:r>
          </a:p>
          <a:p>
            <a:pPr lvl="1" eaLnBrk="1" fontAlgn="auto" hangingPunct="1">
              <a:spcAft>
                <a:spcPts val="0"/>
              </a:spcAft>
              <a:defRPr/>
            </a:pPr>
            <a:r>
              <a:rPr lang="hu-HU" altLang="hu-HU" sz="2200" dirty="0" smtClean="0"/>
              <a:t>pl.: </a:t>
            </a:r>
            <a:r>
              <a:rPr lang="hu-HU" altLang="hu-HU" sz="2200" i="1" dirty="0" smtClean="0"/>
              <a:t>Esti ima</a:t>
            </a:r>
            <a:endParaRPr lang="hu-HU" altLang="hu-HU" sz="22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404813"/>
            <a:ext cx="8424936" cy="720725"/>
          </a:xfrm>
        </p:spPr>
        <p:txBody>
          <a:bodyPr>
            <a:noAutofit/>
          </a:bodyPr>
          <a:lstStyle/>
          <a:p>
            <a:pPr algn="l">
              <a:defRPr/>
            </a:pPr>
            <a:r>
              <a:rPr lang="hu-HU" sz="2800" dirty="0" smtClean="0"/>
              <a:t>Pierre </a:t>
            </a:r>
            <a:r>
              <a:rPr lang="hu-HU" sz="2800" dirty="0" err="1" smtClean="0"/>
              <a:t>abélard</a:t>
            </a:r>
            <a:r>
              <a:rPr lang="hu-HU" sz="2800" dirty="0" smtClean="0"/>
              <a:t>: </a:t>
            </a:r>
            <a:r>
              <a:rPr lang="hu-HU" sz="2800" i="1" dirty="0" smtClean="0"/>
              <a:t>szombatesti himnusz</a:t>
            </a:r>
            <a:endParaRPr lang="hu-HU" sz="2800" i="1" dirty="0"/>
          </a:p>
        </p:txBody>
      </p:sp>
      <p:sp>
        <p:nvSpPr>
          <p:cNvPr id="3" name="Tartalom helye 2"/>
          <p:cNvSpPr>
            <a:spLocks noGrp="1"/>
          </p:cNvSpPr>
          <p:nvPr>
            <p:ph idx="1"/>
          </p:nvPr>
        </p:nvSpPr>
        <p:spPr>
          <a:xfrm>
            <a:off x="395536" y="1340768"/>
            <a:ext cx="9001000" cy="4450432"/>
          </a:xfrm>
        </p:spPr>
        <p:txBody>
          <a:bodyPr numCol="3">
            <a:noAutofit/>
          </a:bodyPr>
          <a:lstStyle/>
          <a:p>
            <a:pPr marL="0" indent="0">
              <a:lnSpc>
                <a:spcPct val="100000"/>
              </a:lnSpc>
              <a:buNone/>
            </a:pPr>
            <a:r>
              <a:rPr lang="hu-HU" sz="1800" dirty="0">
                <a:effectLst/>
              </a:rPr>
              <a:t>Óh </a:t>
            </a:r>
            <a:r>
              <a:rPr lang="hu-HU" sz="1800" dirty="0" err="1">
                <a:effectLst/>
              </a:rPr>
              <a:t>milyek</a:t>
            </a:r>
            <a:r>
              <a:rPr lang="hu-HU" sz="1800" dirty="0">
                <a:effectLst/>
              </a:rPr>
              <a:t> s mekkorák</a:t>
            </a:r>
            <a:br>
              <a:rPr lang="hu-HU" sz="1800" dirty="0">
                <a:effectLst/>
              </a:rPr>
            </a:br>
            <a:r>
              <a:rPr lang="hu-HU" sz="1800" dirty="0">
                <a:effectLst/>
              </a:rPr>
              <a:t>azok a szombatok,</a:t>
            </a:r>
            <a:br>
              <a:rPr lang="hu-HU" sz="1800" dirty="0">
                <a:effectLst/>
              </a:rPr>
            </a:br>
            <a:r>
              <a:rPr lang="hu-HU" sz="1800" dirty="0">
                <a:effectLst/>
              </a:rPr>
              <a:t>mikkel az ég örök</a:t>
            </a:r>
            <a:br>
              <a:rPr lang="hu-HU" sz="1800" dirty="0">
                <a:effectLst/>
              </a:rPr>
            </a:br>
            <a:r>
              <a:rPr lang="hu-HU" sz="1800" dirty="0">
                <a:effectLst/>
              </a:rPr>
              <a:t>udvara zeng s ragyog!</a:t>
            </a:r>
            <a:br>
              <a:rPr lang="hu-HU" sz="1800" dirty="0">
                <a:effectLst/>
              </a:rPr>
            </a:br>
            <a:r>
              <a:rPr lang="hu-HU" sz="1800" dirty="0">
                <a:effectLst/>
              </a:rPr>
              <a:t>Törteknek pihenés,</a:t>
            </a:r>
            <a:br>
              <a:rPr lang="hu-HU" sz="1800" dirty="0">
                <a:effectLst/>
              </a:rPr>
            </a:br>
            <a:r>
              <a:rPr lang="hu-HU" sz="1800" dirty="0">
                <a:effectLst/>
              </a:rPr>
              <a:t>bátraknak jutalom.</a:t>
            </a:r>
            <a:br>
              <a:rPr lang="hu-HU" sz="1800" dirty="0">
                <a:effectLst/>
              </a:rPr>
            </a:br>
            <a:r>
              <a:rPr lang="hu-HU" sz="1800" dirty="0">
                <a:effectLst/>
              </a:rPr>
              <a:t>Isten lesz minden, és</a:t>
            </a:r>
            <a:br>
              <a:rPr lang="hu-HU" sz="1800" dirty="0">
                <a:effectLst/>
              </a:rPr>
            </a:br>
            <a:r>
              <a:rPr lang="hu-HU" sz="1800" dirty="0">
                <a:effectLst/>
              </a:rPr>
              <a:t>mindenben Ő honol.</a:t>
            </a:r>
            <a:br>
              <a:rPr lang="hu-HU" sz="1800" dirty="0">
                <a:effectLst/>
              </a:rPr>
            </a:br>
            <a:r>
              <a:rPr lang="hu-HU" sz="1800" dirty="0">
                <a:effectLst/>
              </a:rPr>
              <a:t> </a:t>
            </a:r>
          </a:p>
          <a:p>
            <a:pPr marL="0" indent="0">
              <a:lnSpc>
                <a:spcPct val="100000"/>
              </a:lnSpc>
              <a:buNone/>
            </a:pPr>
            <a:r>
              <a:rPr lang="hu-HU" sz="1800" dirty="0">
                <a:effectLst/>
              </a:rPr>
              <a:t>Ott fogad igazi</a:t>
            </a:r>
            <a:br>
              <a:rPr lang="hu-HU" sz="1800" dirty="0">
                <a:effectLst/>
              </a:rPr>
            </a:br>
            <a:r>
              <a:rPr lang="hu-HU" sz="1800" dirty="0">
                <a:effectLst/>
              </a:rPr>
              <a:t>szent Jeruzsálemünk,</a:t>
            </a:r>
            <a:br>
              <a:rPr lang="hu-HU" sz="1800" dirty="0">
                <a:effectLst/>
              </a:rPr>
            </a:br>
            <a:r>
              <a:rPr lang="hu-HU" sz="1800" dirty="0">
                <a:effectLst/>
              </a:rPr>
              <a:t>ahol a Béke lesz</a:t>
            </a:r>
            <a:br>
              <a:rPr lang="hu-HU" sz="1800" dirty="0">
                <a:effectLst/>
              </a:rPr>
            </a:br>
            <a:r>
              <a:rPr lang="hu-HU" sz="1800" dirty="0">
                <a:effectLst/>
              </a:rPr>
              <a:t>örökös örömünk;</a:t>
            </a:r>
            <a:br>
              <a:rPr lang="hu-HU" sz="1800" dirty="0">
                <a:effectLst/>
              </a:rPr>
            </a:br>
            <a:r>
              <a:rPr lang="hu-HU" sz="1800" dirty="0">
                <a:effectLst/>
              </a:rPr>
              <a:t>ahol a tény előtt</a:t>
            </a:r>
            <a:br>
              <a:rPr lang="hu-HU" sz="1800" dirty="0">
                <a:effectLst/>
              </a:rPr>
            </a:br>
            <a:r>
              <a:rPr lang="hu-HU" sz="1800" dirty="0">
                <a:effectLst/>
              </a:rPr>
              <a:t>nem fut az epedés,</a:t>
            </a:r>
            <a:br>
              <a:rPr lang="hu-HU" sz="1800" dirty="0">
                <a:effectLst/>
              </a:rPr>
            </a:br>
            <a:r>
              <a:rPr lang="hu-HU" sz="1800" dirty="0">
                <a:effectLst/>
              </a:rPr>
              <a:t>s nem lesz a vágy különb,</a:t>
            </a:r>
            <a:br>
              <a:rPr lang="hu-HU" sz="1800" dirty="0">
                <a:effectLst/>
              </a:rPr>
            </a:br>
            <a:r>
              <a:rPr lang="hu-HU" sz="1800" dirty="0">
                <a:effectLst/>
              </a:rPr>
              <a:t>mint a teljesedés.</a:t>
            </a:r>
            <a:br>
              <a:rPr lang="hu-HU" sz="1800" dirty="0">
                <a:effectLst/>
              </a:rPr>
            </a:br>
            <a:endParaRPr lang="hu-HU" sz="1800" dirty="0" smtClean="0">
              <a:effectLst/>
            </a:endParaRPr>
          </a:p>
          <a:p>
            <a:pPr marL="0" indent="0">
              <a:lnSpc>
                <a:spcPct val="100000"/>
              </a:lnSpc>
              <a:buNone/>
            </a:pPr>
            <a:r>
              <a:rPr lang="hu-HU" sz="1800" dirty="0">
                <a:effectLst/>
              </a:rPr>
              <a:t> </a:t>
            </a:r>
            <a:endParaRPr lang="hu-HU" sz="1800" dirty="0" smtClean="0">
              <a:effectLst/>
            </a:endParaRPr>
          </a:p>
          <a:p>
            <a:pPr marL="0" indent="0">
              <a:lnSpc>
                <a:spcPct val="100000"/>
              </a:lnSpc>
              <a:buNone/>
            </a:pPr>
            <a:endParaRPr lang="hu-HU" sz="1800" dirty="0">
              <a:effectLst/>
            </a:endParaRPr>
          </a:p>
          <a:p>
            <a:pPr marL="0" indent="0">
              <a:lnSpc>
                <a:spcPct val="100000"/>
              </a:lnSpc>
              <a:buNone/>
            </a:pPr>
            <a:endParaRPr lang="hu-HU" sz="1800" dirty="0">
              <a:effectLst/>
            </a:endParaRPr>
          </a:p>
          <a:p>
            <a:pPr marL="0" indent="0">
              <a:lnSpc>
                <a:spcPct val="100000"/>
              </a:lnSpc>
              <a:buNone/>
            </a:pPr>
            <a:r>
              <a:rPr lang="hu-HU" sz="1800" dirty="0">
                <a:effectLst/>
              </a:rPr>
              <a:t>Mily király, mily udvar,</a:t>
            </a:r>
            <a:br>
              <a:rPr lang="hu-HU" sz="1800" dirty="0">
                <a:effectLst/>
              </a:rPr>
            </a:br>
            <a:r>
              <a:rPr lang="hu-HU" sz="1800" dirty="0">
                <a:effectLst/>
              </a:rPr>
              <a:t>micsoda palota,</a:t>
            </a:r>
            <a:br>
              <a:rPr lang="hu-HU" sz="1800" dirty="0">
                <a:effectLst/>
              </a:rPr>
            </a:br>
            <a:r>
              <a:rPr lang="hu-HU" sz="1800" dirty="0">
                <a:effectLst/>
              </a:rPr>
              <a:t>mily béke, nyugalom,</a:t>
            </a:r>
            <a:br>
              <a:rPr lang="hu-HU" sz="1800" dirty="0">
                <a:effectLst/>
              </a:rPr>
            </a:br>
            <a:r>
              <a:rPr lang="hu-HU" sz="1800" dirty="0">
                <a:effectLst/>
              </a:rPr>
              <a:t>boldogság vár oda:</a:t>
            </a:r>
            <a:br>
              <a:rPr lang="hu-HU" sz="1800" dirty="0">
                <a:effectLst/>
              </a:rPr>
            </a:br>
            <a:r>
              <a:rPr lang="hu-HU" sz="1800" dirty="0">
                <a:effectLst/>
              </a:rPr>
              <a:t>mondják el majd azok,</a:t>
            </a:r>
            <a:br>
              <a:rPr lang="hu-HU" sz="1800" dirty="0">
                <a:effectLst/>
              </a:rPr>
            </a:br>
            <a:r>
              <a:rPr lang="hu-HU" sz="1800" dirty="0">
                <a:effectLst/>
              </a:rPr>
              <a:t>akik már élvezik!</a:t>
            </a:r>
            <a:br>
              <a:rPr lang="hu-HU" sz="1800" dirty="0">
                <a:effectLst/>
              </a:rPr>
            </a:br>
            <a:r>
              <a:rPr lang="hu-HU" sz="1800" dirty="0">
                <a:effectLst/>
              </a:rPr>
              <a:t>ha tudják mondani</a:t>
            </a:r>
            <a:br>
              <a:rPr lang="hu-HU" sz="1800" dirty="0">
                <a:effectLst/>
              </a:rPr>
            </a:br>
            <a:r>
              <a:rPr lang="hu-HU" sz="1800" dirty="0">
                <a:effectLst/>
              </a:rPr>
              <a:t>úgy ahogy érezik!</a:t>
            </a:r>
            <a:br>
              <a:rPr lang="hu-HU" sz="1800" dirty="0">
                <a:effectLst/>
              </a:rPr>
            </a:br>
            <a:r>
              <a:rPr lang="hu-HU" sz="1800" dirty="0">
                <a:effectLst/>
              </a:rPr>
              <a:t> </a:t>
            </a:r>
          </a:p>
          <a:p>
            <a:pPr marL="0" indent="0">
              <a:lnSpc>
                <a:spcPct val="100000"/>
              </a:lnSpc>
              <a:buNone/>
            </a:pPr>
            <a:r>
              <a:rPr lang="hu-HU" sz="1800" dirty="0">
                <a:effectLst/>
              </a:rPr>
              <a:t>Mi pedig lelkünket</a:t>
            </a:r>
            <a:br>
              <a:rPr lang="hu-HU" sz="1800" dirty="0">
                <a:effectLst/>
              </a:rPr>
            </a:br>
            <a:r>
              <a:rPr lang="hu-HU" sz="1800" dirty="0">
                <a:effectLst/>
              </a:rPr>
              <a:t>emeljük azalatt</a:t>
            </a:r>
            <a:br>
              <a:rPr lang="hu-HU" sz="1800" dirty="0">
                <a:effectLst/>
              </a:rPr>
            </a:br>
            <a:r>
              <a:rPr lang="hu-HU" sz="1800" dirty="0">
                <a:effectLst/>
              </a:rPr>
              <a:t>s vágyaink mind e szent</a:t>
            </a:r>
            <a:br>
              <a:rPr lang="hu-HU" sz="1800" dirty="0">
                <a:effectLst/>
              </a:rPr>
            </a:br>
            <a:r>
              <a:rPr lang="hu-HU" sz="1800" dirty="0">
                <a:effectLst/>
              </a:rPr>
              <a:t>hon felé szálljanak,</a:t>
            </a:r>
            <a:br>
              <a:rPr lang="hu-HU" sz="1800" dirty="0">
                <a:effectLst/>
              </a:rPr>
            </a:br>
            <a:r>
              <a:rPr lang="hu-HU" sz="1800" dirty="0">
                <a:effectLst/>
              </a:rPr>
              <a:t>hogy Jeruzsálembe</a:t>
            </a:r>
            <a:br>
              <a:rPr lang="hu-HU" sz="1800" dirty="0">
                <a:effectLst/>
              </a:rPr>
            </a:br>
            <a:r>
              <a:rPr lang="hu-HU" sz="1800" dirty="0">
                <a:effectLst/>
              </a:rPr>
              <a:t>Babilonból vidám</a:t>
            </a:r>
            <a:br>
              <a:rPr lang="hu-HU" sz="1800" dirty="0">
                <a:effectLst/>
              </a:rPr>
            </a:br>
            <a:r>
              <a:rPr lang="hu-HU" sz="1800" dirty="0">
                <a:effectLst/>
              </a:rPr>
              <a:t>szívvel térjünk meg a</a:t>
            </a:r>
            <a:br>
              <a:rPr lang="hu-HU" sz="1800" dirty="0">
                <a:effectLst/>
              </a:rPr>
            </a:br>
            <a:r>
              <a:rPr lang="hu-HU" sz="1800" dirty="0">
                <a:effectLst/>
              </a:rPr>
              <a:t>számkivetés után.</a:t>
            </a:r>
            <a:br>
              <a:rPr lang="hu-HU" sz="1800" dirty="0">
                <a:effectLst/>
              </a:rPr>
            </a:br>
            <a:r>
              <a:rPr lang="hu-HU" sz="1800" dirty="0">
                <a:effectLst/>
              </a:rPr>
              <a:t> </a:t>
            </a:r>
            <a:endParaRPr lang="hu-HU" sz="1800" dirty="0" smtClean="0">
              <a:effectLst/>
            </a:endParaRPr>
          </a:p>
          <a:p>
            <a:pPr marL="0" indent="0">
              <a:lnSpc>
                <a:spcPct val="100000"/>
              </a:lnSpc>
              <a:buNone/>
            </a:pPr>
            <a:endParaRPr lang="hu-HU" sz="1800" dirty="0">
              <a:effectLst/>
            </a:endParaRPr>
          </a:p>
          <a:p>
            <a:pPr marL="0" indent="0">
              <a:lnSpc>
                <a:spcPct val="100000"/>
              </a:lnSpc>
              <a:buNone/>
            </a:pPr>
            <a:endParaRPr lang="hu-HU" sz="1800" dirty="0" smtClean="0">
              <a:effectLst/>
            </a:endParaRPr>
          </a:p>
          <a:p>
            <a:pPr marL="0" indent="0">
              <a:lnSpc>
                <a:spcPct val="100000"/>
              </a:lnSpc>
              <a:buNone/>
            </a:pPr>
            <a:endParaRPr lang="hu-HU" sz="1800" dirty="0">
              <a:effectLst/>
            </a:endParaRPr>
          </a:p>
          <a:p>
            <a:pPr marL="0" indent="0">
              <a:lnSpc>
                <a:spcPct val="100000"/>
              </a:lnSpc>
              <a:buNone/>
            </a:pPr>
            <a:r>
              <a:rPr lang="hu-HU" sz="1800" dirty="0">
                <a:effectLst/>
              </a:rPr>
              <a:t>Ott minden bús </a:t>
            </a:r>
            <a:r>
              <a:rPr lang="hu-HU" sz="1800" dirty="0" err="1">
                <a:effectLst/>
              </a:rPr>
              <a:t>tehert</a:t>
            </a:r>
            <a:r>
              <a:rPr lang="hu-HU" sz="1800" dirty="0">
                <a:effectLst/>
              </a:rPr>
              <a:t/>
            </a:r>
            <a:br>
              <a:rPr lang="hu-HU" sz="1800" dirty="0">
                <a:effectLst/>
              </a:rPr>
            </a:br>
            <a:r>
              <a:rPr lang="hu-HU" sz="1800" dirty="0">
                <a:effectLst/>
              </a:rPr>
              <a:t>levetve boldogan</a:t>
            </a:r>
            <a:br>
              <a:rPr lang="hu-HU" sz="1800" dirty="0">
                <a:effectLst/>
              </a:rPr>
            </a:br>
            <a:r>
              <a:rPr lang="hu-HU" sz="1800" dirty="0" err="1">
                <a:effectLst/>
              </a:rPr>
              <a:t>Sionnak</a:t>
            </a:r>
            <a:r>
              <a:rPr lang="hu-HU" sz="1800" dirty="0">
                <a:effectLst/>
              </a:rPr>
              <a:t> énekét</a:t>
            </a:r>
            <a:br>
              <a:rPr lang="hu-HU" sz="1800" dirty="0">
                <a:effectLst/>
              </a:rPr>
            </a:br>
            <a:r>
              <a:rPr lang="hu-HU" sz="1800" dirty="0">
                <a:effectLst/>
              </a:rPr>
              <a:t>daloljuk gondtalan,</a:t>
            </a:r>
            <a:br>
              <a:rPr lang="hu-HU" sz="1800" dirty="0">
                <a:effectLst/>
              </a:rPr>
            </a:br>
            <a:r>
              <a:rPr lang="hu-HU" sz="1800" dirty="0">
                <a:effectLst/>
              </a:rPr>
              <a:t>s malasztodért örök</a:t>
            </a:r>
            <a:br>
              <a:rPr lang="hu-HU" sz="1800" dirty="0">
                <a:effectLst/>
              </a:rPr>
            </a:br>
            <a:r>
              <a:rPr lang="hu-HU" sz="1800" dirty="0">
                <a:effectLst/>
              </a:rPr>
              <a:t>hálákat zeng Neked,</a:t>
            </a:r>
            <a:br>
              <a:rPr lang="hu-HU" sz="1800" dirty="0">
                <a:effectLst/>
              </a:rPr>
            </a:br>
            <a:r>
              <a:rPr lang="hu-HU" sz="1800" dirty="0">
                <a:effectLst/>
              </a:rPr>
              <a:t>mi Urunk, Királyunk,</a:t>
            </a:r>
            <a:br>
              <a:rPr lang="hu-HU" sz="1800" dirty="0">
                <a:effectLst/>
              </a:rPr>
            </a:br>
            <a:r>
              <a:rPr lang="hu-HU" sz="1800" dirty="0">
                <a:effectLst/>
              </a:rPr>
              <a:t>üdvözült nemzeted!</a:t>
            </a:r>
            <a:br>
              <a:rPr lang="hu-HU" sz="1800" dirty="0">
                <a:effectLst/>
              </a:rPr>
            </a:br>
            <a:r>
              <a:rPr lang="hu-HU" sz="1800" dirty="0">
                <a:effectLst/>
              </a:rPr>
              <a:t> </a:t>
            </a:r>
          </a:p>
          <a:p>
            <a:pPr marL="0" indent="0">
              <a:lnSpc>
                <a:spcPct val="100000"/>
              </a:lnSpc>
              <a:buNone/>
            </a:pPr>
            <a:r>
              <a:rPr lang="hu-HU" sz="1800" dirty="0">
                <a:effectLst/>
              </a:rPr>
              <a:t>Mert ott a szombatot</a:t>
            </a:r>
            <a:br>
              <a:rPr lang="hu-HU" sz="1800" dirty="0">
                <a:effectLst/>
              </a:rPr>
            </a:br>
            <a:r>
              <a:rPr lang="hu-HU" sz="1800" dirty="0">
                <a:effectLst/>
              </a:rPr>
              <a:t>új szombat váltja fel,</a:t>
            </a:r>
            <a:br>
              <a:rPr lang="hu-HU" sz="1800" dirty="0">
                <a:effectLst/>
              </a:rPr>
            </a:br>
            <a:r>
              <a:rPr lang="hu-HU" sz="1800" dirty="0" err="1">
                <a:effectLst/>
              </a:rPr>
              <a:t>szombatolók</a:t>
            </a:r>
            <a:r>
              <a:rPr lang="hu-HU" sz="1800" dirty="0">
                <a:effectLst/>
              </a:rPr>
              <a:t> örök</a:t>
            </a:r>
            <a:br>
              <a:rPr lang="hu-HU" sz="1800" dirty="0">
                <a:effectLst/>
              </a:rPr>
            </a:br>
            <a:r>
              <a:rPr lang="hu-HU" sz="1800" dirty="0">
                <a:effectLst/>
              </a:rPr>
              <a:t>ünnepe nem fogy el,</a:t>
            </a:r>
            <a:br>
              <a:rPr lang="hu-HU" sz="1800" dirty="0">
                <a:effectLst/>
              </a:rPr>
            </a:br>
            <a:r>
              <a:rPr lang="hu-HU" sz="1800" dirty="0">
                <a:effectLst/>
              </a:rPr>
              <a:t>s nem érik </a:t>
            </a:r>
            <a:r>
              <a:rPr lang="hu-HU" sz="1800" dirty="0" err="1">
                <a:effectLst/>
              </a:rPr>
              <a:t>végüket</a:t>
            </a:r>
            <a:r>
              <a:rPr lang="hu-HU" sz="1800" dirty="0">
                <a:effectLst/>
              </a:rPr>
              <a:t/>
            </a:r>
            <a:br>
              <a:rPr lang="hu-HU" sz="1800" dirty="0">
                <a:effectLst/>
              </a:rPr>
            </a:br>
            <a:r>
              <a:rPr lang="hu-HU" sz="1800" dirty="0">
                <a:effectLst/>
              </a:rPr>
              <a:t>az ujjongó dalok,</a:t>
            </a:r>
            <a:br>
              <a:rPr lang="hu-HU" sz="1800" dirty="0">
                <a:effectLst/>
              </a:rPr>
            </a:br>
            <a:r>
              <a:rPr lang="hu-HU" sz="1800" dirty="0">
                <a:effectLst/>
              </a:rPr>
              <a:t>amiket harsogunk</a:t>
            </a:r>
            <a:br>
              <a:rPr lang="hu-HU" sz="1800" dirty="0">
                <a:effectLst/>
              </a:rPr>
            </a:br>
            <a:r>
              <a:rPr lang="hu-HU" sz="1800" dirty="0">
                <a:effectLst/>
              </a:rPr>
              <a:t>mink és az angyalok.</a:t>
            </a:r>
          </a:p>
          <a:p>
            <a:pPr marL="0" indent="0">
              <a:lnSpc>
                <a:spcPct val="100000"/>
              </a:lnSpc>
              <a:buFont typeface="Arial" panose="020B0604020202020204" pitchFamily="34" charset="0"/>
              <a:buNone/>
              <a:defRPr/>
            </a:pPr>
            <a:r>
              <a:rPr lang="hu-HU" sz="1800" dirty="0">
                <a:effectLst/>
              </a:rPr>
              <a:t/>
            </a:r>
            <a:br>
              <a:rPr lang="hu-HU" sz="1800" dirty="0">
                <a:effectLst/>
              </a:rPr>
            </a:br>
            <a:r>
              <a:rPr lang="hu-HU" dirty="0">
                <a:effectLst/>
              </a:rPr>
              <a:t> </a:t>
            </a:r>
          </a:p>
          <a:p>
            <a:pPr>
              <a:lnSpc>
                <a:spcPct val="100000"/>
              </a:lnSpc>
              <a:defRPr/>
            </a:pPr>
            <a:endParaRPr lang="hu-HU" dirty="0"/>
          </a:p>
        </p:txBody>
      </p:sp>
    </p:spTree>
    <p:extLst>
      <p:ext uri="{BB962C8B-B14F-4D97-AF65-F5344CB8AC3E}">
        <p14:creationId xmlns:p14="http://schemas.microsoft.com/office/powerpoint/2010/main" val="2891693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116633"/>
            <a:ext cx="7764463" cy="936103"/>
          </a:xfrm>
        </p:spPr>
        <p:txBody>
          <a:bodyPr/>
          <a:lstStyle/>
          <a:p>
            <a:pPr algn="l">
              <a:defRPr/>
            </a:pPr>
            <a:r>
              <a:rPr lang="hu-HU" sz="2800" dirty="0" smtClean="0"/>
              <a:t>WIPO: </a:t>
            </a:r>
            <a:r>
              <a:rPr lang="hu-HU" sz="2800" i="1" dirty="0" err="1" smtClean="0"/>
              <a:t>HÚSvéti</a:t>
            </a:r>
            <a:r>
              <a:rPr lang="hu-HU" sz="2800" i="1" dirty="0" smtClean="0"/>
              <a:t> ének</a:t>
            </a:r>
            <a:endParaRPr lang="hu-HU" sz="2800" i="1" dirty="0"/>
          </a:p>
        </p:txBody>
      </p:sp>
      <p:sp>
        <p:nvSpPr>
          <p:cNvPr id="3" name="Tartalom helye 2"/>
          <p:cNvSpPr>
            <a:spLocks noGrp="1"/>
          </p:cNvSpPr>
          <p:nvPr>
            <p:ph idx="1"/>
          </p:nvPr>
        </p:nvSpPr>
        <p:spPr>
          <a:xfrm>
            <a:off x="611560" y="1124744"/>
            <a:ext cx="8424936" cy="5904656"/>
          </a:xfrm>
        </p:spPr>
        <p:txBody>
          <a:bodyPr numCol="2">
            <a:normAutofit fontScale="62500" lnSpcReduction="20000"/>
          </a:bodyPr>
          <a:lstStyle/>
          <a:p>
            <a:pPr marL="0" indent="0">
              <a:buNone/>
            </a:pPr>
            <a:r>
              <a:rPr lang="hu-HU" sz="3200" dirty="0">
                <a:effectLst/>
              </a:rPr>
              <a:t>A húsvéti Bárányt</a:t>
            </a:r>
            <a:br>
              <a:rPr lang="hu-HU" sz="3200" dirty="0">
                <a:effectLst/>
              </a:rPr>
            </a:br>
            <a:r>
              <a:rPr lang="hu-HU" sz="3200" dirty="0">
                <a:effectLst/>
              </a:rPr>
              <a:t>minden hívek </a:t>
            </a:r>
            <a:r>
              <a:rPr lang="hu-HU" sz="3200" dirty="0" err="1" smtClean="0">
                <a:effectLst/>
              </a:rPr>
              <a:t>dícsérve</a:t>
            </a:r>
            <a:r>
              <a:rPr lang="hu-HU" sz="3200" dirty="0" smtClean="0">
                <a:effectLst/>
              </a:rPr>
              <a:t> </a:t>
            </a:r>
            <a:r>
              <a:rPr lang="hu-HU" sz="3200" dirty="0">
                <a:effectLst/>
              </a:rPr>
              <a:t>áldják.</a:t>
            </a:r>
            <a:br>
              <a:rPr lang="hu-HU" sz="3200" dirty="0">
                <a:effectLst/>
              </a:rPr>
            </a:br>
            <a:r>
              <a:rPr lang="hu-HU" sz="3200" dirty="0">
                <a:effectLst/>
              </a:rPr>
              <a:t>Juhait megváltotta</a:t>
            </a:r>
            <a:br>
              <a:rPr lang="hu-HU" sz="3200" dirty="0">
                <a:effectLst/>
              </a:rPr>
            </a:br>
            <a:r>
              <a:rPr lang="hu-HU" sz="3200" dirty="0">
                <a:effectLst/>
              </a:rPr>
              <a:t>s az ártatlan Krisztusért a bűnöst </a:t>
            </a:r>
            <a:r>
              <a:rPr lang="hu-HU" sz="3200" dirty="0" err="1" smtClean="0">
                <a:effectLst/>
              </a:rPr>
              <a:t>kegyébevette</a:t>
            </a:r>
            <a:r>
              <a:rPr lang="hu-HU" sz="3200" dirty="0" smtClean="0">
                <a:effectLst/>
              </a:rPr>
              <a:t> </a:t>
            </a:r>
            <a:r>
              <a:rPr lang="hu-HU" sz="3200" dirty="0">
                <a:effectLst/>
              </a:rPr>
              <a:t>Atyja.</a:t>
            </a:r>
            <a:br>
              <a:rPr lang="hu-HU" sz="3200" dirty="0">
                <a:effectLst/>
              </a:rPr>
            </a:br>
            <a:r>
              <a:rPr lang="hu-HU" sz="3200" dirty="0">
                <a:effectLst/>
              </a:rPr>
              <a:t>Az élet a halállal</a:t>
            </a:r>
            <a:br>
              <a:rPr lang="hu-HU" sz="3200" dirty="0">
                <a:effectLst/>
              </a:rPr>
            </a:br>
            <a:r>
              <a:rPr lang="hu-HU" sz="3200" dirty="0" err="1">
                <a:effectLst/>
              </a:rPr>
              <a:t>megvítt</a:t>
            </a:r>
            <a:r>
              <a:rPr lang="hu-HU" sz="3200" dirty="0">
                <a:effectLst/>
              </a:rPr>
              <a:t> csoda-csatával</a:t>
            </a:r>
            <a:br>
              <a:rPr lang="hu-HU" sz="3200" dirty="0">
                <a:effectLst/>
              </a:rPr>
            </a:br>
            <a:r>
              <a:rPr lang="hu-HU" sz="3200" dirty="0">
                <a:effectLst/>
              </a:rPr>
              <a:t>s holt élet-vezér</a:t>
            </a:r>
            <a:br>
              <a:rPr lang="hu-HU" sz="3200" dirty="0">
                <a:effectLst/>
              </a:rPr>
            </a:br>
            <a:r>
              <a:rPr lang="hu-HU" sz="3200" dirty="0">
                <a:effectLst/>
              </a:rPr>
              <a:t>ma úr és él.</a:t>
            </a:r>
            <a:br>
              <a:rPr lang="hu-HU" sz="3200" dirty="0">
                <a:effectLst/>
              </a:rPr>
            </a:br>
            <a:r>
              <a:rPr lang="hu-HU" sz="3200" dirty="0">
                <a:effectLst/>
              </a:rPr>
              <a:t> </a:t>
            </a:r>
          </a:p>
          <a:p>
            <a:pPr marL="0" indent="0">
              <a:buNone/>
            </a:pPr>
            <a:r>
              <a:rPr lang="hu-HU" sz="3200" dirty="0">
                <a:effectLst/>
              </a:rPr>
              <a:t>"Mária, Szentasszony,</a:t>
            </a:r>
            <a:br>
              <a:rPr lang="hu-HU" sz="3200" dirty="0">
                <a:effectLst/>
              </a:rPr>
            </a:br>
            <a:r>
              <a:rPr lang="hu-HU" sz="3200" dirty="0">
                <a:effectLst/>
              </a:rPr>
              <a:t>mondd, mit </a:t>
            </a:r>
            <a:r>
              <a:rPr lang="hu-HU" sz="3200" dirty="0" err="1">
                <a:effectLst/>
              </a:rPr>
              <a:t>láttál</a:t>
            </a:r>
            <a:r>
              <a:rPr lang="hu-HU" sz="3200" dirty="0">
                <a:effectLst/>
              </a:rPr>
              <a:t> </a:t>
            </a:r>
            <a:r>
              <a:rPr lang="hu-HU" sz="3200" dirty="0" err="1">
                <a:effectLst/>
              </a:rPr>
              <a:t>útadon</a:t>
            </a:r>
            <a:r>
              <a:rPr lang="hu-HU" sz="3200" dirty="0">
                <a:effectLst/>
              </a:rPr>
              <a:t>?"</a:t>
            </a:r>
            <a:br>
              <a:rPr lang="hu-HU" sz="3200" dirty="0">
                <a:effectLst/>
              </a:rPr>
            </a:br>
            <a:r>
              <a:rPr lang="hu-HU" sz="3200" dirty="0">
                <a:effectLst/>
              </a:rPr>
              <a:t>"Az élő Krisztus kriptáját</a:t>
            </a:r>
            <a:br>
              <a:rPr lang="hu-HU" sz="3200" dirty="0">
                <a:effectLst/>
              </a:rPr>
            </a:br>
            <a:r>
              <a:rPr lang="hu-HU" sz="3200" dirty="0">
                <a:effectLst/>
              </a:rPr>
              <a:t>s a felkeltnek láttam glóriáját."</a:t>
            </a:r>
            <a:br>
              <a:rPr lang="hu-HU" sz="3200" dirty="0">
                <a:effectLst/>
              </a:rPr>
            </a:br>
            <a:r>
              <a:rPr lang="hu-HU" sz="3200" dirty="0">
                <a:effectLst/>
              </a:rPr>
              <a:t> </a:t>
            </a:r>
            <a:endParaRPr lang="hu-HU" sz="3200" dirty="0" smtClean="0">
              <a:effectLst/>
            </a:endParaRPr>
          </a:p>
          <a:p>
            <a:pPr marL="0" indent="0">
              <a:buNone/>
            </a:pPr>
            <a:endParaRPr lang="hu-HU" sz="3200" dirty="0">
              <a:effectLst/>
            </a:endParaRPr>
          </a:p>
          <a:p>
            <a:pPr marL="0" indent="0">
              <a:buNone/>
            </a:pPr>
            <a:endParaRPr lang="hu-HU" sz="3200" dirty="0">
              <a:effectLst/>
            </a:endParaRPr>
          </a:p>
          <a:p>
            <a:pPr marL="0" indent="0">
              <a:buNone/>
            </a:pPr>
            <a:r>
              <a:rPr lang="hu-HU" sz="3200" dirty="0">
                <a:effectLst/>
              </a:rPr>
              <a:t>"Mária, Szentasszony,</a:t>
            </a:r>
            <a:br>
              <a:rPr lang="hu-HU" sz="3200" dirty="0">
                <a:effectLst/>
              </a:rPr>
            </a:br>
            <a:r>
              <a:rPr lang="hu-HU" sz="3200" dirty="0">
                <a:effectLst/>
              </a:rPr>
              <a:t>mondd, mit </a:t>
            </a:r>
            <a:r>
              <a:rPr lang="hu-HU" sz="3200" dirty="0" err="1">
                <a:effectLst/>
              </a:rPr>
              <a:t>láttál</a:t>
            </a:r>
            <a:r>
              <a:rPr lang="hu-HU" sz="3200" dirty="0">
                <a:effectLst/>
              </a:rPr>
              <a:t> </a:t>
            </a:r>
            <a:r>
              <a:rPr lang="hu-HU" sz="3200" dirty="0" err="1">
                <a:effectLst/>
              </a:rPr>
              <a:t>útadon</a:t>
            </a:r>
            <a:r>
              <a:rPr lang="hu-HU" sz="3200" dirty="0">
                <a:effectLst/>
              </a:rPr>
              <a:t>?"</a:t>
            </a:r>
            <a:br>
              <a:rPr lang="hu-HU" sz="3200" dirty="0">
                <a:effectLst/>
              </a:rPr>
            </a:br>
            <a:r>
              <a:rPr lang="hu-HU" sz="3200" dirty="0">
                <a:effectLst/>
              </a:rPr>
              <a:t>"Angyali tanúkat,</a:t>
            </a:r>
            <a:br>
              <a:rPr lang="hu-HU" sz="3200" dirty="0">
                <a:effectLst/>
              </a:rPr>
            </a:br>
            <a:r>
              <a:rPr lang="hu-HU" sz="3200" dirty="0">
                <a:effectLst/>
              </a:rPr>
              <a:t>szemfedőt, takarókat. "</a:t>
            </a:r>
            <a:br>
              <a:rPr lang="hu-HU" sz="3200" dirty="0">
                <a:effectLst/>
              </a:rPr>
            </a:br>
            <a:r>
              <a:rPr lang="hu-HU" sz="3200" dirty="0">
                <a:effectLst/>
              </a:rPr>
              <a:t> </a:t>
            </a:r>
          </a:p>
          <a:p>
            <a:pPr marL="0" indent="0">
              <a:buNone/>
            </a:pPr>
            <a:r>
              <a:rPr lang="hu-HU" sz="3200" dirty="0">
                <a:effectLst/>
              </a:rPr>
              <a:t>"Mária, Szentasszony,</a:t>
            </a:r>
            <a:br>
              <a:rPr lang="hu-HU" sz="3200" dirty="0">
                <a:effectLst/>
              </a:rPr>
            </a:br>
            <a:r>
              <a:rPr lang="hu-HU" sz="3200" dirty="0">
                <a:effectLst/>
              </a:rPr>
              <a:t>mondd, mit </a:t>
            </a:r>
            <a:r>
              <a:rPr lang="hu-HU" sz="3200" dirty="0" err="1">
                <a:effectLst/>
              </a:rPr>
              <a:t>láttál</a:t>
            </a:r>
            <a:r>
              <a:rPr lang="hu-HU" sz="3200" dirty="0">
                <a:effectLst/>
              </a:rPr>
              <a:t> </a:t>
            </a:r>
            <a:r>
              <a:rPr lang="hu-HU" sz="3200" dirty="0" err="1">
                <a:effectLst/>
              </a:rPr>
              <a:t>útadon</a:t>
            </a:r>
            <a:r>
              <a:rPr lang="hu-HU" sz="3200" dirty="0">
                <a:effectLst/>
              </a:rPr>
              <a:t>?"</a:t>
            </a:r>
            <a:br>
              <a:rPr lang="hu-HU" sz="3200" dirty="0">
                <a:effectLst/>
              </a:rPr>
            </a:br>
            <a:r>
              <a:rPr lang="hu-HU" sz="3200" dirty="0">
                <a:effectLst/>
              </a:rPr>
              <a:t>"Feltámadt reményem, Krisztus:</a:t>
            </a:r>
            <a:br>
              <a:rPr lang="hu-HU" sz="3200" dirty="0">
                <a:effectLst/>
              </a:rPr>
            </a:br>
            <a:r>
              <a:rPr lang="hu-HU" sz="3200" dirty="0">
                <a:effectLst/>
              </a:rPr>
              <a:t>Galileába </a:t>
            </a:r>
            <a:r>
              <a:rPr lang="hu-HU" sz="3200" dirty="0" err="1">
                <a:effectLst/>
              </a:rPr>
              <a:t>elétekindult</a:t>
            </a:r>
            <a:r>
              <a:rPr lang="hu-HU" sz="3200" dirty="0">
                <a:effectLst/>
              </a:rPr>
              <a:t>."</a:t>
            </a:r>
            <a:br>
              <a:rPr lang="hu-HU" sz="3200" dirty="0">
                <a:effectLst/>
              </a:rPr>
            </a:br>
            <a:r>
              <a:rPr lang="hu-HU" sz="3200" dirty="0">
                <a:effectLst/>
              </a:rPr>
              <a:t> </a:t>
            </a:r>
          </a:p>
          <a:p>
            <a:pPr marL="0" indent="0">
              <a:buNone/>
            </a:pPr>
            <a:r>
              <a:rPr lang="hu-HU" sz="3200" dirty="0">
                <a:effectLst/>
              </a:rPr>
              <a:t>Inkább </a:t>
            </a:r>
            <a:r>
              <a:rPr lang="hu-HU" sz="3200" dirty="0" err="1">
                <a:effectLst/>
              </a:rPr>
              <a:t>higyjünk</a:t>
            </a:r>
            <a:r>
              <a:rPr lang="hu-HU" sz="3200" dirty="0">
                <a:effectLst/>
              </a:rPr>
              <a:t> az egyetlen igaz Máriának,</a:t>
            </a:r>
            <a:br>
              <a:rPr lang="hu-HU" sz="3200" dirty="0">
                <a:effectLst/>
              </a:rPr>
            </a:br>
            <a:r>
              <a:rPr lang="hu-HU" sz="3200" dirty="0">
                <a:effectLst/>
              </a:rPr>
              <a:t>mintsem a zsidók hazug </a:t>
            </a:r>
            <a:r>
              <a:rPr lang="hu-HU" sz="3200" dirty="0" err="1">
                <a:effectLst/>
              </a:rPr>
              <a:t>hadának</a:t>
            </a:r>
            <a:r>
              <a:rPr lang="hu-HU" sz="3200" dirty="0">
                <a:effectLst/>
              </a:rPr>
              <a:t>.</a:t>
            </a:r>
            <a:br>
              <a:rPr lang="hu-HU" sz="3200" dirty="0">
                <a:effectLst/>
              </a:rPr>
            </a:br>
            <a:r>
              <a:rPr lang="hu-HU" sz="3200" dirty="0">
                <a:effectLst/>
              </a:rPr>
              <a:t>Tudjuk, Krisztus feltámadott és diadalmas.</a:t>
            </a:r>
            <a:br>
              <a:rPr lang="hu-HU" sz="3200" dirty="0">
                <a:effectLst/>
              </a:rPr>
            </a:br>
            <a:r>
              <a:rPr lang="hu-HU" sz="3200" dirty="0">
                <a:effectLst/>
              </a:rPr>
              <a:t>Óh győztes királyunk, légy irgalmas</a:t>
            </a:r>
            <a:r>
              <a:rPr lang="hu-HU" sz="3200" dirty="0" smtClean="0">
                <a:effectLst/>
              </a:rPr>
              <a:t>!</a:t>
            </a:r>
            <a:r>
              <a:rPr lang="hu-HU" dirty="0">
                <a:effectLst/>
              </a:rPr>
              <a:t> </a:t>
            </a:r>
          </a:p>
          <a:p>
            <a:pPr>
              <a:defRPr/>
            </a:pPr>
            <a:endParaRPr lang="hu-HU" dirty="0"/>
          </a:p>
        </p:txBody>
      </p:sp>
    </p:spTree>
    <p:extLst>
      <p:ext uri="{BB962C8B-B14F-4D97-AF65-F5344CB8AC3E}">
        <p14:creationId xmlns:p14="http://schemas.microsoft.com/office/powerpoint/2010/main" val="13963421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7764463" cy="658813"/>
          </a:xfrm>
        </p:spPr>
        <p:txBody>
          <a:bodyPr/>
          <a:lstStyle/>
          <a:p>
            <a:pPr algn="l" eaLnBrk="1" fontAlgn="auto" hangingPunct="1">
              <a:spcAft>
                <a:spcPts val="0"/>
              </a:spcAft>
              <a:defRPr/>
            </a:pPr>
            <a:r>
              <a:rPr lang="hu-HU" altLang="hu-HU" sz="2800" dirty="0" smtClean="0"/>
              <a:t>Himnuszköltészet</a:t>
            </a:r>
          </a:p>
        </p:txBody>
      </p:sp>
      <p:sp>
        <p:nvSpPr>
          <p:cNvPr id="6147" name="Content Placeholder 2"/>
          <p:cNvSpPr>
            <a:spLocks noGrp="1"/>
          </p:cNvSpPr>
          <p:nvPr>
            <p:ph idx="1"/>
          </p:nvPr>
        </p:nvSpPr>
        <p:spPr>
          <a:xfrm>
            <a:off x="685800" y="1557338"/>
            <a:ext cx="7989888" cy="4233862"/>
          </a:xfrm>
        </p:spPr>
        <p:txBody>
          <a:bodyPr>
            <a:noAutofit/>
          </a:bodyPr>
          <a:lstStyle/>
          <a:p>
            <a:pPr eaLnBrk="1" fontAlgn="auto" hangingPunct="1">
              <a:spcAft>
                <a:spcPts val="0"/>
              </a:spcAft>
              <a:defRPr/>
            </a:pPr>
            <a:r>
              <a:rPr lang="hu-HU" altLang="hu-HU" sz="2400" dirty="0" smtClean="0"/>
              <a:t>Istent magasztaló, emelkedett hangulatú költemények</a:t>
            </a:r>
          </a:p>
          <a:p>
            <a:pPr eaLnBrk="1" fontAlgn="auto" hangingPunct="1">
              <a:spcAft>
                <a:spcPts val="0"/>
              </a:spcAft>
              <a:defRPr/>
            </a:pPr>
            <a:r>
              <a:rPr lang="hu-HU" altLang="hu-HU" sz="2400" dirty="0" smtClean="0"/>
              <a:t>kezdetben karban énekelt, ritmikus prózai szövegek (~ zsoltárok)</a:t>
            </a:r>
          </a:p>
          <a:p>
            <a:pPr eaLnBrk="1" fontAlgn="auto" hangingPunct="1">
              <a:spcAft>
                <a:spcPts val="0"/>
              </a:spcAft>
              <a:defRPr/>
            </a:pPr>
            <a:r>
              <a:rPr lang="hu-HU" altLang="hu-HU" sz="2400" dirty="0" smtClean="0"/>
              <a:t>gyakran egy-egy alkalomhoz kötődnek (hajnali / esti ima, ünnepek)</a:t>
            </a:r>
          </a:p>
          <a:p>
            <a:pPr eaLnBrk="1" fontAlgn="auto" hangingPunct="1">
              <a:spcAft>
                <a:spcPts val="0"/>
              </a:spcAft>
              <a:defRPr/>
            </a:pPr>
            <a:r>
              <a:rPr lang="hu-HU" altLang="hu-HU" sz="2400" dirty="0" smtClean="0"/>
              <a:t>antikizáló hangsúlyos verselés</a:t>
            </a:r>
          </a:p>
          <a:p>
            <a:pPr eaLnBrk="1" fontAlgn="auto" hangingPunct="1">
              <a:spcAft>
                <a:spcPts val="0"/>
              </a:spcAft>
              <a:defRPr/>
            </a:pPr>
            <a:r>
              <a:rPr lang="hu-HU" altLang="hu-HU" sz="2400" b="1" dirty="0" smtClean="0"/>
              <a:t>rím</a:t>
            </a:r>
            <a:r>
              <a:rPr lang="hu-HU" altLang="hu-HU" sz="2400" dirty="0" smtClean="0"/>
              <a:t> megjelenése (sorvégek összecsengése): népköltészeti hatásra, fokozza a zeneiséget</a:t>
            </a:r>
          </a:p>
          <a:p>
            <a:pPr eaLnBrk="1" fontAlgn="auto" hangingPunct="1">
              <a:spcAft>
                <a:spcPts val="0"/>
              </a:spcAft>
              <a:defRPr/>
            </a:pPr>
            <a:r>
              <a:rPr lang="hu-HU" altLang="hu-HU" sz="2400" dirty="0" smtClean="0"/>
              <a:t>himnuszköltők: </a:t>
            </a:r>
            <a:r>
              <a:rPr lang="hu-HU" altLang="hu-HU" sz="2200" i="1" dirty="0" err="1" smtClean="0"/>
              <a:t>Ambrosius</a:t>
            </a:r>
            <a:r>
              <a:rPr lang="hu-HU" altLang="hu-HU" sz="2200" i="1" dirty="0" smtClean="0"/>
              <a:t>, </a:t>
            </a:r>
            <a:r>
              <a:rPr lang="hu-HU" altLang="hu-HU" sz="2200" i="1" dirty="0" err="1" smtClean="0"/>
              <a:t>Prudentius</a:t>
            </a:r>
            <a:r>
              <a:rPr lang="hu-HU" altLang="hu-HU" sz="2200" i="1" dirty="0" smtClean="0"/>
              <a:t>, </a:t>
            </a:r>
            <a:r>
              <a:rPr lang="hu-HU" altLang="hu-HU" sz="2200" i="1" dirty="0" err="1" smtClean="0"/>
              <a:t>Venantius</a:t>
            </a:r>
            <a:r>
              <a:rPr lang="hu-HU" altLang="hu-HU" sz="2200" i="1" dirty="0" smtClean="0"/>
              <a:t> Fortunatus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7764463" cy="658813"/>
          </a:xfrm>
        </p:spPr>
        <p:txBody>
          <a:bodyPr/>
          <a:lstStyle/>
          <a:p>
            <a:pPr algn="l" eaLnBrk="1" fontAlgn="auto" hangingPunct="1">
              <a:spcAft>
                <a:spcPts val="0"/>
              </a:spcAft>
              <a:defRPr/>
            </a:pPr>
            <a:r>
              <a:rPr lang="hu-HU" altLang="hu-HU" sz="2800" dirty="0" smtClean="0"/>
              <a:t>Híres Középkori </a:t>
            </a:r>
            <a:r>
              <a:rPr lang="hu-HU" altLang="hu-HU" sz="2800" dirty="0"/>
              <a:t>Himnuszok</a:t>
            </a:r>
            <a:endParaRPr lang="hu-HU" altLang="hu-HU" sz="2400" dirty="0" smtClean="0"/>
          </a:p>
        </p:txBody>
      </p:sp>
      <p:sp>
        <p:nvSpPr>
          <p:cNvPr id="7171" name="Content Placeholder 2"/>
          <p:cNvSpPr>
            <a:spLocks noGrp="1"/>
          </p:cNvSpPr>
          <p:nvPr>
            <p:ph idx="1"/>
          </p:nvPr>
        </p:nvSpPr>
        <p:spPr>
          <a:xfrm>
            <a:off x="685800" y="1844675"/>
            <a:ext cx="7764463" cy="3946525"/>
          </a:xfrm>
        </p:spPr>
        <p:txBody>
          <a:bodyPr>
            <a:noAutofit/>
          </a:bodyPr>
          <a:lstStyle/>
          <a:p>
            <a:pPr eaLnBrk="1" fontAlgn="auto" hangingPunct="1">
              <a:spcAft>
                <a:spcPts val="0"/>
              </a:spcAft>
              <a:buFont typeface="Wingdings" pitchFamily="2" charset="2"/>
              <a:buChar char="v"/>
              <a:defRPr/>
            </a:pPr>
            <a:r>
              <a:rPr lang="hu-HU" sz="2400" dirty="0" smtClean="0"/>
              <a:t> Pierre </a:t>
            </a:r>
            <a:r>
              <a:rPr lang="hu-HU" sz="2400" b="1" dirty="0"/>
              <a:t>Abélard </a:t>
            </a:r>
            <a:r>
              <a:rPr lang="hu-HU" sz="2400" dirty="0"/>
              <a:t>(</a:t>
            </a:r>
            <a:r>
              <a:rPr lang="hu-HU" sz="2400" dirty="0" smtClean="0"/>
              <a:t>11-12. </a:t>
            </a:r>
            <a:r>
              <a:rPr lang="hu-HU" sz="2400" dirty="0"/>
              <a:t>sz.): </a:t>
            </a:r>
            <a:r>
              <a:rPr lang="hu-HU" sz="2400" i="1" dirty="0"/>
              <a:t>Szombatesti himnusz</a:t>
            </a:r>
          </a:p>
          <a:p>
            <a:pPr eaLnBrk="1" fontAlgn="auto" hangingPunct="1">
              <a:spcAft>
                <a:spcPts val="0"/>
              </a:spcAft>
              <a:buFont typeface="Wingdings" pitchFamily="2" charset="2"/>
              <a:buChar char="v"/>
              <a:defRPr/>
            </a:pPr>
            <a:r>
              <a:rPr lang="hu-HU" sz="2400" b="1" dirty="0"/>
              <a:t> Assisi Szent Ferenc </a:t>
            </a:r>
            <a:r>
              <a:rPr lang="hu-HU" sz="2400" dirty="0"/>
              <a:t>(12-13. sz.): </a:t>
            </a:r>
            <a:r>
              <a:rPr lang="hu-HU" sz="2400" i="1" dirty="0"/>
              <a:t>Naphimnusz</a:t>
            </a:r>
          </a:p>
          <a:p>
            <a:pPr eaLnBrk="1" fontAlgn="auto" hangingPunct="1">
              <a:spcAft>
                <a:spcPts val="0"/>
              </a:spcAft>
              <a:buFont typeface="Wingdings" pitchFamily="2" charset="2"/>
              <a:buChar char="v"/>
              <a:defRPr/>
            </a:pPr>
            <a:r>
              <a:rPr lang="hu-HU" sz="2400" b="1" dirty="0"/>
              <a:t> Jacopone da </a:t>
            </a:r>
            <a:r>
              <a:rPr lang="hu-HU" sz="2400" b="1" dirty="0" err="1"/>
              <a:t>Todi</a:t>
            </a:r>
            <a:r>
              <a:rPr lang="hu-HU" sz="2400" b="1" dirty="0"/>
              <a:t> </a:t>
            </a:r>
            <a:r>
              <a:rPr lang="hu-HU" sz="2400" dirty="0"/>
              <a:t>(13. sz.): </a:t>
            </a:r>
            <a:r>
              <a:rPr lang="hu-HU" sz="2400" i="1" dirty="0" smtClean="0"/>
              <a:t>Stabat mater (Himnusz </a:t>
            </a:r>
            <a:r>
              <a:rPr lang="hu-HU" sz="2400" i="1" dirty="0"/>
              <a:t>a fájdalmas </a:t>
            </a:r>
            <a:r>
              <a:rPr lang="hu-HU" sz="2400" i="1" dirty="0" smtClean="0"/>
              <a:t>anyáról)</a:t>
            </a:r>
          </a:p>
          <a:p>
            <a:pPr lvl="1" eaLnBrk="1" fontAlgn="auto" hangingPunct="1">
              <a:spcAft>
                <a:spcPts val="0"/>
              </a:spcAft>
              <a:buFont typeface="Wingdings" panose="05000000000000000000" pitchFamily="2" charset="2"/>
              <a:buChar char="Ø"/>
              <a:defRPr/>
            </a:pPr>
            <a:r>
              <a:rPr lang="hu-HU" sz="2400" b="1" dirty="0" smtClean="0"/>
              <a:t> </a:t>
            </a:r>
            <a:r>
              <a:rPr lang="hu-HU" sz="2400" b="1" dirty="0" err="1" smtClean="0"/>
              <a:t>planctus</a:t>
            </a:r>
            <a:r>
              <a:rPr lang="hu-HU" sz="2400" dirty="0" smtClean="0"/>
              <a:t> </a:t>
            </a:r>
            <a:r>
              <a:rPr lang="hu-HU" sz="2400" dirty="0"/>
              <a:t>= </a:t>
            </a:r>
            <a:r>
              <a:rPr lang="hu-HU" sz="2400" dirty="0" smtClean="0"/>
              <a:t>siratóének, Mária-siralom</a:t>
            </a:r>
            <a:endParaRPr lang="hu-HU"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333375"/>
            <a:ext cx="7764463" cy="792163"/>
          </a:xfrm>
        </p:spPr>
        <p:txBody>
          <a:bodyPr/>
          <a:lstStyle/>
          <a:p>
            <a:pPr algn="l">
              <a:defRPr/>
            </a:pPr>
            <a:r>
              <a:rPr lang="hu-HU" sz="2800" dirty="0"/>
              <a:t>Jacopone da </a:t>
            </a:r>
            <a:r>
              <a:rPr lang="hu-HU" sz="2800" dirty="0" err="1" smtClean="0"/>
              <a:t>Todi</a:t>
            </a:r>
            <a:r>
              <a:rPr lang="hu-HU" sz="2800" dirty="0" smtClean="0"/>
              <a:t>: </a:t>
            </a:r>
            <a:r>
              <a:rPr lang="hu-HU" sz="2800" i="1" dirty="0" smtClean="0"/>
              <a:t>Stabat mater</a:t>
            </a:r>
            <a:endParaRPr lang="hu-HU" sz="2800" i="1" dirty="0"/>
          </a:p>
        </p:txBody>
      </p:sp>
      <p:sp>
        <p:nvSpPr>
          <p:cNvPr id="3" name="Tartalom helye 2"/>
          <p:cNvSpPr>
            <a:spLocks noGrp="1"/>
          </p:cNvSpPr>
          <p:nvPr>
            <p:ph idx="1"/>
          </p:nvPr>
        </p:nvSpPr>
        <p:spPr>
          <a:xfrm>
            <a:off x="685800" y="1268413"/>
            <a:ext cx="7764463" cy="5473700"/>
          </a:xfrm>
        </p:spPr>
        <p:txBody>
          <a:bodyPr>
            <a:noAutofit/>
          </a:bodyPr>
          <a:lstStyle/>
          <a:p>
            <a:pPr>
              <a:defRPr/>
            </a:pPr>
            <a:r>
              <a:rPr lang="hu-HU" dirty="0" smtClean="0"/>
              <a:t>Állítsa időrendbe az első négy versszakban felvillanó eseményeket! Él-e még Jézus a verset indító jelenetben?</a:t>
            </a:r>
          </a:p>
          <a:p>
            <a:pPr>
              <a:defRPr/>
            </a:pPr>
            <a:r>
              <a:rPr lang="hu-HU" dirty="0" smtClean="0"/>
              <a:t>Vizsgálja meg a mondatok modalitását! Melyek az uralkodó mondatfajták az 1-4., illetve az 5-10. versszakban! Melyik szakasz tér el ebből a szempontból a többitől, és milyen stíluseszközzel él itt a szerző?</a:t>
            </a:r>
          </a:p>
          <a:p>
            <a:pPr>
              <a:defRPr/>
            </a:pPr>
            <a:r>
              <a:rPr lang="hu-HU" dirty="0" smtClean="0"/>
              <a:t>A 4. szakaszban kétféle megnevezéssel illeti Krisztust a költő. Miért lényeges és hogyan értelmezhető ez a kettősség?</a:t>
            </a:r>
          </a:p>
          <a:p>
            <a:pPr>
              <a:defRPr/>
            </a:pPr>
            <a:r>
              <a:rPr lang="hu-HU" dirty="0" smtClean="0"/>
              <a:t>A beszélő osztozni akar Mária és Krisztus szenvedésében.  Mely sorokban kéri Mária, mely sorokban Jézus kínjait?  Milyen testi, illetve lelki szenvedésekért esedezik?</a:t>
            </a:r>
          </a:p>
          <a:p>
            <a:pPr>
              <a:defRPr/>
            </a:pPr>
            <a:r>
              <a:rPr lang="hu-HU" dirty="0" smtClean="0"/>
              <a:t>Keresse meg és értelmezze a 9-10. versszak ellentétpárokba rendeződő motívumait!</a:t>
            </a:r>
            <a:endParaRPr lang="hu-H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609600"/>
            <a:ext cx="7764463" cy="874713"/>
          </a:xfrm>
        </p:spPr>
        <p:txBody>
          <a:bodyPr/>
          <a:lstStyle/>
          <a:p>
            <a:pPr algn="just" eaLnBrk="1" fontAlgn="auto" hangingPunct="1">
              <a:spcAft>
                <a:spcPts val="0"/>
              </a:spcAft>
              <a:defRPr/>
            </a:pPr>
            <a:r>
              <a:rPr lang="hu-HU" altLang="hu-HU" sz="2800" dirty="0" smtClean="0"/>
              <a:t>A középkor fogalma és világképe</a:t>
            </a:r>
          </a:p>
        </p:txBody>
      </p:sp>
      <p:sp>
        <p:nvSpPr>
          <p:cNvPr id="3" name="Content Placeholder 2"/>
          <p:cNvSpPr>
            <a:spLocks noGrp="1"/>
          </p:cNvSpPr>
          <p:nvPr>
            <p:ph idx="1"/>
          </p:nvPr>
        </p:nvSpPr>
        <p:spPr>
          <a:xfrm>
            <a:off x="685800" y="1844675"/>
            <a:ext cx="7764463" cy="4608513"/>
          </a:xfrm>
        </p:spPr>
        <p:txBody>
          <a:bodyPr>
            <a:noAutofit/>
          </a:bodyPr>
          <a:lstStyle/>
          <a:p>
            <a:pPr eaLnBrk="1" fontAlgn="auto" hangingPunct="1">
              <a:spcAft>
                <a:spcPts val="0"/>
              </a:spcAft>
              <a:defRPr/>
            </a:pPr>
            <a:r>
              <a:rPr lang="hu-HU" sz="2400" dirty="0" smtClean="0"/>
              <a:t>14-15. sz. elnevezés: </a:t>
            </a:r>
            <a:r>
              <a:rPr lang="hu-HU" sz="2400" i="1" dirty="0" smtClean="0"/>
              <a:t>media ae</a:t>
            </a:r>
            <a:r>
              <a:rPr lang="hu-HU" sz="2400" dirty="0" smtClean="0"/>
              <a:t>tas (‚közbeeső kor’) → az antikvitás és reneszánsz közt időszak leértékelése („sötét középkor”)</a:t>
            </a:r>
          </a:p>
          <a:p>
            <a:pPr marL="342900" lvl="1" indent="-342900" eaLnBrk="1" fontAlgn="auto" hangingPunct="1">
              <a:spcAft>
                <a:spcPts val="0"/>
              </a:spcAft>
              <a:buFontTx/>
              <a:buChar char="•"/>
              <a:defRPr/>
            </a:pPr>
            <a:r>
              <a:rPr lang="hu-HU" sz="2400" dirty="0"/>
              <a:t>antik filozófiai hagyomány </a:t>
            </a:r>
            <a:r>
              <a:rPr lang="hu-HU" sz="2400" dirty="0" smtClean="0"/>
              <a:t>→ keresztény bölcselet</a:t>
            </a:r>
          </a:p>
          <a:p>
            <a:pPr lvl="1" eaLnBrk="1" fontAlgn="auto" hangingPunct="1">
              <a:spcAft>
                <a:spcPts val="0"/>
              </a:spcAft>
              <a:defRPr/>
            </a:pPr>
            <a:r>
              <a:rPr lang="hu-HU" sz="2200" dirty="0" smtClean="0"/>
              <a:t>patrisztika (2–8. sz.): Szt. Ágoston</a:t>
            </a:r>
          </a:p>
          <a:p>
            <a:pPr lvl="1" eaLnBrk="1" fontAlgn="auto" hangingPunct="1">
              <a:spcAft>
                <a:spcPts val="0"/>
              </a:spcAft>
              <a:defRPr/>
            </a:pPr>
            <a:r>
              <a:rPr lang="hu-HU" sz="2200" dirty="0" smtClean="0"/>
              <a:t>skolasztika (9–15. sz.): Aquinói Szt. Tamás</a:t>
            </a:r>
          </a:p>
          <a:p>
            <a:pPr eaLnBrk="1" fontAlgn="auto" hangingPunct="1">
              <a:spcAft>
                <a:spcPts val="0"/>
              </a:spcAft>
              <a:defRPr/>
            </a:pPr>
            <a:r>
              <a:rPr lang="hu-HU" sz="2400" dirty="0" smtClean="0"/>
              <a:t>kettős világkép:</a:t>
            </a:r>
          </a:p>
          <a:p>
            <a:pPr marL="0" indent="0" eaLnBrk="1" fontAlgn="auto" hangingPunct="1">
              <a:lnSpc>
                <a:spcPct val="100000"/>
              </a:lnSpc>
              <a:spcBef>
                <a:spcPts val="600"/>
              </a:spcBef>
              <a:spcAft>
                <a:spcPts val="0"/>
              </a:spcAft>
              <a:buFont typeface="Arial" panose="020B0604020202020204" pitchFamily="34" charset="0"/>
              <a:buNone/>
              <a:defRPr/>
            </a:pPr>
            <a:r>
              <a:rPr lang="hu-HU" sz="2400" dirty="0" smtClean="0"/>
              <a:t>	földi világ		↔		túlvilág</a:t>
            </a:r>
          </a:p>
          <a:p>
            <a:pPr marL="0" indent="0" eaLnBrk="1" fontAlgn="auto" hangingPunct="1">
              <a:lnSpc>
                <a:spcPct val="100000"/>
              </a:lnSpc>
              <a:spcBef>
                <a:spcPts val="600"/>
              </a:spcBef>
              <a:spcAft>
                <a:spcPts val="0"/>
              </a:spcAft>
              <a:buFont typeface="Arial" panose="020B0604020202020204" pitchFamily="34" charset="0"/>
              <a:buNone/>
              <a:defRPr/>
            </a:pPr>
            <a:r>
              <a:rPr lang="hu-HU" sz="2400" dirty="0" smtClean="0"/>
              <a:t> 	</a:t>
            </a:r>
            <a:r>
              <a:rPr lang="hu-HU" sz="2200" dirty="0" smtClean="0"/>
              <a:t>tökéletlen („siralomvölgy”) 		tökéletes </a:t>
            </a:r>
          </a:p>
          <a:p>
            <a:pPr marL="0" indent="0" eaLnBrk="1" fontAlgn="auto" hangingPunct="1">
              <a:lnSpc>
                <a:spcPct val="100000"/>
              </a:lnSpc>
              <a:spcBef>
                <a:spcPts val="600"/>
              </a:spcBef>
              <a:spcAft>
                <a:spcPts val="0"/>
              </a:spcAft>
              <a:buFont typeface="Arial" panose="020B0604020202020204" pitchFamily="34" charset="0"/>
              <a:buNone/>
              <a:defRPr/>
            </a:pPr>
            <a:r>
              <a:rPr lang="hu-HU" sz="2200" dirty="0" smtClean="0"/>
              <a:t>	mulandó, változékony		örök</a:t>
            </a:r>
            <a:r>
              <a:rPr lang="hu-HU" sz="2200" dirty="0"/>
              <a:t>, </a:t>
            </a:r>
            <a:r>
              <a:rPr lang="hu-HU" sz="2200" dirty="0" smtClean="0"/>
              <a:t>állandó</a:t>
            </a:r>
            <a:endParaRPr lang="hu-HU" sz="2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fontAlgn="auto" hangingPunct="1">
              <a:spcAft>
                <a:spcPts val="0"/>
              </a:spcAft>
              <a:defRPr/>
            </a:pPr>
            <a:r>
              <a:rPr lang="hu-HU" altLang="hu-HU" sz="3200" dirty="0" smtClean="0"/>
              <a:t>A magyar irodalom kezdetei</a:t>
            </a:r>
          </a:p>
        </p:txBody>
      </p:sp>
      <p:sp>
        <p:nvSpPr>
          <p:cNvPr id="3" name="Content Placeholder 2"/>
          <p:cNvSpPr>
            <a:spLocks noGrp="1"/>
          </p:cNvSpPr>
          <p:nvPr>
            <p:ph idx="1"/>
          </p:nvPr>
        </p:nvSpPr>
        <p:spPr/>
        <p:txBody>
          <a:bodyPr/>
          <a:lstStyle/>
          <a:p>
            <a:pPr marL="0" indent="0" eaLnBrk="1" fontAlgn="auto" hangingPunct="1">
              <a:spcAft>
                <a:spcPts val="0"/>
              </a:spcAft>
              <a:buFontTx/>
              <a:buNone/>
              <a:defRPr/>
            </a:pPr>
            <a:r>
              <a:rPr lang="hu-HU" sz="2400" dirty="0"/>
              <a:t>a) döntően latin nyelvű irodalom</a:t>
            </a:r>
          </a:p>
          <a:p>
            <a:pPr lvl="1" eaLnBrk="1" fontAlgn="auto" hangingPunct="1">
              <a:spcAft>
                <a:spcPts val="0"/>
              </a:spcAft>
              <a:defRPr/>
            </a:pPr>
            <a:r>
              <a:rPr lang="hu-HU" sz="2400" b="1" dirty="0" smtClean="0"/>
              <a:t>geszták</a:t>
            </a:r>
            <a:r>
              <a:rPr lang="hu-HU" sz="2400" dirty="0"/>
              <a:t>, krónikák (Anonymus: </a:t>
            </a:r>
            <a:r>
              <a:rPr lang="hu-HU" sz="2400" i="1" dirty="0"/>
              <a:t>Gesta Hungarorum</a:t>
            </a:r>
            <a:r>
              <a:rPr lang="hu-HU" sz="2400" dirty="0"/>
              <a:t>, Kézai Simon: </a:t>
            </a:r>
            <a:r>
              <a:rPr lang="hu-HU" sz="2400" i="1" dirty="0"/>
              <a:t>Gesta Hungarorum</a:t>
            </a:r>
            <a:r>
              <a:rPr lang="hu-HU" sz="2400" dirty="0"/>
              <a:t>, Kálti Márk: </a:t>
            </a:r>
            <a:r>
              <a:rPr lang="hu-HU" sz="2400" i="1" dirty="0"/>
              <a:t>Képes Krónika</a:t>
            </a:r>
            <a:r>
              <a:rPr lang="hu-HU" sz="2400" dirty="0"/>
              <a:t>)</a:t>
            </a:r>
          </a:p>
          <a:p>
            <a:pPr marL="0" indent="0" eaLnBrk="1" fontAlgn="auto" hangingPunct="1">
              <a:spcAft>
                <a:spcPts val="0"/>
              </a:spcAft>
              <a:buFontTx/>
              <a:buNone/>
              <a:defRPr/>
            </a:pPr>
            <a:r>
              <a:rPr lang="hu-HU" sz="2400" dirty="0"/>
              <a:t>b) magyar nyelvű</a:t>
            </a:r>
          </a:p>
          <a:p>
            <a:pPr lvl="1" eaLnBrk="1" fontAlgn="auto" hangingPunct="1">
              <a:spcAft>
                <a:spcPts val="0"/>
              </a:spcAft>
              <a:defRPr/>
            </a:pPr>
            <a:r>
              <a:rPr lang="hu-HU" sz="2400" dirty="0" smtClean="0"/>
              <a:t>magyar </a:t>
            </a:r>
            <a:r>
              <a:rPr lang="hu-HU" sz="2400" dirty="0"/>
              <a:t>ősköltészet, ősvallás </a:t>
            </a:r>
            <a:r>
              <a:rPr lang="hu-HU" sz="2400" dirty="0" smtClean="0"/>
              <a:t>(táltosok, regösök</a:t>
            </a:r>
            <a:r>
              <a:rPr lang="hu-HU" sz="2400" dirty="0"/>
              <a:t>)</a:t>
            </a:r>
          </a:p>
          <a:p>
            <a:pPr eaLnBrk="1" fontAlgn="auto" hangingPunct="1">
              <a:spcAft>
                <a:spcPts val="0"/>
              </a:spcAft>
              <a:defRPr/>
            </a:pPr>
            <a:endParaRPr lang="hu-HU" sz="24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64463" cy="587375"/>
          </a:xfrm>
        </p:spPr>
        <p:txBody>
          <a:bodyPr/>
          <a:lstStyle/>
          <a:p>
            <a:pPr algn="l" eaLnBrk="1" fontAlgn="auto" hangingPunct="1">
              <a:spcAft>
                <a:spcPts val="0"/>
              </a:spcAft>
              <a:defRPr/>
            </a:pPr>
            <a:r>
              <a:rPr lang="hu-HU" altLang="hu-HU" sz="2800" dirty="0" smtClean="0"/>
              <a:t>Nyelvemlékeink</a:t>
            </a:r>
          </a:p>
        </p:txBody>
      </p:sp>
      <p:sp>
        <p:nvSpPr>
          <p:cNvPr id="16387" name="Content Placeholder 2"/>
          <p:cNvSpPr>
            <a:spLocks noGrp="1"/>
          </p:cNvSpPr>
          <p:nvPr>
            <p:ph idx="1"/>
          </p:nvPr>
        </p:nvSpPr>
        <p:spPr>
          <a:xfrm>
            <a:off x="685800" y="1844675"/>
            <a:ext cx="7764463" cy="3946525"/>
          </a:xfrm>
        </p:spPr>
        <p:txBody>
          <a:bodyPr>
            <a:noAutofit/>
          </a:bodyPr>
          <a:lstStyle/>
          <a:p>
            <a:pPr eaLnBrk="1" fontAlgn="auto" hangingPunct="1">
              <a:spcAft>
                <a:spcPts val="0"/>
              </a:spcAft>
              <a:defRPr/>
            </a:pPr>
            <a:r>
              <a:rPr lang="hu-HU" altLang="hu-HU" sz="2400" b="1" i="1" dirty="0" smtClean="0"/>
              <a:t>Tihanyi apátság alapítólevele</a:t>
            </a:r>
            <a:r>
              <a:rPr lang="hu-HU" altLang="hu-HU" sz="2400" i="1" dirty="0" smtClean="0"/>
              <a:t> </a:t>
            </a:r>
            <a:r>
              <a:rPr lang="hu-HU" altLang="hu-HU" sz="2400" dirty="0" smtClean="0"/>
              <a:t>(1055)</a:t>
            </a:r>
          </a:p>
          <a:p>
            <a:pPr lvl="1" eaLnBrk="1" fontAlgn="auto" hangingPunct="1">
              <a:spcAft>
                <a:spcPts val="0"/>
              </a:spcAft>
              <a:buFont typeface="Wingdings" panose="05000000000000000000" pitchFamily="2" charset="2"/>
              <a:buChar char="Ø"/>
              <a:defRPr/>
            </a:pPr>
            <a:r>
              <a:rPr lang="hu-HU" altLang="hu-HU" sz="2400" dirty="0" smtClean="0"/>
              <a:t> alapító: I. András</a:t>
            </a:r>
          </a:p>
          <a:p>
            <a:pPr lvl="1" eaLnBrk="1" fontAlgn="auto" hangingPunct="1">
              <a:spcAft>
                <a:spcPts val="0"/>
              </a:spcAft>
              <a:buFont typeface="Wingdings" panose="05000000000000000000" pitchFamily="2" charset="2"/>
              <a:buChar char="Ø"/>
              <a:defRPr/>
            </a:pPr>
            <a:r>
              <a:rPr lang="hu-HU" altLang="hu-HU" sz="2400" dirty="0" smtClean="0"/>
              <a:t> 58 magyar szó</a:t>
            </a:r>
          </a:p>
          <a:p>
            <a:pPr eaLnBrk="1" fontAlgn="auto" hangingPunct="1">
              <a:spcAft>
                <a:spcPts val="0"/>
              </a:spcAft>
              <a:defRPr/>
            </a:pPr>
            <a:r>
              <a:rPr lang="hu-HU" altLang="hu-HU" sz="2400" b="1" i="1" dirty="0" smtClean="0"/>
              <a:t>Halotti Beszéd</a:t>
            </a:r>
            <a:r>
              <a:rPr lang="hu-HU" altLang="hu-HU" sz="2400" i="1" dirty="0" smtClean="0"/>
              <a:t> és Könyörgés </a:t>
            </a:r>
            <a:r>
              <a:rPr lang="hu-HU" altLang="hu-HU" sz="2400" dirty="0" smtClean="0"/>
              <a:t>(1192/1195)</a:t>
            </a:r>
          </a:p>
          <a:p>
            <a:pPr lvl="1" eaLnBrk="1" fontAlgn="auto" hangingPunct="1">
              <a:spcAft>
                <a:spcPts val="0"/>
              </a:spcAft>
              <a:buFont typeface="Wingdings" panose="05000000000000000000" pitchFamily="2" charset="2"/>
              <a:buChar char="Ø"/>
              <a:defRPr/>
            </a:pPr>
            <a:r>
              <a:rPr lang="hu-HU" altLang="hu-HU" sz="2400" dirty="0" smtClean="0"/>
              <a:t> felfedezése: Pray György (18. sz.) → Pray-kódex</a:t>
            </a:r>
          </a:p>
          <a:p>
            <a:pPr lvl="1" eaLnBrk="1" fontAlgn="auto" hangingPunct="1">
              <a:spcAft>
                <a:spcPts val="0"/>
              </a:spcAft>
              <a:buFont typeface="Wingdings" panose="05000000000000000000" pitchFamily="2" charset="2"/>
              <a:buChar char="Ø"/>
              <a:defRPr/>
            </a:pPr>
            <a:r>
              <a:rPr lang="hu-HU" altLang="hu-HU" sz="2400" dirty="0" smtClean="0"/>
              <a:t> műfaja: papi búcsúztató és ima</a:t>
            </a:r>
          </a:p>
          <a:p>
            <a:pPr lvl="1" eaLnBrk="1" fontAlgn="auto" hangingPunct="1">
              <a:spcAft>
                <a:spcPts val="0"/>
              </a:spcAft>
              <a:buFont typeface="Wingdings" panose="05000000000000000000" pitchFamily="2" charset="2"/>
              <a:buChar char="Ø"/>
              <a:defRPr/>
            </a:pPr>
            <a:r>
              <a:rPr lang="hu-HU" altLang="hu-HU" sz="2400" dirty="0" smtClean="0"/>
              <a:t> a Halotti Beszéd szabad fordítás (közelebb áll az élőbeszédhez), a Könyörgés szorosabban követi a latin eredetit</a:t>
            </a:r>
          </a:p>
          <a:p>
            <a:pPr eaLnBrk="1" fontAlgn="auto" hangingPunct="1">
              <a:spcAft>
                <a:spcPts val="0"/>
              </a:spcAft>
              <a:defRPr/>
            </a:pPr>
            <a:endParaRPr lang="hu-HU" altLang="hu-HU" sz="24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620713"/>
            <a:ext cx="8229600" cy="5505450"/>
          </a:xfrm>
        </p:spPr>
        <p:txBody>
          <a:bodyPr/>
          <a:lstStyle/>
          <a:p>
            <a:pPr lvl="1" eaLnBrk="1" fontAlgn="auto" hangingPunct="1">
              <a:spcAft>
                <a:spcPts val="0"/>
              </a:spcAft>
              <a:defRPr/>
            </a:pPr>
            <a:r>
              <a:rPr lang="hu-HU" altLang="hu-HU" sz="2400" dirty="0" smtClean="0"/>
              <a:t>32 sor (ebből 6 sor a Könyörgés), 190 magyar szó</a:t>
            </a:r>
          </a:p>
          <a:p>
            <a:pPr lvl="1" eaLnBrk="1" fontAlgn="auto" hangingPunct="1">
              <a:spcAft>
                <a:spcPts val="0"/>
              </a:spcAft>
              <a:defRPr/>
            </a:pPr>
            <a:r>
              <a:rPr lang="hu-HU" altLang="hu-HU" sz="2400" dirty="0" smtClean="0"/>
              <a:t>retorikai alakzatok (megszólítás, felkiáltás, kérdés-válasz, figura </a:t>
            </a:r>
            <a:r>
              <a:rPr lang="hu-HU" altLang="hu-HU" sz="2400" dirty="0" err="1" smtClean="0"/>
              <a:t>etymologica</a:t>
            </a:r>
            <a:r>
              <a:rPr lang="hu-HU" altLang="hu-HU" sz="2400" dirty="0" smtClean="0"/>
              <a:t>)</a:t>
            </a:r>
          </a:p>
          <a:p>
            <a:pPr lvl="1" eaLnBrk="1" fontAlgn="auto" hangingPunct="1">
              <a:spcAft>
                <a:spcPts val="0"/>
              </a:spcAft>
              <a:defRPr/>
            </a:pPr>
            <a:r>
              <a:rPr lang="hu-HU" altLang="hu-HU" sz="2400" dirty="0" smtClean="0"/>
              <a:t>tartalom:</a:t>
            </a:r>
          </a:p>
          <a:p>
            <a:pPr lvl="2" eaLnBrk="1" fontAlgn="auto" hangingPunct="1">
              <a:spcAft>
                <a:spcPts val="0"/>
              </a:spcAft>
              <a:buFont typeface="Wingdings" panose="05000000000000000000" pitchFamily="2" charset="2"/>
              <a:buChar char="Ø"/>
              <a:defRPr/>
            </a:pPr>
            <a:r>
              <a:rPr lang="hu-HU" altLang="hu-HU" sz="2400" dirty="0" smtClean="0"/>
              <a:t> (kérdés-válasz ) </a:t>
            </a:r>
            <a:r>
              <a:rPr lang="hu-HU" altLang="hu-HU" sz="2400" dirty="0" err="1" smtClean="0"/>
              <a:t>paradicsombeli</a:t>
            </a:r>
            <a:r>
              <a:rPr lang="hu-HU" altLang="hu-HU" sz="2400" dirty="0" smtClean="0"/>
              <a:t> tilalmak → bűnbeesés → következmények</a:t>
            </a:r>
          </a:p>
          <a:p>
            <a:pPr lvl="2" eaLnBrk="1" fontAlgn="auto" hangingPunct="1">
              <a:spcAft>
                <a:spcPts val="0"/>
              </a:spcAft>
              <a:buFont typeface="Wingdings" panose="05000000000000000000" pitchFamily="2" charset="2"/>
              <a:buChar char="Ø"/>
              <a:defRPr/>
            </a:pPr>
            <a:r>
              <a:rPr lang="hu-HU" altLang="hu-HU" sz="2400" dirty="0" smtClean="0"/>
              <a:t> (kérdés-válasz) általánosítás: a halált senki nem kerülheti el</a:t>
            </a:r>
          </a:p>
          <a:p>
            <a:pPr lvl="2" eaLnBrk="1" fontAlgn="auto" hangingPunct="1">
              <a:spcAft>
                <a:spcPts val="0"/>
              </a:spcAft>
              <a:buFont typeface="Wingdings" panose="05000000000000000000" pitchFamily="2" charset="2"/>
              <a:buChar char="Ø"/>
              <a:defRPr/>
            </a:pPr>
            <a:r>
              <a:rPr lang="hu-HU" altLang="hu-HU" sz="2400" dirty="0" smtClean="0"/>
              <a:t> imára szólít a megholt </a:t>
            </a:r>
            <a:r>
              <a:rPr lang="hu-HU" altLang="hu-HU" sz="2400" dirty="0" err="1" smtClean="0"/>
              <a:t>lelkéért</a:t>
            </a:r>
            <a:endParaRPr lang="hu-HU" altLang="hu-HU" sz="2400" dirty="0" smtClean="0"/>
          </a:p>
          <a:p>
            <a:pPr eaLnBrk="1" fontAlgn="auto" hangingPunct="1">
              <a:spcAft>
                <a:spcPts val="0"/>
              </a:spcAft>
              <a:defRPr/>
            </a:pPr>
            <a:endParaRPr lang="hu-HU" altLang="hu-HU" sz="2400" dirty="0" smtClean="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692150"/>
            <a:ext cx="8229600" cy="5434013"/>
          </a:xfrm>
        </p:spPr>
        <p:txBody>
          <a:bodyPr/>
          <a:lstStyle/>
          <a:p>
            <a:pPr eaLnBrk="1" fontAlgn="auto" hangingPunct="1">
              <a:spcAft>
                <a:spcPts val="0"/>
              </a:spcAft>
              <a:defRPr/>
            </a:pPr>
            <a:r>
              <a:rPr lang="hu-HU" altLang="hu-HU" sz="2800" b="1" i="1" dirty="0" smtClean="0"/>
              <a:t>Ómagyar Mária-siralom</a:t>
            </a:r>
            <a:r>
              <a:rPr lang="hu-HU" altLang="hu-HU" sz="2800" i="1" dirty="0" smtClean="0"/>
              <a:t> </a:t>
            </a:r>
            <a:r>
              <a:rPr lang="hu-HU" altLang="hu-HU" sz="2800" dirty="0" smtClean="0"/>
              <a:t>(1300 k.)</a:t>
            </a:r>
          </a:p>
          <a:p>
            <a:pPr lvl="1" eaLnBrk="1" fontAlgn="auto" hangingPunct="1">
              <a:spcAft>
                <a:spcPts val="0"/>
              </a:spcAft>
              <a:buFont typeface="Wingdings" panose="05000000000000000000" pitchFamily="2" charset="2"/>
              <a:buChar char="Ø"/>
              <a:defRPr/>
            </a:pPr>
            <a:r>
              <a:rPr lang="hu-HU" altLang="hu-HU" sz="2400" dirty="0" smtClean="0"/>
              <a:t> felfedezése: </a:t>
            </a:r>
            <a:r>
              <a:rPr lang="hu-HU" altLang="hu-HU" sz="2400" dirty="0" err="1" smtClean="0"/>
              <a:t>Leuveni</a:t>
            </a:r>
            <a:r>
              <a:rPr lang="hu-HU" altLang="hu-HU" sz="2400" dirty="0" smtClean="0"/>
              <a:t> Könyvtár (</a:t>
            </a:r>
            <a:r>
              <a:rPr lang="hu-HU" altLang="hu-HU" sz="2400" dirty="0" err="1" smtClean="0"/>
              <a:t>Gragger</a:t>
            </a:r>
            <a:r>
              <a:rPr lang="hu-HU" altLang="hu-HU" sz="2400" dirty="0" smtClean="0"/>
              <a:t> Róbert, 1922) → </a:t>
            </a:r>
            <a:r>
              <a:rPr lang="hu-HU" altLang="hu-HU" sz="2400" dirty="0" err="1" smtClean="0"/>
              <a:t>Leuveni</a:t>
            </a:r>
            <a:r>
              <a:rPr lang="hu-HU" altLang="hu-HU" sz="2400" dirty="0" smtClean="0"/>
              <a:t> kódex / </a:t>
            </a:r>
            <a:r>
              <a:rPr lang="hu-HU" altLang="hu-HU" sz="2400" dirty="0" err="1" smtClean="0"/>
              <a:t>Sermones</a:t>
            </a:r>
            <a:r>
              <a:rPr lang="hu-HU" altLang="hu-HU" sz="2400" dirty="0" smtClean="0"/>
              <a:t> kódex (1982-től magyar tulajdonban)</a:t>
            </a:r>
          </a:p>
          <a:p>
            <a:pPr lvl="1" eaLnBrk="1" fontAlgn="auto" hangingPunct="1">
              <a:spcAft>
                <a:spcPts val="0"/>
              </a:spcAft>
              <a:buFont typeface="Wingdings" panose="05000000000000000000" pitchFamily="2" charset="2"/>
              <a:buChar char="Ø"/>
              <a:defRPr/>
            </a:pPr>
            <a:r>
              <a:rPr lang="hu-HU" altLang="hu-HU" sz="2400" dirty="0" smtClean="0"/>
              <a:t> műfaj: </a:t>
            </a:r>
            <a:r>
              <a:rPr lang="hu-HU" altLang="hu-HU" sz="2400" dirty="0" err="1" smtClean="0"/>
              <a:t>planctus</a:t>
            </a:r>
            <a:endParaRPr lang="hu-HU" altLang="hu-HU" sz="2400" dirty="0" smtClean="0"/>
          </a:p>
          <a:p>
            <a:pPr lvl="1" eaLnBrk="1" fontAlgn="auto" hangingPunct="1">
              <a:spcAft>
                <a:spcPts val="0"/>
              </a:spcAft>
              <a:buFont typeface="Wingdings" panose="05000000000000000000" pitchFamily="2" charset="2"/>
              <a:buChar char="Ø"/>
              <a:defRPr/>
            </a:pPr>
            <a:r>
              <a:rPr lang="hu-HU" altLang="hu-HU" sz="2400" dirty="0" smtClean="0"/>
              <a:t> fordítás</a:t>
            </a:r>
          </a:p>
          <a:p>
            <a:pPr lvl="1" eaLnBrk="1" fontAlgn="auto" hangingPunct="1">
              <a:spcAft>
                <a:spcPts val="0"/>
              </a:spcAft>
              <a:buFont typeface="Wingdings" panose="05000000000000000000" pitchFamily="2" charset="2"/>
              <a:buChar char="Ø"/>
              <a:defRPr/>
            </a:pPr>
            <a:r>
              <a:rPr lang="hu-HU" altLang="hu-HU" sz="2400" dirty="0" smtClean="0"/>
              <a:t> 37 sor, 130 szó</a:t>
            </a:r>
          </a:p>
          <a:p>
            <a:pPr lvl="1" eaLnBrk="1" fontAlgn="auto" hangingPunct="1">
              <a:spcAft>
                <a:spcPts val="0"/>
              </a:spcAft>
              <a:buFont typeface="Wingdings" panose="05000000000000000000" pitchFamily="2" charset="2"/>
              <a:buChar char="Ø"/>
              <a:defRPr/>
            </a:pPr>
            <a:r>
              <a:rPr lang="hu-HU" altLang="hu-HU" sz="2400" dirty="0" smtClean="0"/>
              <a:t> kétütemű hangsúlyos verselés, változatos rímelés (páros rím, félrím, bokorrím), alliterációk</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765175"/>
            <a:ext cx="8229600" cy="5360988"/>
          </a:xfrm>
        </p:spPr>
        <p:txBody>
          <a:bodyPr/>
          <a:lstStyle/>
          <a:p>
            <a:pPr lvl="1" eaLnBrk="1" fontAlgn="auto" hangingPunct="1">
              <a:spcAft>
                <a:spcPts val="0"/>
              </a:spcAft>
              <a:defRPr/>
            </a:pPr>
            <a:r>
              <a:rPr lang="hu-HU" altLang="hu-HU" sz="2400" dirty="0" smtClean="0"/>
              <a:t>tartalom:</a:t>
            </a:r>
          </a:p>
          <a:p>
            <a:pPr lvl="2" eaLnBrk="1" fontAlgn="auto" hangingPunct="1">
              <a:spcAft>
                <a:spcPts val="0"/>
              </a:spcAft>
              <a:buFont typeface="Wingdings" panose="05000000000000000000" pitchFamily="2" charset="2"/>
              <a:buChar char="Ø"/>
              <a:defRPr/>
            </a:pPr>
            <a:r>
              <a:rPr lang="hu-HU" altLang="hu-HU" sz="2400" dirty="0" smtClean="0"/>
              <a:t> Mária saját fájdalma</a:t>
            </a:r>
          </a:p>
          <a:p>
            <a:pPr lvl="2" eaLnBrk="1" fontAlgn="auto" hangingPunct="1">
              <a:spcAft>
                <a:spcPts val="0"/>
              </a:spcAft>
              <a:buFont typeface="Wingdings" panose="05000000000000000000" pitchFamily="2" charset="2"/>
              <a:buChar char="Ø"/>
              <a:defRPr/>
            </a:pPr>
            <a:r>
              <a:rPr lang="hu-HU" altLang="hu-HU" sz="2400" dirty="0" smtClean="0"/>
              <a:t> fia megszólítása: bánatára kér enyhülést, beszámol fia szenvedéséről</a:t>
            </a:r>
          </a:p>
          <a:p>
            <a:pPr lvl="2" eaLnBrk="1" fontAlgn="auto" hangingPunct="1">
              <a:spcAft>
                <a:spcPts val="0"/>
              </a:spcAft>
              <a:buFont typeface="Wingdings" panose="05000000000000000000" pitchFamily="2" charset="2"/>
              <a:buChar char="Ø"/>
              <a:defRPr/>
            </a:pPr>
            <a:r>
              <a:rPr lang="hu-HU" altLang="hu-HU" sz="2400" dirty="0" smtClean="0"/>
              <a:t> halál megszólítása: saját életét ajánlja fel</a:t>
            </a:r>
          </a:p>
          <a:p>
            <a:pPr lvl="2" eaLnBrk="1" fontAlgn="auto" hangingPunct="1">
              <a:spcAft>
                <a:spcPts val="0"/>
              </a:spcAft>
              <a:buFont typeface="Wingdings" panose="05000000000000000000" pitchFamily="2" charset="2"/>
              <a:buChar char="Ø"/>
              <a:defRPr/>
            </a:pPr>
            <a:r>
              <a:rPr lang="hu-HU" altLang="hu-HU" sz="2400" dirty="0" smtClean="0"/>
              <a:t> kínzók megszólítása: kegyelemért könyörög</a:t>
            </a:r>
          </a:p>
          <a:p>
            <a:pPr lvl="2" eaLnBrk="1" fontAlgn="auto" hangingPunct="1">
              <a:spcAft>
                <a:spcPts val="0"/>
              </a:spcAft>
              <a:buFont typeface="Wingdings" panose="05000000000000000000" pitchFamily="2" charset="2"/>
              <a:buChar char="Ø"/>
              <a:defRPr/>
            </a:pPr>
            <a:r>
              <a:rPr lang="hu-HU" altLang="hu-HU" sz="2400" dirty="0" smtClean="0"/>
              <a:t> Mária anyai szeretete: ha már nem tudja megmenteni, osztozni akar vele a halálban</a:t>
            </a:r>
          </a:p>
          <a:p>
            <a:pPr eaLnBrk="1" fontAlgn="auto" hangingPunct="1">
              <a:spcAft>
                <a:spcPts val="0"/>
              </a:spcAft>
              <a:defRPr/>
            </a:pPr>
            <a:endParaRPr lang="hu-HU" altLang="hu-HU" sz="2400" dirty="0" smtClean="0"/>
          </a:p>
          <a:p>
            <a:pPr eaLnBrk="1" fontAlgn="auto" hangingPunct="1">
              <a:spcAft>
                <a:spcPts val="0"/>
              </a:spcAft>
              <a:defRPr/>
            </a:pPr>
            <a:endParaRPr lang="hu-HU" altLang="hu-HU" dirty="0" smtClean="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468313" y="333375"/>
          <a:ext cx="8207375" cy="6253168"/>
        </p:xfrm>
        <a:graphic>
          <a:graphicData uri="http://schemas.openxmlformats.org/drawingml/2006/table">
            <a:tbl>
              <a:tblPr firstRow="1" bandRow="1">
                <a:tableStyleId>{5C22544A-7EE6-4342-B048-85BDC9FD1C3A}</a:tableStyleId>
              </a:tblPr>
              <a:tblGrid>
                <a:gridCol w="1947821">
                  <a:extLst>
                    <a:ext uri="{9D8B030D-6E8A-4147-A177-3AD203B41FA5}">
                      <a16:colId xmlns:a16="http://schemas.microsoft.com/office/drawing/2014/main" val="972620420"/>
                    </a:ext>
                  </a:extLst>
                </a:gridCol>
                <a:gridCol w="2921218">
                  <a:extLst>
                    <a:ext uri="{9D8B030D-6E8A-4147-A177-3AD203B41FA5}">
                      <a16:colId xmlns:a16="http://schemas.microsoft.com/office/drawing/2014/main" val="2324910972"/>
                    </a:ext>
                  </a:extLst>
                </a:gridCol>
                <a:gridCol w="3338336">
                  <a:extLst>
                    <a:ext uri="{9D8B030D-6E8A-4147-A177-3AD203B41FA5}">
                      <a16:colId xmlns:a16="http://schemas.microsoft.com/office/drawing/2014/main" val="1775738886"/>
                    </a:ext>
                  </a:extLst>
                </a:gridCol>
              </a:tblGrid>
              <a:tr h="370800">
                <a:tc>
                  <a:txBody>
                    <a:bodyPr/>
                    <a:lstStyle/>
                    <a:p>
                      <a:r>
                        <a:rPr lang="hu-HU" sz="1800" dirty="0" smtClean="0"/>
                        <a:t>Szempont</a:t>
                      </a:r>
                      <a:endParaRPr lang="hu-HU" sz="1800" dirty="0"/>
                    </a:p>
                  </a:txBody>
                  <a:tcPr marL="91423" marR="91423" marT="45716" marB="45716"/>
                </a:tc>
                <a:tc>
                  <a:txBody>
                    <a:bodyPr/>
                    <a:lstStyle/>
                    <a:p>
                      <a:r>
                        <a:rPr lang="hu-HU" sz="1800" dirty="0" smtClean="0"/>
                        <a:t>Stabat mater</a:t>
                      </a:r>
                      <a:endParaRPr lang="hu-HU" sz="1800" dirty="0"/>
                    </a:p>
                  </a:txBody>
                  <a:tcPr marL="91423" marR="91423" marT="45716" marB="45716"/>
                </a:tc>
                <a:tc>
                  <a:txBody>
                    <a:bodyPr/>
                    <a:lstStyle/>
                    <a:p>
                      <a:r>
                        <a:rPr lang="hu-HU" sz="1800" dirty="0" smtClean="0"/>
                        <a:t>Ómagyar Mária-siralom</a:t>
                      </a:r>
                      <a:endParaRPr lang="hu-HU" sz="1800" dirty="0"/>
                    </a:p>
                  </a:txBody>
                  <a:tcPr marL="91423" marR="91423" marT="45716" marB="45716"/>
                </a:tc>
                <a:extLst>
                  <a:ext uri="{0D108BD9-81ED-4DB2-BD59-A6C34878D82A}">
                    <a16:rowId xmlns:a16="http://schemas.microsoft.com/office/drawing/2014/main" val="3454677161"/>
                  </a:ext>
                </a:extLst>
              </a:tr>
              <a:tr h="370800">
                <a:tc>
                  <a:txBody>
                    <a:bodyPr/>
                    <a:lstStyle/>
                    <a:p>
                      <a:r>
                        <a:rPr lang="hu-HU" sz="1800" dirty="0" smtClean="0"/>
                        <a:t>Szerző</a:t>
                      </a:r>
                      <a:endParaRPr lang="hu-HU" sz="1800" dirty="0"/>
                    </a:p>
                  </a:txBody>
                  <a:tcPr marL="91423" marR="91423" marT="45716" marB="45716"/>
                </a:tc>
                <a:tc>
                  <a:txBody>
                    <a:bodyPr/>
                    <a:lstStyle/>
                    <a:p>
                      <a:r>
                        <a:rPr lang="hu-HU" sz="1800" dirty="0" smtClean="0"/>
                        <a:t>Jacopone da </a:t>
                      </a:r>
                      <a:r>
                        <a:rPr lang="hu-HU" sz="1800" dirty="0" err="1" smtClean="0"/>
                        <a:t>Todi</a:t>
                      </a:r>
                      <a:endParaRPr lang="hu-HU" sz="1800" dirty="0"/>
                    </a:p>
                  </a:txBody>
                  <a:tcPr marL="91423" marR="91423" marT="45716" marB="45716"/>
                </a:tc>
                <a:tc>
                  <a:txBody>
                    <a:bodyPr/>
                    <a:lstStyle/>
                    <a:p>
                      <a:r>
                        <a:rPr lang="hu-HU" sz="1800" dirty="0" smtClean="0"/>
                        <a:t>ismeretlen</a:t>
                      </a:r>
                      <a:endParaRPr lang="hu-HU" sz="1800" dirty="0"/>
                    </a:p>
                  </a:txBody>
                  <a:tcPr marL="91423" marR="91423" marT="45716" marB="45716"/>
                </a:tc>
                <a:extLst>
                  <a:ext uri="{0D108BD9-81ED-4DB2-BD59-A6C34878D82A}">
                    <a16:rowId xmlns:a16="http://schemas.microsoft.com/office/drawing/2014/main" val="1006055333"/>
                  </a:ext>
                </a:extLst>
              </a:tr>
              <a:tr h="370800">
                <a:tc>
                  <a:txBody>
                    <a:bodyPr/>
                    <a:lstStyle/>
                    <a:p>
                      <a:r>
                        <a:rPr lang="hu-HU" sz="1800" dirty="0" smtClean="0"/>
                        <a:t>Keletkezési idő</a:t>
                      </a:r>
                      <a:endParaRPr lang="hu-HU" sz="1800" dirty="0"/>
                    </a:p>
                  </a:txBody>
                  <a:tcPr marL="91423" marR="91423" marT="45716" marB="45716"/>
                </a:tc>
                <a:tc gridSpan="2">
                  <a:txBody>
                    <a:bodyPr/>
                    <a:lstStyle/>
                    <a:p>
                      <a:pPr algn="ctr"/>
                      <a:r>
                        <a:rPr lang="hu-HU" sz="1800" dirty="0" smtClean="0"/>
                        <a:t>13. sz.</a:t>
                      </a:r>
                      <a:endParaRPr lang="hu-HU" sz="1800" dirty="0"/>
                    </a:p>
                  </a:txBody>
                  <a:tcPr marL="91423" marR="91423" marT="45716" marB="45716"/>
                </a:tc>
                <a:tc hMerge="1">
                  <a:txBody>
                    <a:bodyPr/>
                    <a:lstStyle/>
                    <a:p>
                      <a:endParaRPr lang="hu-HU"/>
                    </a:p>
                  </a:txBody>
                  <a:tcPr/>
                </a:tc>
                <a:extLst>
                  <a:ext uri="{0D108BD9-81ED-4DB2-BD59-A6C34878D82A}">
                    <a16:rowId xmlns:a16="http://schemas.microsoft.com/office/drawing/2014/main" val="357352255"/>
                  </a:ext>
                </a:extLst>
              </a:tr>
              <a:tr h="370800">
                <a:tc>
                  <a:txBody>
                    <a:bodyPr/>
                    <a:lstStyle/>
                    <a:p>
                      <a:r>
                        <a:rPr lang="hu-HU" sz="1800" dirty="0" smtClean="0"/>
                        <a:t>Műfaj</a:t>
                      </a:r>
                      <a:endParaRPr lang="hu-HU" sz="1800" dirty="0"/>
                    </a:p>
                  </a:txBody>
                  <a:tcPr marL="91423" marR="91423" marT="45716" marB="45716"/>
                </a:tc>
                <a:tc gridSpan="2">
                  <a:txBody>
                    <a:bodyPr/>
                    <a:lstStyle/>
                    <a:p>
                      <a:pPr algn="ctr"/>
                      <a:r>
                        <a:rPr lang="hu-HU" sz="1800" dirty="0" err="1" smtClean="0"/>
                        <a:t>planctus</a:t>
                      </a:r>
                      <a:endParaRPr lang="hu-HU" sz="1800" dirty="0"/>
                    </a:p>
                  </a:txBody>
                  <a:tcPr marL="91423" marR="91423" marT="45716" marB="45716"/>
                </a:tc>
                <a:tc hMerge="1">
                  <a:txBody>
                    <a:bodyPr/>
                    <a:lstStyle/>
                    <a:p>
                      <a:endParaRPr lang="hu-HU"/>
                    </a:p>
                  </a:txBody>
                  <a:tcPr/>
                </a:tc>
                <a:extLst>
                  <a:ext uri="{0D108BD9-81ED-4DB2-BD59-A6C34878D82A}">
                    <a16:rowId xmlns:a16="http://schemas.microsoft.com/office/drawing/2014/main" val="2460679780"/>
                  </a:ext>
                </a:extLst>
              </a:tr>
              <a:tr h="370800">
                <a:tc>
                  <a:txBody>
                    <a:bodyPr/>
                    <a:lstStyle/>
                    <a:p>
                      <a:r>
                        <a:rPr lang="hu-HU" sz="1800" dirty="0" smtClean="0"/>
                        <a:t>Nyelv</a:t>
                      </a:r>
                      <a:endParaRPr lang="hu-HU" sz="1800" dirty="0"/>
                    </a:p>
                  </a:txBody>
                  <a:tcPr marL="91423" marR="91423" marT="45716" marB="45716"/>
                </a:tc>
                <a:tc>
                  <a:txBody>
                    <a:bodyPr/>
                    <a:lstStyle/>
                    <a:p>
                      <a:pPr algn="l"/>
                      <a:r>
                        <a:rPr lang="hu-HU" sz="1800" dirty="0" smtClean="0"/>
                        <a:t>latin</a:t>
                      </a:r>
                      <a:endParaRPr lang="hu-HU" sz="1800" dirty="0"/>
                    </a:p>
                  </a:txBody>
                  <a:tcPr marL="91423" marR="91423" marT="45716" marB="45716"/>
                </a:tc>
                <a:tc>
                  <a:txBody>
                    <a:bodyPr/>
                    <a:lstStyle/>
                    <a:p>
                      <a:r>
                        <a:rPr lang="hu-HU" sz="1800" dirty="0" smtClean="0"/>
                        <a:t>magyar (latin minták alapján)</a:t>
                      </a:r>
                      <a:endParaRPr lang="hu-HU" sz="1800" dirty="0"/>
                    </a:p>
                  </a:txBody>
                  <a:tcPr marL="91423" marR="91423" marT="45716" marB="45716"/>
                </a:tc>
                <a:extLst>
                  <a:ext uri="{0D108BD9-81ED-4DB2-BD59-A6C34878D82A}">
                    <a16:rowId xmlns:a16="http://schemas.microsoft.com/office/drawing/2014/main" val="420192583"/>
                  </a:ext>
                </a:extLst>
              </a:tr>
              <a:tr h="370800">
                <a:tc>
                  <a:txBody>
                    <a:bodyPr/>
                    <a:lstStyle/>
                    <a:p>
                      <a:r>
                        <a:rPr lang="hu-HU" sz="1800" dirty="0" smtClean="0"/>
                        <a:t>Téma</a:t>
                      </a:r>
                      <a:endParaRPr lang="hu-HU" sz="1800" dirty="0"/>
                    </a:p>
                  </a:txBody>
                  <a:tcPr marL="91423" marR="91423" marT="45716" marB="45716"/>
                </a:tc>
                <a:tc gridSpan="2">
                  <a:txBody>
                    <a:bodyPr/>
                    <a:lstStyle/>
                    <a:p>
                      <a:pPr algn="ctr"/>
                      <a:r>
                        <a:rPr lang="hu-HU" sz="1800" dirty="0" smtClean="0"/>
                        <a:t>Mária szenvedése Jézus keresztjénél</a:t>
                      </a:r>
                      <a:endParaRPr lang="hu-HU" sz="1800" dirty="0"/>
                    </a:p>
                  </a:txBody>
                  <a:tcPr marL="91423" marR="91423" marT="45716" marB="45716"/>
                </a:tc>
                <a:tc hMerge="1">
                  <a:txBody>
                    <a:bodyPr/>
                    <a:lstStyle/>
                    <a:p>
                      <a:endParaRPr lang="hu-HU" dirty="0"/>
                    </a:p>
                  </a:txBody>
                  <a:tcPr/>
                </a:tc>
                <a:extLst>
                  <a:ext uri="{0D108BD9-81ED-4DB2-BD59-A6C34878D82A}">
                    <a16:rowId xmlns:a16="http://schemas.microsoft.com/office/drawing/2014/main" val="1659847985"/>
                  </a:ext>
                </a:extLst>
              </a:tr>
              <a:tr h="370800">
                <a:tc>
                  <a:txBody>
                    <a:bodyPr/>
                    <a:lstStyle/>
                    <a:p>
                      <a:r>
                        <a:rPr lang="hu-HU" sz="1800" dirty="0" smtClean="0"/>
                        <a:t>Lírai</a:t>
                      </a:r>
                      <a:r>
                        <a:rPr lang="hu-HU" sz="1800" baseline="0" dirty="0" smtClean="0"/>
                        <a:t> én</a:t>
                      </a:r>
                      <a:endParaRPr lang="hu-HU" sz="1800" dirty="0"/>
                    </a:p>
                  </a:txBody>
                  <a:tcPr marL="91423" marR="91423" marT="45716" marB="45716"/>
                </a:tc>
                <a:tc>
                  <a:txBody>
                    <a:bodyPr/>
                    <a:lstStyle/>
                    <a:p>
                      <a:r>
                        <a:rPr lang="hu-HU" sz="1800" dirty="0" smtClean="0"/>
                        <a:t>Külső</a:t>
                      </a:r>
                      <a:r>
                        <a:rPr lang="hu-HU" sz="1800" baseline="0" dirty="0" smtClean="0"/>
                        <a:t> szemlélő</a:t>
                      </a:r>
                      <a:endParaRPr lang="hu-HU" sz="1800" dirty="0"/>
                    </a:p>
                  </a:txBody>
                  <a:tcPr marL="91423" marR="91423" marT="45716" marB="45716"/>
                </a:tc>
                <a:tc>
                  <a:txBody>
                    <a:bodyPr/>
                    <a:lstStyle/>
                    <a:p>
                      <a:r>
                        <a:rPr lang="hu-HU" sz="1800" dirty="0" smtClean="0"/>
                        <a:t>Mária</a:t>
                      </a:r>
                      <a:endParaRPr lang="hu-HU" sz="1800" dirty="0"/>
                    </a:p>
                  </a:txBody>
                  <a:tcPr marL="91423" marR="91423" marT="45716" marB="45716"/>
                </a:tc>
                <a:extLst>
                  <a:ext uri="{0D108BD9-81ED-4DB2-BD59-A6C34878D82A}">
                    <a16:rowId xmlns:a16="http://schemas.microsoft.com/office/drawing/2014/main" val="37317087"/>
                  </a:ext>
                </a:extLst>
              </a:tr>
              <a:tr h="1463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smtClean="0"/>
                        <a:t>Gondolatiság</a:t>
                      </a:r>
                    </a:p>
                  </a:txBody>
                  <a:tcPr marL="91423" marR="91423" marT="45716" marB="45716"/>
                </a:tc>
                <a:tc>
                  <a:txBody>
                    <a:bodyPr/>
                    <a:lstStyle/>
                    <a:p>
                      <a:r>
                        <a:rPr lang="hu-HU" sz="1800" dirty="0" smtClean="0"/>
                        <a:t>A beszélő vágya: osztozni Mária és Jézus szenvedésében, hogy ezáltal elnyerje az üdvösséget.</a:t>
                      </a:r>
                    </a:p>
                  </a:txBody>
                  <a:tcPr marL="91423" marR="91423" marT="45716" marB="45716"/>
                </a:tc>
                <a:tc>
                  <a:txBody>
                    <a:bodyPr/>
                    <a:lstStyle/>
                    <a:p>
                      <a:r>
                        <a:rPr lang="hu-HU" sz="1800" dirty="0" smtClean="0"/>
                        <a:t>A beszélő vágya: meghalni fia helyett vagy legalább osztozni szenvedésében és halálában</a:t>
                      </a:r>
                      <a:r>
                        <a:rPr lang="hu-HU" sz="1800" baseline="0" dirty="0" smtClean="0"/>
                        <a:t> </a:t>
                      </a:r>
                      <a:endParaRPr lang="hu-HU" sz="1800" dirty="0"/>
                    </a:p>
                  </a:txBody>
                  <a:tcPr marL="91423" marR="91423" marT="45716" marB="45716"/>
                </a:tc>
                <a:extLst>
                  <a:ext uri="{0D108BD9-81ED-4DB2-BD59-A6C34878D82A}">
                    <a16:rowId xmlns:a16="http://schemas.microsoft.com/office/drawing/2014/main" val="1223006674"/>
                  </a:ext>
                </a:extLst>
              </a:tr>
              <a:tr h="640071">
                <a:tc rowSpan="2">
                  <a:txBody>
                    <a:bodyPr/>
                    <a:lstStyle/>
                    <a:p>
                      <a:r>
                        <a:rPr lang="hu-HU" sz="1800" dirty="0" smtClean="0"/>
                        <a:t>Forma</a:t>
                      </a:r>
                      <a:endParaRPr lang="hu-HU" sz="1800" dirty="0"/>
                    </a:p>
                  </a:txBody>
                  <a:tcPr marL="91423" marR="91423" marT="45716" marB="45716"/>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smtClean="0"/>
                        <a:t>hangsúlyos verselés</a:t>
                      </a:r>
                    </a:p>
                    <a:p>
                      <a:endParaRPr lang="hu-HU" sz="1800" dirty="0"/>
                    </a:p>
                  </a:txBody>
                  <a:tcPr marL="91423" marR="91423" marT="45716" marB="45716"/>
                </a:tc>
                <a:tc hMerge="1">
                  <a:txBody>
                    <a:bodyPr/>
                    <a:lstStyle/>
                    <a:p>
                      <a:endParaRPr lang="hu-HU" dirty="0"/>
                    </a:p>
                  </a:txBody>
                  <a:tcPr/>
                </a:tc>
                <a:extLst>
                  <a:ext uri="{0D108BD9-81ED-4DB2-BD59-A6C34878D82A}">
                    <a16:rowId xmlns:a16="http://schemas.microsoft.com/office/drawing/2014/main" val="2593581846"/>
                  </a:ext>
                </a:extLst>
              </a:tr>
              <a:tr h="914391">
                <a:tc vMerge="1">
                  <a:txBody>
                    <a:bodyPr/>
                    <a:lstStyle/>
                    <a:p>
                      <a:endParaRPr lang="hu-H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smtClean="0"/>
                        <a:t>kötött szótagszám (8-8-7) és rímképlet (a-a-b-c-c-b)</a:t>
                      </a:r>
                    </a:p>
                    <a:p>
                      <a:endParaRPr lang="hu-HU" sz="1800" dirty="0"/>
                    </a:p>
                  </a:txBody>
                  <a:tcPr marL="91423" marR="9142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smtClean="0"/>
                        <a:t>kötetlen szótagszám és rímelés (páros és félrímek)</a:t>
                      </a:r>
                    </a:p>
                    <a:p>
                      <a:endParaRPr lang="hu-HU" sz="1800" dirty="0"/>
                    </a:p>
                  </a:txBody>
                  <a:tcPr marL="91423" marR="91423" marT="45716" marB="45716"/>
                </a:tc>
                <a:extLst>
                  <a:ext uri="{0D108BD9-81ED-4DB2-BD59-A6C34878D82A}">
                    <a16:rowId xmlns:a16="http://schemas.microsoft.com/office/drawing/2014/main" val="264284165"/>
                  </a:ext>
                </a:extLst>
              </a:tr>
              <a:tr h="640071">
                <a:tc>
                  <a:txBody>
                    <a:bodyPr/>
                    <a:lstStyle/>
                    <a:p>
                      <a:r>
                        <a:rPr lang="hu-HU" sz="1800" dirty="0" smtClean="0"/>
                        <a:t>Stíluseszközök</a:t>
                      </a:r>
                      <a:endParaRPr lang="hu-HU" sz="1800" dirty="0"/>
                    </a:p>
                  </a:txBody>
                  <a:tcPr marL="91423" marR="91423" marT="45716" marB="45716"/>
                </a:tc>
                <a:tc gridSpan="2">
                  <a:txBody>
                    <a:bodyPr/>
                    <a:lstStyle/>
                    <a:p>
                      <a:r>
                        <a:rPr lang="hu-HU" sz="1800" dirty="0" smtClean="0"/>
                        <a:t>meg- és felszólítások, felkiáltások, figura </a:t>
                      </a:r>
                      <a:r>
                        <a:rPr lang="hu-HU" sz="1800" dirty="0" err="1" smtClean="0"/>
                        <a:t>etymologica</a:t>
                      </a:r>
                      <a:r>
                        <a:rPr lang="hu-HU" sz="1800" dirty="0" smtClean="0"/>
                        <a:t>, alliteráció, metaforák</a:t>
                      </a:r>
                      <a:endParaRPr lang="hu-HU" sz="1800" dirty="0"/>
                    </a:p>
                  </a:txBody>
                  <a:tcPr marL="91423" marR="91423" marT="45716" marB="45716"/>
                </a:tc>
                <a:tc hMerge="1">
                  <a:txBody>
                    <a:bodyPr/>
                    <a:lstStyle/>
                    <a:p>
                      <a:endParaRPr lang="hu-HU" dirty="0"/>
                    </a:p>
                  </a:txBody>
                  <a:tcPr/>
                </a:tc>
                <a:extLst>
                  <a:ext uri="{0D108BD9-81ED-4DB2-BD59-A6C34878D82A}">
                    <a16:rowId xmlns:a16="http://schemas.microsoft.com/office/drawing/2014/main" val="2512826512"/>
                  </a:ext>
                </a:extLst>
              </a:tr>
            </a:tbl>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39750" y="260350"/>
            <a:ext cx="8064500" cy="6264275"/>
          </a:xfrm>
        </p:spPr>
        <p:txBody>
          <a:bodyPr>
            <a:noAutofit/>
          </a:bodyPr>
          <a:lstStyle/>
          <a:p>
            <a:pPr algn="just">
              <a:defRPr/>
            </a:pPr>
            <a:r>
              <a:rPr lang="hu-HU" sz="1600" dirty="0" smtClean="0">
                <a:effectLst/>
              </a:rPr>
              <a:t>Míg a külső szemlélő képzeletében Mária Krisztust nemcsak saját gyermekeként, hanem kívülállóként is tudja nézni („Látta Jézust, hogy fajtája vétkéért mit vett magára és korbáccsal vereték.”), addig az Ómagyar Mária-siralomban csak az anya szerepében jelenik meg, és végig csak a fiát látja Krisztusban.</a:t>
            </a:r>
          </a:p>
          <a:p>
            <a:pPr algn="just">
              <a:defRPr/>
            </a:pPr>
            <a:r>
              <a:rPr lang="hu-HU" sz="1600" dirty="0" smtClean="0">
                <a:effectLst/>
              </a:rPr>
              <a:t>Jézus </a:t>
            </a:r>
            <a:r>
              <a:rPr lang="hu-HU" sz="1600" dirty="0">
                <a:effectLst/>
              </a:rPr>
              <a:t>élete, feladata, szerepe, Isten akarata meg vagyon írva. De az, hogy mi hogyan érezzünk ezek iránt, már nem egyértelmű. Jézus Mária fia volt, de Isten fia is. Kötődhetünk-e Jézushoz mint emberhez? Be tudjuk-e érni az isteni Jézussal? Vagy közelebb akarunk hozzá kerülni, esetleg szeretnénk mi is olyanná válni, mint ő</a:t>
            </a:r>
            <a:r>
              <a:rPr lang="hu-HU" sz="1600" dirty="0" smtClean="0">
                <a:effectLst/>
              </a:rPr>
              <a:t>? (…) Az </a:t>
            </a:r>
            <a:r>
              <a:rPr lang="hu-HU" sz="1600" dirty="0">
                <a:effectLst/>
              </a:rPr>
              <a:t>Ómagyar Mária-siralomban próbálja megváltoztatni a sorsot. Könyörög Istenhez, hogy fia maradjon életben, és inkább ő haljon meg, ha nincs más lehetőség, ő is hadd kövesse Jézust. Mária az, akinek fáj és aki gyötrődik a történtek miatt. Egyedül van, látszólag Isten sem hallgatja meg. A Stabat mater az emberiség szempontjából nézi. Azok oldaláról, akik osztozni kívánnak a szenvedésben, akik megértik Máriát, akik számára Márián keresztül nyílik meg az út a helyes irányba. Olyan, mintha Jézus életét elmésélve és Máriát a kereszt tövében látva megtért volna. </a:t>
            </a:r>
          </a:p>
          <a:p>
            <a:pPr algn="just">
              <a:defRPr/>
            </a:pPr>
            <a:r>
              <a:rPr lang="hu-HU" sz="1600" dirty="0" smtClean="0">
                <a:effectLst/>
              </a:rPr>
              <a:t>(Az Ómagyar Mária-siralmat olvasva) érdekes és elgondolkodtató kérdés, vajon mennyire nem tükrözte a magyar nyelvet a leírt szó. Feltehető legalábbis, hogy az írás bonyolultsága bőven meghaladta a beszédét. (…) Valószínű, hogy az okozta ezt, hogy egyáltalán semmiféle szabály nem létezett az írásra vonatkozólag. (…) Akadozó, sötét nyelvnek tűnik a sok mély, zárt magánhangzó miatt.</a:t>
            </a:r>
          </a:p>
          <a:p>
            <a:pPr algn="just">
              <a:defRPr/>
            </a:pPr>
            <a:endParaRPr lang="hu-HU" sz="1600"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33375"/>
            <a:ext cx="7764463" cy="1008063"/>
          </a:xfrm>
        </p:spPr>
        <p:txBody>
          <a:bodyPr/>
          <a:lstStyle/>
          <a:p>
            <a:pPr algn="l" eaLnBrk="1" fontAlgn="auto" hangingPunct="1">
              <a:spcAft>
                <a:spcPts val="0"/>
              </a:spcAft>
              <a:defRPr/>
            </a:pPr>
            <a:r>
              <a:rPr lang="hu-HU" altLang="hu-HU" sz="3200" dirty="0" smtClean="0"/>
              <a:t>Legendák</a:t>
            </a:r>
          </a:p>
        </p:txBody>
      </p:sp>
      <p:sp>
        <p:nvSpPr>
          <p:cNvPr id="3" name="Content Placeholder 2"/>
          <p:cNvSpPr>
            <a:spLocks noGrp="1"/>
          </p:cNvSpPr>
          <p:nvPr>
            <p:ph idx="1"/>
          </p:nvPr>
        </p:nvSpPr>
        <p:spPr>
          <a:xfrm>
            <a:off x="685800" y="1557338"/>
            <a:ext cx="7764463" cy="4967287"/>
          </a:xfrm>
        </p:spPr>
        <p:txBody>
          <a:bodyPr>
            <a:normAutofit fontScale="92500" lnSpcReduction="20000"/>
          </a:bodyPr>
          <a:lstStyle/>
          <a:p>
            <a:pPr eaLnBrk="1" fontAlgn="auto" hangingPunct="1">
              <a:spcAft>
                <a:spcPts val="0"/>
              </a:spcAft>
              <a:defRPr/>
            </a:pPr>
            <a:r>
              <a:rPr lang="hu-HU" sz="2600" dirty="0" smtClean="0"/>
              <a:t>legenda </a:t>
            </a:r>
            <a:r>
              <a:rPr lang="hu-HU" sz="2600" dirty="0"/>
              <a:t>(’olvasandó’): szentekről szóló prózai vagy verses elbeszélések</a:t>
            </a:r>
          </a:p>
          <a:p>
            <a:pPr eaLnBrk="1" fontAlgn="auto" hangingPunct="1">
              <a:spcAft>
                <a:spcPts val="0"/>
              </a:spcAft>
              <a:defRPr/>
            </a:pPr>
            <a:r>
              <a:rPr lang="hu-HU" sz="2600" dirty="0" smtClean="0"/>
              <a:t>célja</a:t>
            </a:r>
            <a:r>
              <a:rPr lang="hu-HU" sz="2600" dirty="0"/>
              <a:t>: erkölcsi tanítás + szórakoztatás</a:t>
            </a:r>
          </a:p>
          <a:p>
            <a:pPr eaLnBrk="1" fontAlgn="auto" hangingPunct="1">
              <a:spcAft>
                <a:spcPts val="0"/>
              </a:spcAft>
              <a:defRPr/>
            </a:pPr>
            <a:r>
              <a:rPr lang="hu-HU" sz="2600" dirty="0" smtClean="0"/>
              <a:t>kezdetben </a:t>
            </a:r>
            <a:r>
              <a:rPr lang="hu-HU" sz="2600" dirty="0"/>
              <a:t>latin, majd anyanyelven</a:t>
            </a:r>
          </a:p>
          <a:p>
            <a:pPr eaLnBrk="1" fontAlgn="auto" hangingPunct="1">
              <a:spcAft>
                <a:spcPts val="0"/>
              </a:spcAft>
              <a:defRPr/>
            </a:pPr>
            <a:r>
              <a:rPr lang="hu-HU" sz="2600" dirty="0" smtClean="0"/>
              <a:t>Árpád-házi magyar szentek: István</a:t>
            </a:r>
            <a:r>
              <a:rPr lang="hu-HU" sz="2600" dirty="0"/>
              <a:t>, Imre, </a:t>
            </a:r>
            <a:r>
              <a:rPr lang="hu-HU" sz="2600" dirty="0" smtClean="0"/>
              <a:t>László, Piroska, Erzsébet, Margit, Kinga, Hedvig</a:t>
            </a:r>
          </a:p>
          <a:p>
            <a:pPr eaLnBrk="1" fontAlgn="auto" hangingPunct="1">
              <a:spcAft>
                <a:spcPts val="0"/>
              </a:spcAft>
              <a:defRPr/>
            </a:pPr>
            <a:r>
              <a:rPr lang="hu-HU" sz="2600" dirty="0" smtClean="0"/>
              <a:t>magyar nyelvű középkori legendák (keletkezés – fennmaradt másolat):</a:t>
            </a:r>
          </a:p>
          <a:p>
            <a:pPr lvl="1" eaLnBrk="1" fontAlgn="auto" hangingPunct="1">
              <a:spcAft>
                <a:spcPts val="0"/>
              </a:spcAft>
              <a:defRPr/>
            </a:pPr>
            <a:r>
              <a:rPr lang="hu-HU" altLang="hu-HU" sz="2600" b="1" i="1" dirty="0"/>
              <a:t>Margit-legenda</a:t>
            </a:r>
            <a:r>
              <a:rPr lang="hu-HU" altLang="hu-HU" sz="2600" b="1" dirty="0"/>
              <a:t> </a:t>
            </a:r>
            <a:r>
              <a:rPr lang="hu-HU" altLang="hu-HU" sz="2600" dirty="0"/>
              <a:t>(1310 k</a:t>
            </a:r>
            <a:r>
              <a:rPr lang="hu-HU" altLang="hu-HU" sz="2600" dirty="0" smtClean="0"/>
              <a:t>. – </a:t>
            </a:r>
            <a:r>
              <a:rPr lang="hu-HU" altLang="hu-HU" sz="2600" dirty="0" err="1" smtClean="0"/>
              <a:t>Ráskay</a:t>
            </a:r>
            <a:r>
              <a:rPr lang="hu-HU" altLang="hu-HU" sz="2600" dirty="0" smtClean="0"/>
              <a:t> Lea, 1510)</a:t>
            </a:r>
          </a:p>
          <a:p>
            <a:pPr lvl="1" eaLnBrk="1" fontAlgn="auto" hangingPunct="1">
              <a:spcAft>
                <a:spcPts val="0"/>
              </a:spcAft>
              <a:defRPr/>
            </a:pPr>
            <a:r>
              <a:rPr lang="hu-HU" altLang="hu-HU" sz="2600" b="1" i="1" dirty="0" smtClean="0"/>
              <a:t>Assisi Szent </a:t>
            </a:r>
            <a:r>
              <a:rPr lang="hu-HU" altLang="hu-HU" sz="2600" b="1" i="1" dirty="0"/>
              <a:t>Ferenc legendája</a:t>
            </a:r>
            <a:r>
              <a:rPr lang="hu-HU" altLang="hu-HU" sz="2600" dirty="0"/>
              <a:t> </a:t>
            </a:r>
            <a:r>
              <a:rPr lang="hu-HU" altLang="hu-HU" sz="2600" dirty="0" smtClean="0"/>
              <a:t>(1370 </a:t>
            </a:r>
            <a:r>
              <a:rPr lang="hu-HU" altLang="hu-HU" sz="2600" dirty="0"/>
              <a:t>k</a:t>
            </a:r>
            <a:r>
              <a:rPr lang="hu-HU" altLang="hu-HU" sz="2600" dirty="0" smtClean="0"/>
              <a:t>. – Jókai-kódex, 1440 k.)</a:t>
            </a:r>
            <a:endParaRPr lang="hu-HU" altLang="hu-HU" sz="2600" dirty="0"/>
          </a:p>
          <a:p>
            <a:pPr lvl="1" eaLnBrk="1" fontAlgn="auto" hangingPunct="1">
              <a:spcAft>
                <a:spcPts val="0"/>
              </a:spcAft>
              <a:defRPr/>
            </a:pPr>
            <a:endParaRPr lang="hu-HU" altLang="hu-HU" sz="2000" dirty="0"/>
          </a:p>
          <a:p>
            <a:pPr lvl="1" eaLnBrk="1" fontAlgn="auto" hangingPunct="1">
              <a:spcAft>
                <a:spcPts val="0"/>
              </a:spcAft>
              <a:defRPr/>
            </a:pPr>
            <a:endParaRPr lang="hu-HU" sz="2200" dirty="0"/>
          </a:p>
          <a:p>
            <a:pPr marL="0" indent="0" eaLnBrk="1" fontAlgn="auto" hangingPunct="1">
              <a:spcAft>
                <a:spcPts val="0"/>
              </a:spcAft>
              <a:buFontTx/>
              <a:buNone/>
              <a:defRPr/>
            </a:pPr>
            <a:endParaRPr lang="hu-HU"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09600"/>
            <a:ext cx="7764463" cy="731838"/>
          </a:xfrm>
        </p:spPr>
        <p:txBody>
          <a:bodyPr/>
          <a:lstStyle/>
          <a:p>
            <a:pPr algn="l" eaLnBrk="1" fontAlgn="auto" hangingPunct="1">
              <a:spcAft>
                <a:spcPts val="0"/>
              </a:spcAft>
              <a:defRPr/>
            </a:pPr>
            <a:r>
              <a:rPr lang="hu-HU" altLang="hu-HU" sz="3200" dirty="0" smtClean="0"/>
              <a:t>II. világi irodalom</a:t>
            </a:r>
          </a:p>
        </p:txBody>
      </p:sp>
      <p:sp>
        <p:nvSpPr>
          <p:cNvPr id="22531" name="Content Placeholder 2"/>
          <p:cNvSpPr>
            <a:spLocks noGrp="1"/>
          </p:cNvSpPr>
          <p:nvPr>
            <p:ph idx="1"/>
          </p:nvPr>
        </p:nvSpPr>
        <p:spPr>
          <a:xfrm>
            <a:off x="685800" y="1844675"/>
            <a:ext cx="7764463" cy="3946525"/>
          </a:xfrm>
        </p:spPr>
        <p:txBody>
          <a:bodyPr>
            <a:noAutofit/>
          </a:bodyPr>
          <a:lstStyle/>
          <a:p>
            <a:pPr eaLnBrk="1" fontAlgn="auto" hangingPunct="1">
              <a:spcAft>
                <a:spcPts val="0"/>
              </a:spcAft>
              <a:defRPr/>
            </a:pPr>
            <a:r>
              <a:rPr lang="hu-HU" altLang="hu-HU" sz="2400" dirty="0" smtClean="0"/>
              <a:t>helyszíne: uralkodói udvarok, főúri kastélyok</a:t>
            </a:r>
          </a:p>
          <a:p>
            <a:pPr eaLnBrk="1" fontAlgn="auto" hangingPunct="1">
              <a:spcAft>
                <a:spcPts val="0"/>
              </a:spcAft>
              <a:defRPr/>
            </a:pPr>
            <a:r>
              <a:rPr lang="hu-HU" altLang="hu-HU" sz="2400" dirty="0" smtClean="0"/>
              <a:t>lovagi kultúra: műveltség és értékszemlélet</a:t>
            </a:r>
          </a:p>
          <a:p>
            <a:pPr eaLnBrk="1" fontAlgn="auto" hangingPunct="1">
              <a:spcAft>
                <a:spcPts val="0"/>
              </a:spcAft>
              <a:defRPr/>
            </a:pPr>
            <a:r>
              <a:rPr lang="hu-HU" altLang="hu-HU" sz="2400" dirty="0" smtClean="0"/>
              <a:t>hármas szolgálat:</a:t>
            </a:r>
          </a:p>
          <a:p>
            <a:pPr marL="914400" lvl="1" indent="-514350" eaLnBrk="1" fontAlgn="auto" hangingPunct="1">
              <a:spcAft>
                <a:spcPts val="0"/>
              </a:spcAft>
              <a:buFontTx/>
              <a:buAutoNum type="arabicPeriod"/>
              <a:defRPr/>
            </a:pPr>
            <a:r>
              <a:rPr lang="hu-HU" altLang="hu-HU" sz="2400" dirty="0" smtClean="0"/>
              <a:t>hit védelme</a:t>
            </a:r>
          </a:p>
          <a:p>
            <a:pPr marL="914400" lvl="1" indent="-514350" eaLnBrk="1" fontAlgn="auto" hangingPunct="1">
              <a:spcAft>
                <a:spcPts val="0"/>
              </a:spcAft>
              <a:buFontTx/>
              <a:buAutoNum type="arabicPeriod"/>
              <a:defRPr/>
            </a:pPr>
            <a:r>
              <a:rPr lang="hu-HU" altLang="hu-HU" sz="2400" dirty="0" smtClean="0"/>
              <a:t>hűbérúr szolgálata</a:t>
            </a:r>
          </a:p>
          <a:p>
            <a:pPr marL="914400" lvl="1" indent="-514350" eaLnBrk="1" fontAlgn="auto" hangingPunct="1">
              <a:spcAft>
                <a:spcPts val="0"/>
              </a:spcAft>
              <a:buFontTx/>
              <a:buAutoNum type="arabicPeriod"/>
              <a:defRPr/>
            </a:pPr>
            <a:r>
              <a:rPr lang="hu-HU" altLang="hu-HU" sz="2400" dirty="0" smtClean="0"/>
              <a:t>gyengék oltalmazása</a:t>
            </a:r>
          </a:p>
          <a:p>
            <a:pPr eaLnBrk="1" fontAlgn="auto" hangingPunct="1">
              <a:spcAft>
                <a:spcPts val="0"/>
              </a:spcAft>
              <a:defRPr/>
            </a:pPr>
            <a:r>
              <a:rPr lang="hu-HU" altLang="hu-HU" sz="2400" dirty="0" smtClean="0"/>
              <a:t>lovagi ideál és erények</a:t>
            </a:r>
          </a:p>
          <a:p>
            <a:pPr eaLnBrk="1" fontAlgn="auto" hangingPunct="1">
              <a:spcAft>
                <a:spcPts val="0"/>
              </a:spcAft>
              <a:defRPr/>
            </a:pPr>
            <a:r>
              <a:rPr lang="hu-HU" altLang="hu-HU" sz="2400" dirty="0" smtClean="0"/>
              <a:t>nemzeti nyelvű epika és líra</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993775"/>
          </a:xfrm>
        </p:spPr>
        <p:txBody>
          <a:bodyPr/>
          <a:lstStyle/>
          <a:p>
            <a:pPr algn="l" eaLnBrk="1" fontAlgn="auto" hangingPunct="1">
              <a:spcAft>
                <a:spcPts val="0"/>
              </a:spcAft>
              <a:defRPr/>
            </a:pPr>
            <a:r>
              <a:rPr lang="hu-HU" altLang="hu-HU" sz="2800" dirty="0" smtClean="0"/>
              <a:t>Lovagi epika</a:t>
            </a:r>
          </a:p>
        </p:txBody>
      </p:sp>
      <p:sp>
        <p:nvSpPr>
          <p:cNvPr id="3" name="Content Placeholder 2"/>
          <p:cNvSpPr>
            <a:spLocks noGrp="1"/>
          </p:cNvSpPr>
          <p:nvPr>
            <p:ph idx="1"/>
          </p:nvPr>
        </p:nvSpPr>
        <p:spPr>
          <a:xfrm>
            <a:off x="457200" y="1412875"/>
            <a:ext cx="8229600" cy="4713288"/>
          </a:xfrm>
        </p:spPr>
        <p:txBody>
          <a:bodyPr/>
          <a:lstStyle/>
          <a:p>
            <a:pPr eaLnBrk="1" fontAlgn="auto" hangingPunct="1">
              <a:spcAft>
                <a:spcPts val="0"/>
              </a:spcAft>
              <a:defRPr/>
            </a:pPr>
            <a:r>
              <a:rPr lang="hu-HU" sz="2400" dirty="0" smtClean="0"/>
              <a:t>alapjuk: kelta és germán mondavilág, Nagy Sándor és Nagy Károly köré fűződő legendák</a:t>
            </a:r>
          </a:p>
          <a:p>
            <a:pPr eaLnBrk="1" fontAlgn="auto" hangingPunct="1">
              <a:spcAft>
                <a:spcPts val="0"/>
              </a:spcAft>
              <a:defRPr/>
            </a:pPr>
            <a:r>
              <a:rPr lang="hu-HU" sz="2400" dirty="0" smtClean="0"/>
              <a:t>műfajok:</a:t>
            </a:r>
          </a:p>
          <a:p>
            <a:pPr marL="514350" indent="-514350" eaLnBrk="1" fontAlgn="auto" hangingPunct="1">
              <a:spcAft>
                <a:spcPts val="0"/>
              </a:spcAft>
              <a:buFontTx/>
              <a:buAutoNum type="alphaLcParenR"/>
              <a:defRPr/>
            </a:pPr>
            <a:r>
              <a:rPr lang="hu-HU" sz="2400" dirty="0" smtClean="0"/>
              <a:t>lovageposz </a:t>
            </a:r>
          </a:p>
          <a:p>
            <a:pPr lvl="1" eaLnBrk="1" fontAlgn="auto" hangingPunct="1">
              <a:spcAft>
                <a:spcPts val="0"/>
              </a:spcAft>
              <a:buFont typeface="Wingdings" pitchFamily="2" charset="2"/>
              <a:buChar char="§"/>
              <a:defRPr/>
            </a:pPr>
            <a:r>
              <a:rPr lang="hu-HU" sz="2400" dirty="0" smtClean="0"/>
              <a:t>12-13. században terjed el francia és német földön</a:t>
            </a:r>
          </a:p>
          <a:p>
            <a:pPr lvl="1" eaLnBrk="1" fontAlgn="auto" hangingPunct="1">
              <a:spcAft>
                <a:spcPts val="0"/>
              </a:spcAft>
              <a:buFont typeface="Wingdings" pitchFamily="2" charset="2"/>
              <a:buChar char="§"/>
              <a:defRPr/>
            </a:pPr>
            <a:r>
              <a:rPr lang="hu-HU" sz="2400" dirty="0" smtClean="0"/>
              <a:t>verses forma (kezdetben éneklik)</a:t>
            </a:r>
          </a:p>
          <a:p>
            <a:pPr lvl="1" eaLnBrk="1" fontAlgn="auto" hangingPunct="1">
              <a:spcAft>
                <a:spcPts val="0"/>
              </a:spcAft>
              <a:buFont typeface="Wingdings" pitchFamily="2" charset="2"/>
              <a:buChar char="§"/>
              <a:defRPr/>
            </a:pPr>
            <a:r>
              <a:rPr lang="hu-HU" sz="2400" dirty="0" smtClean="0"/>
              <a:t>laza szerkezetű cselekméy</a:t>
            </a:r>
          </a:p>
          <a:p>
            <a:pPr lvl="1" eaLnBrk="1" fontAlgn="auto" hangingPunct="1">
              <a:spcAft>
                <a:spcPts val="0"/>
              </a:spcAft>
              <a:buFont typeface="Wingdings" pitchFamily="2" charset="2"/>
              <a:buChar char="§"/>
              <a:defRPr/>
            </a:pPr>
            <a:r>
              <a:rPr lang="hu-HU" sz="2400" dirty="0" smtClean="0"/>
              <a:t>fő </a:t>
            </a:r>
            <a:r>
              <a:rPr lang="hu-HU" sz="2400" dirty="0"/>
              <a:t>célja az erkölcsi </a:t>
            </a:r>
            <a:r>
              <a:rPr lang="hu-HU" sz="2400" dirty="0" smtClean="0"/>
              <a:t>tanítás</a:t>
            </a:r>
          </a:p>
          <a:p>
            <a:pPr lvl="1" eaLnBrk="1" fontAlgn="auto" hangingPunct="1">
              <a:spcAft>
                <a:spcPts val="0"/>
              </a:spcAft>
              <a:buFont typeface="Wingdings" pitchFamily="2" charset="2"/>
              <a:buChar char="§"/>
              <a:defRPr/>
            </a:pPr>
            <a:r>
              <a:rPr lang="hu-HU" sz="2400" dirty="0" smtClean="0"/>
              <a:t>pl.: </a:t>
            </a:r>
            <a:r>
              <a:rPr lang="hu-HU" sz="2400" i="1" dirty="0" smtClean="0"/>
              <a:t>Nibelung-ének, Roland-ének, Igor-ének</a:t>
            </a:r>
          </a:p>
          <a:p>
            <a:pPr lvl="1" eaLnBrk="1" fontAlgn="auto" hangingPunct="1">
              <a:spcAft>
                <a:spcPts val="0"/>
              </a:spcAft>
              <a:buFont typeface="Wingdings" pitchFamily="2" charset="2"/>
              <a:buChar char="§"/>
              <a:defRPr/>
            </a:pPr>
            <a:endParaRPr lang="hu-HU" dirty="0"/>
          </a:p>
          <a:p>
            <a:pPr marL="0" indent="0" eaLnBrk="1" fontAlgn="auto" hangingPunct="1">
              <a:spcAft>
                <a:spcPts val="0"/>
              </a:spcAft>
              <a:buFontTx/>
              <a:buNone/>
              <a:defRPr/>
            </a:pPr>
            <a:endParaRPr lang="hu-HU" dirty="0"/>
          </a:p>
          <a:p>
            <a:pPr marL="0" indent="0" eaLnBrk="1" fontAlgn="auto" hangingPunct="1">
              <a:spcAft>
                <a:spcPts val="0"/>
              </a:spcAft>
              <a:buFontTx/>
              <a:buNone/>
              <a:defRPr/>
            </a:pPr>
            <a:endParaRPr lang="hu-HU"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692150"/>
            <a:ext cx="8229600" cy="5434013"/>
          </a:xfrm>
        </p:spPr>
        <p:txBody>
          <a:bodyPr>
            <a:normAutofit fontScale="85000" lnSpcReduction="20000"/>
          </a:bodyPr>
          <a:lstStyle/>
          <a:p>
            <a:pPr eaLnBrk="1" fontAlgn="auto" hangingPunct="1">
              <a:spcAft>
                <a:spcPts val="0"/>
              </a:spcAft>
              <a:defRPr/>
            </a:pPr>
            <a:r>
              <a:rPr lang="hu-HU" altLang="hu-HU" sz="2800" dirty="0" smtClean="0"/>
              <a:t>kettős emberkép: test és lélek</a:t>
            </a:r>
          </a:p>
          <a:p>
            <a:pPr lvl="1" eaLnBrk="1" fontAlgn="auto" hangingPunct="1">
              <a:spcAft>
                <a:spcPts val="0"/>
              </a:spcAft>
              <a:defRPr/>
            </a:pPr>
            <a:r>
              <a:rPr lang="hu-HU" altLang="hu-HU" sz="2600" dirty="0" smtClean="0"/>
              <a:t>az ember a „teremtés koronája”, Isten képmása</a:t>
            </a:r>
          </a:p>
          <a:p>
            <a:pPr lvl="1" eaLnBrk="1" fontAlgn="auto" hangingPunct="1">
              <a:spcAft>
                <a:spcPts val="0"/>
              </a:spcAft>
              <a:defRPr/>
            </a:pPr>
            <a:r>
              <a:rPr lang="hu-HU" altLang="hu-HU" sz="2600" dirty="0" smtClean="0"/>
              <a:t>célja az üdvözülés → hit és erények gyakorlása</a:t>
            </a:r>
          </a:p>
          <a:p>
            <a:pPr lvl="1" eaLnBrk="1" fontAlgn="auto" hangingPunct="1">
              <a:spcAft>
                <a:spcPts val="0"/>
              </a:spcAft>
              <a:defRPr/>
            </a:pPr>
            <a:r>
              <a:rPr lang="hu-HU" altLang="hu-HU" sz="2600" dirty="0" smtClean="0"/>
              <a:t>„</a:t>
            </a:r>
            <a:r>
              <a:rPr lang="hu-HU" altLang="hu-HU" sz="2600" dirty="0" err="1" smtClean="0"/>
              <a:t>imitatio</a:t>
            </a:r>
            <a:r>
              <a:rPr lang="hu-HU" altLang="hu-HU" sz="2600" dirty="0" smtClean="0"/>
              <a:t> </a:t>
            </a:r>
            <a:r>
              <a:rPr lang="hu-HU" altLang="hu-HU" sz="2600" dirty="0" err="1" smtClean="0"/>
              <a:t>Christi</a:t>
            </a:r>
            <a:r>
              <a:rPr lang="hu-HU" altLang="hu-HU" sz="2600" dirty="0" smtClean="0"/>
              <a:t>”</a:t>
            </a:r>
          </a:p>
          <a:p>
            <a:pPr lvl="1" eaLnBrk="1" fontAlgn="auto" hangingPunct="1">
              <a:spcAft>
                <a:spcPts val="0"/>
              </a:spcAft>
              <a:defRPr/>
            </a:pPr>
            <a:r>
              <a:rPr lang="hu-HU" altLang="hu-HU" sz="2600" dirty="0" smtClean="0"/>
              <a:t>„</a:t>
            </a:r>
            <a:r>
              <a:rPr lang="hu-HU" altLang="hu-HU" sz="2600" dirty="0" err="1" smtClean="0"/>
              <a:t>Memento</a:t>
            </a:r>
            <a:r>
              <a:rPr lang="hu-HU" altLang="hu-HU" sz="2600" dirty="0" smtClean="0"/>
              <a:t> </a:t>
            </a:r>
            <a:r>
              <a:rPr lang="hu-HU" altLang="hu-HU" sz="2600" dirty="0" err="1" smtClean="0"/>
              <a:t>mori</a:t>
            </a:r>
            <a:r>
              <a:rPr lang="hu-HU" altLang="hu-HU" sz="2600" dirty="0" smtClean="0"/>
              <a:t>!”</a:t>
            </a:r>
          </a:p>
          <a:p>
            <a:pPr lvl="1" eaLnBrk="1" fontAlgn="auto" hangingPunct="1">
              <a:spcAft>
                <a:spcPts val="0"/>
              </a:spcAft>
              <a:defRPr/>
            </a:pPr>
            <a:r>
              <a:rPr lang="hu-HU" altLang="hu-HU" sz="2600" dirty="0" smtClean="0"/>
              <a:t>kontempláció és aszkézis jelentősége </a:t>
            </a:r>
          </a:p>
          <a:p>
            <a:pPr eaLnBrk="1" fontAlgn="auto" hangingPunct="1">
              <a:spcAft>
                <a:spcPts val="0"/>
              </a:spcAft>
              <a:defRPr/>
            </a:pPr>
            <a:r>
              <a:rPr lang="hu-HU" altLang="hu-HU" sz="2800" dirty="0" smtClean="0"/>
              <a:t>hármas társadalomkép:</a:t>
            </a:r>
          </a:p>
          <a:p>
            <a:pPr lvl="1" eaLnBrk="1" fontAlgn="auto" hangingPunct="1">
              <a:spcAft>
                <a:spcPts val="0"/>
              </a:spcAft>
              <a:defRPr/>
            </a:pPr>
            <a:r>
              <a:rPr lang="hu-HU" altLang="hu-HU" sz="2600" i="1" dirty="0" err="1" smtClean="0"/>
              <a:t>oratores</a:t>
            </a:r>
            <a:r>
              <a:rPr lang="hu-HU" altLang="hu-HU" sz="2600" dirty="0" smtClean="0"/>
              <a:t> (imádkozók)</a:t>
            </a:r>
          </a:p>
          <a:p>
            <a:pPr lvl="1" eaLnBrk="1" fontAlgn="auto" hangingPunct="1">
              <a:spcAft>
                <a:spcPts val="0"/>
              </a:spcAft>
              <a:defRPr/>
            </a:pPr>
            <a:r>
              <a:rPr lang="hu-HU" altLang="hu-HU" sz="2600" i="1" dirty="0" err="1" smtClean="0"/>
              <a:t>bellatores</a:t>
            </a:r>
            <a:r>
              <a:rPr lang="hu-HU" altLang="hu-HU" sz="2600" dirty="0" smtClean="0"/>
              <a:t> (harcosok)</a:t>
            </a:r>
          </a:p>
          <a:p>
            <a:pPr lvl="1" eaLnBrk="1" fontAlgn="auto" hangingPunct="1">
              <a:spcAft>
                <a:spcPts val="0"/>
              </a:spcAft>
              <a:defRPr/>
            </a:pPr>
            <a:r>
              <a:rPr lang="hu-HU" altLang="hu-HU" sz="2600" i="1" dirty="0" err="1" smtClean="0"/>
              <a:t>laboratores</a:t>
            </a:r>
            <a:r>
              <a:rPr lang="hu-HU" altLang="hu-HU" sz="2600" dirty="0" smtClean="0"/>
              <a:t> (dolgozók)</a:t>
            </a:r>
          </a:p>
          <a:p>
            <a:pPr eaLnBrk="1" fontAlgn="auto" hangingPunct="1">
              <a:spcAft>
                <a:spcPts val="0"/>
              </a:spcAft>
              <a:defRPr/>
            </a:pPr>
            <a:r>
              <a:rPr lang="hu-HU" altLang="hu-HU" sz="2800" dirty="0" smtClean="0"/>
              <a:t>ciklikus időszemlélet (nincs fejlődés, csak forgandóság)</a:t>
            </a:r>
          </a:p>
          <a:p>
            <a:pPr eaLnBrk="1" fontAlgn="auto" hangingPunct="1">
              <a:spcAft>
                <a:spcPts val="0"/>
              </a:spcAft>
              <a:defRPr/>
            </a:pPr>
            <a:r>
              <a:rPr lang="hu-HU" altLang="hu-HU" sz="2800" dirty="0" smtClean="0"/>
              <a:t>ember és természet harmonikus egysége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0">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0">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765175"/>
            <a:ext cx="8229600" cy="5360988"/>
          </a:xfrm>
        </p:spPr>
        <p:txBody>
          <a:bodyPr/>
          <a:lstStyle/>
          <a:p>
            <a:pPr marL="0" indent="0" eaLnBrk="1" fontAlgn="auto" hangingPunct="1">
              <a:spcAft>
                <a:spcPts val="0"/>
              </a:spcAft>
              <a:buFontTx/>
              <a:buNone/>
              <a:defRPr/>
            </a:pPr>
            <a:r>
              <a:rPr lang="hu-HU" altLang="hu-HU" dirty="0" smtClean="0"/>
              <a:t>b</a:t>
            </a:r>
            <a:r>
              <a:rPr lang="hu-HU" altLang="hu-HU" sz="2400" dirty="0" smtClean="0"/>
              <a:t>) lovagregény</a:t>
            </a:r>
          </a:p>
          <a:p>
            <a:pPr lvl="1" eaLnBrk="1" fontAlgn="auto" hangingPunct="1">
              <a:spcAft>
                <a:spcPts val="0"/>
              </a:spcAft>
              <a:buFont typeface="Wingdings" panose="05000000000000000000" pitchFamily="2" charset="2"/>
              <a:buChar char="§"/>
              <a:defRPr/>
            </a:pPr>
            <a:r>
              <a:rPr lang="hu-HU" altLang="hu-HU" sz="2400" dirty="0" smtClean="0"/>
              <a:t>14-15. században népszerű</a:t>
            </a:r>
          </a:p>
          <a:p>
            <a:pPr lvl="1" eaLnBrk="1" fontAlgn="auto" hangingPunct="1">
              <a:spcAft>
                <a:spcPts val="0"/>
              </a:spcAft>
              <a:buFont typeface="Wingdings" panose="05000000000000000000" pitchFamily="2" charset="2"/>
              <a:buChar char="§"/>
              <a:defRPr/>
            </a:pPr>
            <a:r>
              <a:rPr lang="hu-HU" altLang="hu-HU" sz="2400" dirty="0"/>
              <a:t>prózai </a:t>
            </a:r>
            <a:r>
              <a:rPr lang="hu-HU" altLang="hu-HU" sz="2400" dirty="0" smtClean="0"/>
              <a:t>forma (olvasásra szánt művek)</a:t>
            </a:r>
          </a:p>
          <a:p>
            <a:pPr lvl="1" eaLnBrk="1" fontAlgn="auto" hangingPunct="1">
              <a:spcAft>
                <a:spcPts val="0"/>
              </a:spcAft>
              <a:buFont typeface="Wingdings" panose="05000000000000000000" pitchFamily="2" charset="2"/>
              <a:buChar char="§"/>
              <a:defRPr/>
            </a:pPr>
            <a:r>
              <a:rPr lang="hu-HU" altLang="hu-HU" sz="2400" dirty="0" smtClean="0"/>
              <a:t>fő célja a szórakoztatás</a:t>
            </a:r>
          </a:p>
          <a:p>
            <a:pPr lvl="1" eaLnBrk="1" fontAlgn="auto" hangingPunct="1">
              <a:spcAft>
                <a:spcPts val="0"/>
              </a:spcAft>
              <a:buFont typeface="Wingdings" panose="05000000000000000000" pitchFamily="2" charset="2"/>
              <a:buChar char="§"/>
              <a:defRPr/>
            </a:pPr>
            <a:r>
              <a:rPr lang="hu-HU" altLang="hu-HU" sz="2400" dirty="0" smtClean="0"/>
              <a:t>pl.: </a:t>
            </a:r>
            <a:r>
              <a:rPr lang="hu-HU" altLang="hu-HU" sz="2400" i="1" dirty="0" smtClean="0"/>
              <a:t>Trisztán és Izolda</a:t>
            </a:r>
          </a:p>
          <a:p>
            <a:pPr lvl="1" eaLnBrk="1" fontAlgn="auto" hangingPunct="1">
              <a:spcAft>
                <a:spcPts val="0"/>
              </a:spcAft>
              <a:buFont typeface="Wingdings" panose="05000000000000000000" pitchFamily="2" charset="2"/>
              <a:buChar char="§"/>
              <a:defRPr/>
            </a:pPr>
            <a:endParaRPr lang="hu-HU" altLang="hu-HU" dirty="0" smtClean="0"/>
          </a:p>
          <a:p>
            <a:pPr marL="0" indent="0" eaLnBrk="1" fontAlgn="auto" hangingPunct="1">
              <a:spcAft>
                <a:spcPts val="0"/>
              </a:spcAft>
              <a:buFontTx/>
              <a:buNone/>
              <a:defRPr/>
            </a:pPr>
            <a:endParaRPr lang="hu-HU" altLang="hu-HU" dirty="0" smtClean="0"/>
          </a:p>
        </p:txBody>
      </p:sp>
      <p:pic>
        <p:nvPicPr>
          <p:cNvPr id="30723" name="Picture 4" descr="Képtalálatok a következőre: roland cha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3484563"/>
            <a:ext cx="191135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Képtalálatok a következőre: tristan isold béd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25" y="261938"/>
            <a:ext cx="197326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Képtalálatok a következőre: nibelung li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8" y="3457575"/>
            <a:ext cx="1973262"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Képtalálatok a következőre: arthur king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25" y="3484563"/>
            <a:ext cx="196850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Képtalálatok a következőre: cantar de mio c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84563"/>
            <a:ext cx="209867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620713"/>
            <a:ext cx="7764463" cy="5761037"/>
          </a:xfrm>
        </p:spPr>
        <p:txBody>
          <a:bodyPr>
            <a:normAutofit lnSpcReduction="10000"/>
          </a:bodyPr>
          <a:lstStyle/>
          <a:p>
            <a:pPr marL="0" indent="0">
              <a:buFont typeface="Arial" panose="020B0604020202020204" pitchFamily="34" charset="0"/>
              <a:buNone/>
              <a:defRPr/>
            </a:pPr>
            <a:r>
              <a:rPr lang="hu-HU" sz="2400" i="1" dirty="0" smtClean="0">
                <a:effectLst/>
              </a:rPr>
              <a:t>Válasszon ki egy középkori lovageposzt / lovagregényt, és készítsen róla összefoglaló vázlatot a felsorolt szempontok szerint! </a:t>
            </a:r>
          </a:p>
          <a:p>
            <a:pPr>
              <a:defRPr/>
            </a:pPr>
            <a:r>
              <a:rPr lang="hu-HU" dirty="0" smtClean="0">
                <a:effectLst/>
              </a:rPr>
              <a:t>Keletkezési idő:</a:t>
            </a:r>
          </a:p>
          <a:p>
            <a:pPr>
              <a:defRPr/>
            </a:pPr>
            <a:r>
              <a:rPr lang="hu-HU" dirty="0" smtClean="0">
                <a:effectLst/>
              </a:rPr>
              <a:t>Forma:</a:t>
            </a:r>
          </a:p>
          <a:p>
            <a:pPr>
              <a:defRPr/>
            </a:pPr>
            <a:r>
              <a:rPr lang="hu-HU" dirty="0" smtClean="0">
                <a:effectLst/>
              </a:rPr>
              <a:t>Cselekményidő:</a:t>
            </a:r>
            <a:endParaRPr lang="hu-HU" dirty="0">
              <a:effectLst/>
            </a:endParaRPr>
          </a:p>
          <a:p>
            <a:pPr>
              <a:defRPr/>
            </a:pPr>
            <a:r>
              <a:rPr lang="hu-HU" dirty="0" smtClean="0">
                <a:effectLst/>
              </a:rPr>
              <a:t>Helyszín(</a:t>
            </a:r>
            <a:r>
              <a:rPr lang="hu-HU" dirty="0" err="1" smtClean="0">
                <a:effectLst/>
              </a:rPr>
              <a:t>ek</a:t>
            </a:r>
            <a:r>
              <a:rPr lang="hu-HU" dirty="0" smtClean="0">
                <a:effectLst/>
              </a:rPr>
              <a:t>):</a:t>
            </a:r>
            <a:endParaRPr lang="hu-HU" dirty="0">
              <a:effectLst/>
            </a:endParaRPr>
          </a:p>
          <a:p>
            <a:pPr>
              <a:defRPr/>
            </a:pPr>
            <a:r>
              <a:rPr lang="hu-HU" dirty="0" smtClean="0">
                <a:effectLst/>
              </a:rPr>
              <a:t>Király:</a:t>
            </a:r>
          </a:p>
          <a:p>
            <a:pPr>
              <a:defRPr/>
            </a:pPr>
            <a:r>
              <a:rPr lang="hu-HU" dirty="0" smtClean="0">
                <a:effectLst/>
              </a:rPr>
              <a:t>Hős lovag(ok):</a:t>
            </a:r>
            <a:endParaRPr lang="hu-HU" dirty="0">
              <a:effectLst/>
            </a:endParaRPr>
          </a:p>
          <a:p>
            <a:pPr>
              <a:defRPr/>
            </a:pPr>
            <a:r>
              <a:rPr lang="hu-HU" dirty="0" smtClean="0">
                <a:effectLst/>
              </a:rPr>
              <a:t>Ellenség(</a:t>
            </a:r>
            <a:r>
              <a:rPr lang="hu-HU" dirty="0" err="1" smtClean="0">
                <a:effectLst/>
              </a:rPr>
              <a:t>ek</a:t>
            </a:r>
            <a:r>
              <a:rPr lang="hu-HU" dirty="0" smtClean="0">
                <a:effectLst/>
              </a:rPr>
              <a:t>):</a:t>
            </a:r>
            <a:r>
              <a:rPr lang="hu-HU" dirty="0">
                <a:effectLst/>
              </a:rPr>
              <a:t>	</a:t>
            </a:r>
            <a:endParaRPr lang="hu-HU" dirty="0" smtClean="0">
              <a:effectLst/>
            </a:endParaRPr>
          </a:p>
          <a:p>
            <a:pPr>
              <a:defRPr/>
            </a:pPr>
            <a:r>
              <a:rPr lang="hu-HU" dirty="0" smtClean="0">
                <a:effectLst/>
              </a:rPr>
              <a:t>Későbbi feldolgozások (regény, film):</a:t>
            </a:r>
          </a:p>
          <a:p>
            <a:pPr>
              <a:defRPr/>
            </a:pPr>
            <a:r>
              <a:rPr lang="hu-HU" dirty="0" smtClean="0">
                <a:effectLst/>
              </a:rPr>
              <a:t>Cselekményváz:</a:t>
            </a:r>
            <a:endParaRPr lang="hu-HU"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sz="2800" dirty="0" smtClean="0"/>
              <a:t>Lovageposzok – összehasonlítás</a:t>
            </a:r>
            <a:endParaRPr lang="hu-HU" sz="2800" dirty="0"/>
          </a:p>
        </p:txBody>
      </p:sp>
      <p:graphicFrame>
        <p:nvGraphicFramePr>
          <p:cNvPr id="4" name="Tartalom helye 3"/>
          <p:cNvGraphicFramePr>
            <a:graphicFrameLocks noGrp="1"/>
          </p:cNvGraphicFramePr>
          <p:nvPr>
            <p:ph idx="1"/>
          </p:nvPr>
        </p:nvGraphicFramePr>
        <p:xfrm>
          <a:off x="685800" y="2095500"/>
          <a:ext cx="7764463" cy="3505200"/>
        </p:xfrm>
        <a:graphic>
          <a:graphicData uri="http://schemas.openxmlformats.org/drawingml/2006/table">
            <a:tbl>
              <a:tblPr firstRow="1" bandRow="1">
                <a:tableStyleId>{5C22544A-7EE6-4342-B048-85BDC9FD1C3A}</a:tableStyleId>
              </a:tblPr>
              <a:tblGrid>
                <a:gridCol w="2588154">
                  <a:extLst>
                    <a:ext uri="{9D8B030D-6E8A-4147-A177-3AD203B41FA5}">
                      <a16:colId xmlns:a16="http://schemas.microsoft.com/office/drawing/2014/main" val="3393942803"/>
                    </a:ext>
                  </a:extLst>
                </a:gridCol>
                <a:gridCol w="2588154">
                  <a:extLst>
                    <a:ext uri="{9D8B030D-6E8A-4147-A177-3AD203B41FA5}">
                      <a16:colId xmlns:a16="http://schemas.microsoft.com/office/drawing/2014/main" val="4147617448"/>
                    </a:ext>
                  </a:extLst>
                </a:gridCol>
                <a:gridCol w="2588154">
                  <a:extLst>
                    <a:ext uri="{9D8B030D-6E8A-4147-A177-3AD203B41FA5}">
                      <a16:colId xmlns:a16="http://schemas.microsoft.com/office/drawing/2014/main" val="95778636"/>
                    </a:ext>
                  </a:extLst>
                </a:gridCol>
              </a:tblGrid>
              <a:tr h="370840">
                <a:tc>
                  <a:txBody>
                    <a:bodyPr/>
                    <a:lstStyle/>
                    <a:p>
                      <a:endParaRPr lang="hu-HU" dirty="0"/>
                    </a:p>
                  </a:txBody>
                  <a:tcPr/>
                </a:tc>
                <a:tc>
                  <a:txBody>
                    <a:bodyPr/>
                    <a:lstStyle/>
                    <a:p>
                      <a:r>
                        <a:rPr lang="hu-HU" sz="1800" b="1" i="1" kern="1200" dirty="0" smtClean="0">
                          <a:solidFill>
                            <a:srgbClr val="FF0000"/>
                          </a:solidFill>
                          <a:effectLst/>
                          <a:latin typeface="+mn-lt"/>
                          <a:ea typeface="+mn-ea"/>
                          <a:cs typeface="+mn-cs"/>
                        </a:rPr>
                        <a:t>Roland-ének</a:t>
                      </a:r>
                      <a:endParaRPr lang="hu-HU"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b="1" i="1" kern="1200" dirty="0" smtClean="0">
                          <a:solidFill>
                            <a:srgbClr val="FF0000"/>
                          </a:solidFill>
                          <a:effectLst/>
                          <a:latin typeface="+mn-lt"/>
                          <a:ea typeface="+mn-ea"/>
                          <a:cs typeface="+mn-cs"/>
                        </a:rPr>
                        <a:t>Trisztán és Izolda</a:t>
                      </a:r>
                      <a:endParaRPr lang="hu-HU" dirty="0">
                        <a:solidFill>
                          <a:srgbClr val="FF0000"/>
                        </a:solidFill>
                      </a:endParaRPr>
                    </a:p>
                  </a:txBody>
                  <a:tcPr/>
                </a:tc>
                <a:extLst>
                  <a:ext uri="{0D108BD9-81ED-4DB2-BD59-A6C34878D82A}">
                    <a16:rowId xmlns:a16="http://schemas.microsoft.com/office/drawing/2014/main" val="2310908204"/>
                  </a:ext>
                </a:extLst>
              </a:tr>
              <a:tr h="370840">
                <a:tc>
                  <a:txBody>
                    <a:bodyPr/>
                    <a:lstStyle/>
                    <a:p>
                      <a:r>
                        <a:rPr lang="hu-HU" dirty="0" smtClean="0">
                          <a:effectLst/>
                        </a:rPr>
                        <a:t>Keletkezési idő</a:t>
                      </a:r>
                      <a:endParaRPr lang="hu-HU" dirty="0"/>
                    </a:p>
                  </a:txBody>
                  <a:tcPr/>
                </a:tc>
                <a:tc>
                  <a:txBody>
                    <a:bodyPr/>
                    <a:lstStyle/>
                    <a:p>
                      <a:r>
                        <a:rPr lang="hu-HU" dirty="0" smtClean="0"/>
                        <a:t>11-12. sz.</a:t>
                      </a:r>
                      <a:endParaRPr lang="hu-HU" dirty="0"/>
                    </a:p>
                  </a:txBody>
                  <a:tcPr/>
                </a:tc>
                <a:tc>
                  <a:txBody>
                    <a:bodyPr/>
                    <a:lstStyle/>
                    <a:p>
                      <a:r>
                        <a:rPr lang="hu-HU" dirty="0" smtClean="0"/>
                        <a:t>12. sz.</a:t>
                      </a:r>
                      <a:endParaRPr lang="hu-HU" dirty="0"/>
                    </a:p>
                  </a:txBody>
                  <a:tcPr/>
                </a:tc>
                <a:extLst>
                  <a:ext uri="{0D108BD9-81ED-4DB2-BD59-A6C34878D82A}">
                    <a16:rowId xmlns:a16="http://schemas.microsoft.com/office/drawing/2014/main" val="4072150881"/>
                  </a:ext>
                </a:extLst>
              </a:tr>
              <a:tr h="370840">
                <a:tc>
                  <a:txBody>
                    <a:bodyPr/>
                    <a:lstStyle/>
                    <a:p>
                      <a:r>
                        <a:rPr lang="hu-HU" dirty="0" smtClean="0">
                          <a:effectLst/>
                        </a:rPr>
                        <a:t>Forma</a:t>
                      </a:r>
                      <a:endParaRPr lang="hu-HU" dirty="0"/>
                    </a:p>
                  </a:txBody>
                  <a:tcPr/>
                </a:tc>
                <a:tc>
                  <a:txBody>
                    <a:bodyPr/>
                    <a:lstStyle/>
                    <a:p>
                      <a:r>
                        <a:rPr lang="hu-HU" dirty="0" smtClean="0"/>
                        <a:t>verses</a:t>
                      </a:r>
                      <a:endParaRPr lang="hu-HU" dirty="0"/>
                    </a:p>
                  </a:txBody>
                  <a:tcPr/>
                </a:tc>
                <a:tc>
                  <a:txBody>
                    <a:bodyPr/>
                    <a:lstStyle/>
                    <a:p>
                      <a:r>
                        <a:rPr lang="hu-HU" dirty="0" smtClean="0"/>
                        <a:t>verses</a:t>
                      </a:r>
                      <a:endParaRPr lang="hu-HU" dirty="0"/>
                    </a:p>
                  </a:txBody>
                  <a:tcPr/>
                </a:tc>
                <a:extLst>
                  <a:ext uri="{0D108BD9-81ED-4DB2-BD59-A6C34878D82A}">
                    <a16:rowId xmlns:a16="http://schemas.microsoft.com/office/drawing/2014/main" val="353502755"/>
                  </a:ext>
                </a:extLst>
              </a:tr>
              <a:tr h="370840">
                <a:tc>
                  <a:txBody>
                    <a:bodyPr/>
                    <a:lstStyle/>
                    <a:p>
                      <a:r>
                        <a:rPr lang="hu-HU" dirty="0" smtClean="0">
                          <a:effectLst/>
                        </a:rPr>
                        <a:t>Cselekményidő</a:t>
                      </a:r>
                      <a:endParaRPr lang="hu-H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778</a:t>
                      </a:r>
                      <a:endParaRPr lang="hu-H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kora középkor</a:t>
                      </a:r>
                      <a:endParaRPr lang="hu-HU" dirty="0"/>
                    </a:p>
                  </a:txBody>
                  <a:tcPr/>
                </a:tc>
                <a:extLst>
                  <a:ext uri="{0D108BD9-81ED-4DB2-BD59-A6C34878D82A}">
                    <a16:rowId xmlns:a16="http://schemas.microsoft.com/office/drawing/2014/main" val="2251308893"/>
                  </a:ext>
                </a:extLst>
              </a:tr>
              <a:tr h="370840">
                <a:tc>
                  <a:txBody>
                    <a:bodyPr/>
                    <a:lstStyle/>
                    <a:p>
                      <a:r>
                        <a:rPr lang="hu-HU" dirty="0" smtClean="0">
                          <a:effectLst/>
                        </a:rPr>
                        <a:t>Helyszín(</a:t>
                      </a:r>
                      <a:r>
                        <a:rPr lang="hu-HU" dirty="0" err="1" smtClean="0">
                          <a:effectLst/>
                        </a:rPr>
                        <a:t>ek</a:t>
                      </a:r>
                      <a:r>
                        <a:rPr lang="hu-HU" dirty="0" smtClean="0">
                          <a:effectLst/>
                        </a:rPr>
                        <a:t>)</a:t>
                      </a:r>
                      <a:endParaRPr lang="hu-H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200" dirty="0" smtClean="0">
                          <a:solidFill>
                            <a:schemeClr val="dk1"/>
                          </a:solidFill>
                          <a:effectLst/>
                          <a:latin typeface="+mn-lt"/>
                          <a:ea typeface="+mn-ea"/>
                          <a:cs typeface="+mn-cs"/>
                        </a:rPr>
                        <a:t>Ibériai-félsziget</a:t>
                      </a:r>
                      <a:endParaRPr lang="hu-H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200" dirty="0" smtClean="0">
                          <a:solidFill>
                            <a:schemeClr val="dk1"/>
                          </a:solidFill>
                          <a:effectLst/>
                          <a:latin typeface="+mn-lt"/>
                          <a:ea typeface="+mn-ea"/>
                          <a:cs typeface="+mn-cs"/>
                        </a:rPr>
                        <a:t>Brit-szigetek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200" dirty="0" smtClean="0">
                          <a:solidFill>
                            <a:schemeClr val="dk1"/>
                          </a:solidFill>
                          <a:effectLst/>
                          <a:latin typeface="+mn-lt"/>
                          <a:ea typeface="+mn-ea"/>
                          <a:cs typeface="+mn-cs"/>
                        </a:rPr>
                        <a:t>(Wales, Írország)</a:t>
                      </a:r>
                      <a:endParaRPr lang="hu-HU" dirty="0"/>
                    </a:p>
                  </a:txBody>
                  <a:tcPr/>
                </a:tc>
                <a:extLst>
                  <a:ext uri="{0D108BD9-81ED-4DB2-BD59-A6C34878D82A}">
                    <a16:rowId xmlns:a16="http://schemas.microsoft.com/office/drawing/2014/main" val="4047198257"/>
                  </a:ext>
                </a:extLst>
              </a:tr>
              <a:tr h="370840">
                <a:tc>
                  <a:txBody>
                    <a:bodyPr/>
                    <a:lstStyle/>
                    <a:p>
                      <a:r>
                        <a:rPr lang="hu-HU" dirty="0" smtClean="0">
                          <a:effectLst/>
                        </a:rPr>
                        <a:t>Király</a:t>
                      </a:r>
                      <a:endParaRPr lang="hu-HU" dirty="0"/>
                    </a:p>
                  </a:txBody>
                  <a:tcPr/>
                </a:tc>
                <a:tc>
                  <a:txBody>
                    <a:bodyPr/>
                    <a:lstStyle/>
                    <a:p>
                      <a:r>
                        <a:rPr lang="hu-HU" dirty="0" smtClean="0"/>
                        <a:t>Nagy Károly</a:t>
                      </a:r>
                      <a:endParaRPr lang="hu-HU" dirty="0"/>
                    </a:p>
                  </a:txBody>
                  <a:tcPr/>
                </a:tc>
                <a:tc>
                  <a:txBody>
                    <a:bodyPr/>
                    <a:lstStyle/>
                    <a:p>
                      <a:r>
                        <a:rPr lang="hu-HU" dirty="0" smtClean="0"/>
                        <a:t>Márk</a:t>
                      </a:r>
                      <a:endParaRPr lang="hu-HU" dirty="0"/>
                    </a:p>
                  </a:txBody>
                  <a:tcPr/>
                </a:tc>
                <a:extLst>
                  <a:ext uri="{0D108BD9-81ED-4DB2-BD59-A6C34878D82A}">
                    <a16:rowId xmlns:a16="http://schemas.microsoft.com/office/drawing/2014/main" val="1196249577"/>
                  </a:ext>
                </a:extLst>
              </a:tr>
              <a:tr h="370840">
                <a:tc>
                  <a:txBody>
                    <a:bodyPr/>
                    <a:lstStyle/>
                    <a:p>
                      <a:r>
                        <a:rPr lang="hu-HU" dirty="0" smtClean="0">
                          <a:effectLst/>
                        </a:rPr>
                        <a:t>Hős lovag(ok)</a:t>
                      </a:r>
                      <a:endParaRPr lang="hu-HU" dirty="0"/>
                    </a:p>
                  </a:txBody>
                  <a:tcPr/>
                </a:tc>
                <a:tc>
                  <a:txBody>
                    <a:bodyPr/>
                    <a:lstStyle/>
                    <a:p>
                      <a:r>
                        <a:rPr lang="hu-HU" dirty="0" smtClean="0"/>
                        <a:t>Roland</a:t>
                      </a:r>
                      <a:endParaRPr lang="hu-HU" dirty="0"/>
                    </a:p>
                  </a:txBody>
                  <a:tcPr/>
                </a:tc>
                <a:tc>
                  <a:txBody>
                    <a:bodyPr/>
                    <a:lstStyle/>
                    <a:p>
                      <a:r>
                        <a:rPr lang="hu-HU" dirty="0" smtClean="0"/>
                        <a:t>Trisztán</a:t>
                      </a:r>
                      <a:endParaRPr lang="hu-HU" dirty="0"/>
                    </a:p>
                  </a:txBody>
                  <a:tcPr/>
                </a:tc>
                <a:extLst>
                  <a:ext uri="{0D108BD9-81ED-4DB2-BD59-A6C34878D82A}">
                    <a16:rowId xmlns:a16="http://schemas.microsoft.com/office/drawing/2014/main" val="1249023662"/>
                  </a:ext>
                </a:extLst>
              </a:tr>
              <a:tr h="370840">
                <a:tc>
                  <a:txBody>
                    <a:bodyPr/>
                    <a:lstStyle/>
                    <a:p>
                      <a:r>
                        <a:rPr lang="hu-HU" dirty="0" smtClean="0">
                          <a:effectLst/>
                        </a:rPr>
                        <a:t>Ellenség(</a:t>
                      </a:r>
                      <a:r>
                        <a:rPr lang="hu-HU" dirty="0" err="1" smtClean="0">
                          <a:effectLst/>
                        </a:rPr>
                        <a:t>ek</a:t>
                      </a:r>
                      <a:r>
                        <a:rPr lang="hu-HU" dirty="0" smtClean="0">
                          <a:effectLst/>
                        </a:rPr>
                        <a:t>)</a:t>
                      </a:r>
                      <a:endParaRPr lang="hu-HU" dirty="0"/>
                    </a:p>
                  </a:txBody>
                  <a:tcPr/>
                </a:tc>
                <a:tc>
                  <a:txBody>
                    <a:bodyPr/>
                    <a:lstStyle/>
                    <a:p>
                      <a:r>
                        <a:rPr lang="hu-HU" dirty="0" smtClean="0"/>
                        <a:t>Szaracénok,</a:t>
                      </a:r>
                    </a:p>
                    <a:p>
                      <a:r>
                        <a:rPr lang="hu-HU" dirty="0" err="1" smtClean="0"/>
                        <a:t>Ganelon</a:t>
                      </a:r>
                      <a:r>
                        <a:rPr lang="hu-HU" dirty="0" smtClean="0"/>
                        <a:t> gróf</a:t>
                      </a:r>
                      <a:endParaRPr lang="hu-HU" dirty="0"/>
                    </a:p>
                  </a:txBody>
                  <a:tcPr/>
                </a:tc>
                <a:tc>
                  <a:txBody>
                    <a:bodyPr/>
                    <a:lstStyle/>
                    <a:p>
                      <a:r>
                        <a:rPr lang="hu-HU" dirty="0" smtClean="0"/>
                        <a:t>írek,</a:t>
                      </a:r>
                    </a:p>
                    <a:p>
                      <a:r>
                        <a:rPr lang="hu-HU" dirty="0" smtClean="0"/>
                        <a:t>ármánykodó bárók</a:t>
                      </a:r>
                      <a:endParaRPr lang="hu-HU" dirty="0"/>
                    </a:p>
                  </a:txBody>
                  <a:tcPr/>
                </a:tc>
                <a:extLst>
                  <a:ext uri="{0D108BD9-81ED-4DB2-BD59-A6C34878D82A}">
                    <a16:rowId xmlns:a16="http://schemas.microsoft.com/office/drawing/2014/main" val="548084617"/>
                  </a:ext>
                </a:extLst>
              </a:tr>
            </a:tbl>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188913"/>
            <a:ext cx="7764463" cy="719137"/>
          </a:xfrm>
        </p:spPr>
        <p:txBody>
          <a:bodyPr/>
          <a:lstStyle/>
          <a:p>
            <a:pPr algn="l">
              <a:defRPr/>
            </a:pPr>
            <a:r>
              <a:rPr lang="hu-HU" sz="2400" i="1" dirty="0" smtClean="0">
                <a:effectLst/>
              </a:rPr>
              <a:t>Roland-ének – </a:t>
            </a:r>
            <a:r>
              <a:rPr lang="hu-HU" sz="2400" dirty="0" smtClean="0">
                <a:effectLst/>
              </a:rPr>
              <a:t>Roland </a:t>
            </a:r>
            <a:r>
              <a:rPr lang="hu-HU" sz="2400" dirty="0" err="1" smtClean="0">
                <a:effectLst/>
              </a:rPr>
              <a:t>haldoklása</a:t>
            </a:r>
            <a:endParaRPr lang="hu-HU" sz="2400" dirty="0"/>
          </a:p>
        </p:txBody>
      </p:sp>
      <p:sp>
        <p:nvSpPr>
          <p:cNvPr id="3" name="Tartalom helye 2"/>
          <p:cNvSpPr>
            <a:spLocks noGrp="1"/>
          </p:cNvSpPr>
          <p:nvPr>
            <p:ph idx="1"/>
          </p:nvPr>
        </p:nvSpPr>
        <p:spPr>
          <a:xfrm>
            <a:off x="685800" y="908721"/>
            <a:ext cx="7764463" cy="5472607"/>
          </a:xfrm>
        </p:spPr>
        <p:txBody>
          <a:bodyPr numCol="2">
            <a:noAutofit/>
          </a:bodyPr>
          <a:lstStyle/>
          <a:p>
            <a:pPr marL="0" indent="0">
              <a:spcBef>
                <a:spcPts val="0"/>
              </a:spcBef>
              <a:buFont typeface="Arial" panose="020B0604020202020204" pitchFamily="34" charset="0"/>
              <a:buNone/>
              <a:defRPr/>
            </a:pPr>
            <a:r>
              <a:rPr lang="hu-HU" sz="1400" dirty="0">
                <a:effectLst/>
              </a:rPr>
              <a:t>Érzi Roland, hogy halál vívja már,</a:t>
            </a:r>
          </a:p>
          <a:p>
            <a:pPr marL="0" indent="0">
              <a:spcBef>
                <a:spcPts val="0"/>
              </a:spcBef>
              <a:buFont typeface="Arial" panose="020B0604020202020204" pitchFamily="34" charset="0"/>
              <a:buNone/>
              <a:defRPr/>
            </a:pPr>
            <a:r>
              <a:rPr lang="hu-HU" sz="1400" dirty="0">
                <a:effectLst/>
              </a:rPr>
              <a:t>fejéből szíve belsejébe száll.</a:t>
            </a:r>
          </a:p>
          <a:p>
            <a:pPr marL="0" indent="0">
              <a:spcBef>
                <a:spcPts val="0"/>
              </a:spcBef>
              <a:buFont typeface="Arial" panose="020B0604020202020204" pitchFamily="34" charset="0"/>
              <a:buNone/>
              <a:defRPr/>
            </a:pPr>
            <a:r>
              <a:rPr lang="hu-HU" sz="1400" dirty="0">
                <a:effectLst/>
              </a:rPr>
              <a:t>Szaladva megy, hol fenyő árnya vár,</a:t>
            </a:r>
          </a:p>
          <a:p>
            <a:pPr marL="0" indent="0">
              <a:spcBef>
                <a:spcPts val="0"/>
              </a:spcBef>
              <a:buFont typeface="Arial" panose="020B0604020202020204" pitchFamily="34" charset="0"/>
              <a:buNone/>
              <a:defRPr/>
            </a:pPr>
            <a:r>
              <a:rPr lang="hu-HU" sz="1400" dirty="0">
                <a:effectLst/>
              </a:rPr>
              <a:t>lefekszik, ahol zöldell a fűszál,</a:t>
            </a:r>
          </a:p>
          <a:p>
            <a:pPr marL="0" indent="0">
              <a:spcBef>
                <a:spcPts val="0"/>
              </a:spcBef>
              <a:buFont typeface="Arial" panose="020B0604020202020204" pitchFamily="34" charset="0"/>
              <a:buNone/>
              <a:defRPr/>
            </a:pPr>
            <a:r>
              <a:rPr lang="hu-HU" sz="1400" dirty="0">
                <a:effectLst/>
              </a:rPr>
              <a:t>kardot és kürtöt két karjába zár,</a:t>
            </a:r>
          </a:p>
          <a:p>
            <a:pPr marL="0" indent="0">
              <a:spcBef>
                <a:spcPts val="0"/>
              </a:spcBef>
              <a:buFont typeface="Arial" panose="020B0604020202020204" pitchFamily="34" charset="0"/>
              <a:buNone/>
              <a:defRPr/>
            </a:pPr>
            <a:r>
              <a:rPr lang="hu-HU" sz="1400" dirty="0">
                <a:effectLst/>
              </a:rPr>
              <a:t>feje büszkén Spanyolföld felé áll,</a:t>
            </a:r>
          </a:p>
          <a:p>
            <a:pPr marL="0" indent="0">
              <a:spcBef>
                <a:spcPts val="0"/>
              </a:spcBef>
              <a:buFont typeface="Arial" panose="020B0604020202020204" pitchFamily="34" charset="0"/>
              <a:buNone/>
              <a:defRPr/>
            </a:pPr>
            <a:r>
              <a:rPr lang="hu-HU" sz="1400" dirty="0">
                <a:effectLst/>
              </a:rPr>
              <a:t>azért, hogy Károly majd, a nagy király,</a:t>
            </a:r>
          </a:p>
          <a:p>
            <a:pPr marL="0" indent="0">
              <a:spcBef>
                <a:spcPts val="0"/>
              </a:spcBef>
              <a:buFont typeface="Arial" panose="020B0604020202020204" pitchFamily="34" charset="0"/>
              <a:buNone/>
              <a:defRPr/>
            </a:pPr>
            <a:r>
              <a:rPr lang="hu-HU" sz="1400" dirty="0">
                <a:effectLst/>
              </a:rPr>
              <a:t>meg mind a tábor, amely vele jár,</a:t>
            </a:r>
          </a:p>
          <a:p>
            <a:pPr marL="0" indent="0">
              <a:spcBef>
                <a:spcPts val="0"/>
              </a:spcBef>
              <a:buFont typeface="Arial" panose="020B0604020202020204" pitchFamily="34" charset="0"/>
              <a:buNone/>
              <a:defRPr/>
            </a:pPr>
            <a:r>
              <a:rPr lang="hu-HU" sz="1400" dirty="0">
                <a:effectLst/>
              </a:rPr>
              <a:t>mondja: hódítóként érte halál.</a:t>
            </a:r>
          </a:p>
          <a:p>
            <a:pPr marL="0" indent="0">
              <a:spcBef>
                <a:spcPts val="0"/>
              </a:spcBef>
              <a:buFont typeface="Arial" panose="020B0604020202020204" pitchFamily="34" charset="0"/>
              <a:buNone/>
              <a:defRPr/>
            </a:pPr>
            <a:r>
              <a:rPr lang="hu-HU" sz="1400" dirty="0">
                <a:effectLst/>
              </a:rPr>
              <a:t>Veri mellét, bűnért ne érje kár,</a:t>
            </a:r>
          </a:p>
          <a:p>
            <a:pPr marL="0" indent="0">
              <a:spcBef>
                <a:spcPts val="0"/>
              </a:spcBef>
              <a:buFont typeface="Arial" panose="020B0604020202020204" pitchFamily="34" charset="0"/>
              <a:buNone/>
              <a:defRPr/>
            </a:pPr>
            <a:r>
              <a:rPr lang="hu-HU" sz="1400" dirty="0">
                <a:effectLst/>
              </a:rPr>
              <a:t>hódoló kesztyűt Istennek kínál.</a:t>
            </a:r>
          </a:p>
          <a:p>
            <a:pPr marL="0" indent="0">
              <a:spcBef>
                <a:spcPts val="0"/>
              </a:spcBef>
              <a:buFont typeface="Arial" panose="020B0604020202020204" pitchFamily="34" charset="0"/>
              <a:buNone/>
              <a:defRPr/>
            </a:pPr>
            <a:r>
              <a:rPr lang="hu-HU" sz="1400" dirty="0">
                <a:effectLst/>
              </a:rPr>
              <a:t> </a:t>
            </a:r>
          </a:p>
          <a:p>
            <a:pPr marL="0" indent="0">
              <a:spcBef>
                <a:spcPts val="0"/>
              </a:spcBef>
              <a:buFont typeface="Arial" panose="020B0604020202020204" pitchFamily="34" charset="0"/>
              <a:buNone/>
              <a:defRPr/>
            </a:pPr>
            <a:r>
              <a:rPr lang="hu-HU" sz="1400" dirty="0">
                <a:effectLst/>
              </a:rPr>
              <a:t>Érzi Roland, hogy ideje betel,</a:t>
            </a:r>
          </a:p>
          <a:p>
            <a:pPr marL="0" indent="0">
              <a:spcBef>
                <a:spcPts val="0"/>
              </a:spcBef>
              <a:buFont typeface="Arial" panose="020B0604020202020204" pitchFamily="34" charset="0"/>
              <a:buNone/>
              <a:defRPr/>
            </a:pPr>
            <a:r>
              <a:rPr lang="hu-HU" sz="1400" dirty="0">
                <a:effectLst/>
              </a:rPr>
              <a:t>Spanyolhont nézve csúcs hegyén hever,</a:t>
            </a:r>
          </a:p>
          <a:p>
            <a:pPr marL="0" indent="0">
              <a:spcBef>
                <a:spcPts val="0"/>
              </a:spcBef>
              <a:buFont typeface="Arial" panose="020B0604020202020204" pitchFamily="34" charset="0"/>
              <a:buNone/>
              <a:defRPr/>
            </a:pPr>
            <a:r>
              <a:rPr lang="hu-HU" sz="1400" dirty="0">
                <a:effectLst/>
              </a:rPr>
              <a:t>egyik kezével ő mellére ver:</a:t>
            </a:r>
          </a:p>
          <a:p>
            <a:pPr marL="0" indent="0">
              <a:spcBef>
                <a:spcPts val="0"/>
              </a:spcBef>
              <a:buFont typeface="Arial" panose="020B0604020202020204" pitchFamily="34" charset="0"/>
              <a:buNone/>
              <a:defRPr/>
            </a:pPr>
            <a:r>
              <a:rPr lang="hu-HU" sz="1400" dirty="0">
                <a:effectLst/>
              </a:rPr>
              <a:t>„Uram, sok nagy s kis bűnömért, mivel</a:t>
            </a:r>
          </a:p>
          <a:p>
            <a:pPr marL="0" indent="0">
              <a:spcBef>
                <a:spcPts val="0"/>
              </a:spcBef>
              <a:buFont typeface="Arial" panose="020B0604020202020204" pitchFamily="34" charset="0"/>
              <a:buNone/>
              <a:defRPr/>
            </a:pPr>
            <a:r>
              <a:rPr lang="hu-HU" sz="1400" dirty="0">
                <a:effectLst/>
              </a:rPr>
              <a:t>megbántásodat akkor kezdtem el,</a:t>
            </a:r>
          </a:p>
          <a:p>
            <a:pPr marL="0" indent="0">
              <a:spcBef>
                <a:spcPts val="0"/>
              </a:spcBef>
              <a:buFont typeface="Arial" panose="020B0604020202020204" pitchFamily="34" charset="0"/>
              <a:buNone/>
              <a:defRPr/>
            </a:pPr>
            <a:r>
              <a:rPr lang="hu-HU" sz="1400" dirty="0">
                <a:effectLst/>
              </a:rPr>
              <a:t>hogy megszülettem s mostan végzem el,</a:t>
            </a:r>
          </a:p>
          <a:p>
            <a:pPr marL="0" indent="0">
              <a:spcBef>
                <a:spcPts val="0"/>
              </a:spcBef>
              <a:buFont typeface="Arial" panose="020B0604020202020204" pitchFamily="34" charset="0"/>
              <a:buNone/>
              <a:defRPr/>
            </a:pPr>
            <a:r>
              <a:rPr lang="hu-HU" sz="1400" dirty="0">
                <a:effectLst/>
              </a:rPr>
              <a:t>halálom percén, kérlek, könyörülj!”</a:t>
            </a:r>
          </a:p>
          <a:p>
            <a:pPr marL="0" indent="0">
              <a:spcBef>
                <a:spcPts val="0"/>
              </a:spcBef>
              <a:buFont typeface="Arial" panose="020B0604020202020204" pitchFamily="34" charset="0"/>
              <a:buNone/>
              <a:defRPr/>
            </a:pPr>
            <a:r>
              <a:rPr lang="hu-HU" sz="1400" dirty="0">
                <a:effectLst/>
              </a:rPr>
              <a:t>Jobb kesztyűjét Istennek nyújtja fel:</a:t>
            </a:r>
          </a:p>
          <a:p>
            <a:pPr marL="0" indent="0">
              <a:spcBef>
                <a:spcPts val="0"/>
              </a:spcBef>
              <a:buFont typeface="Arial" panose="020B0604020202020204" pitchFamily="34" charset="0"/>
              <a:buNone/>
              <a:defRPr/>
            </a:pPr>
            <a:r>
              <a:rPr lang="hu-HU" sz="1400" dirty="0">
                <a:effectLst/>
              </a:rPr>
              <a:t>angyalhad égből hozzá leröpül.</a:t>
            </a:r>
          </a:p>
          <a:p>
            <a:pPr marL="0" indent="0">
              <a:spcBef>
                <a:spcPts val="0"/>
              </a:spcBef>
              <a:buFont typeface="Arial" panose="020B0604020202020204" pitchFamily="34" charset="0"/>
              <a:buNone/>
              <a:defRPr/>
            </a:pPr>
            <a:r>
              <a:rPr lang="hu-HU" sz="1400" dirty="0">
                <a:effectLst/>
              </a:rPr>
              <a:t> </a:t>
            </a:r>
            <a:endParaRPr lang="hu-HU" sz="1400" dirty="0" smtClean="0">
              <a:effectLst/>
            </a:endParaRPr>
          </a:p>
          <a:p>
            <a:pPr marL="0" indent="0">
              <a:spcBef>
                <a:spcPts val="0"/>
              </a:spcBef>
              <a:buFont typeface="Arial" panose="020B0604020202020204" pitchFamily="34" charset="0"/>
              <a:buNone/>
              <a:defRPr/>
            </a:pPr>
            <a:endParaRPr lang="hu-HU" sz="1400" dirty="0" smtClean="0">
              <a:effectLst/>
            </a:endParaRPr>
          </a:p>
          <a:p>
            <a:pPr marL="0" indent="0">
              <a:spcBef>
                <a:spcPts val="0"/>
              </a:spcBef>
              <a:buFont typeface="Arial" panose="020B0604020202020204" pitchFamily="34" charset="0"/>
              <a:buNone/>
              <a:defRPr/>
            </a:pPr>
            <a:r>
              <a:rPr lang="hu-HU" sz="1400" dirty="0" smtClean="0">
                <a:effectLst/>
              </a:rPr>
              <a:t>Arcával </a:t>
            </a:r>
            <a:r>
              <a:rPr lang="hu-HU" sz="1400" dirty="0">
                <a:effectLst/>
              </a:rPr>
              <a:t>spanyol föld felé hanyatt</a:t>
            </a:r>
          </a:p>
          <a:p>
            <a:pPr marL="0" indent="0">
              <a:spcBef>
                <a:spcPts val="0"/>
              </a:spcBef>
              <a:buFont typeface="Arial" panose="020B0604020202020204" pitchFamily="34" charset="0"/>
              <a:buNone/>
              <a:defRPr/>
            </a:pPr>
            <a:r>
              <a:rPr lang="hu-HU" sz="1400" dirty="0">
                <a:effectLst/>
              </a:rPr>
              <a:t>fekszik Roland gróf fenyőfa alatt,</a:t>
            </a:r>
          </a:p>
          <a:p>
            <a:pPr marL="0" indent="0">
              <a:spcBef>
                <a:spcPts val="0"/>
              </a:spcBef>
              <a:buFont typeface="Arial" panose="020B0604020202020204" pitchFamily="34" charset="0"/>
              <a:buNone/>
              <a:defRPr/>
            </a:pPr>
            <a:r>
              <a:rPr lang="hu-HU" sz="1400" dirty="0">
                <a:effectLst/>
              </a:rPr>
              <a:t>fölidéz különb-különb dolgokat,</a:t>
            </a:r>
          </a:p>
          <a:p>
            <a:pPr marL="0" indent="0">
              <a:spcBef>
                <a:spcPts val="0"/>
              </a:spcBef>
              <a:buFont typeface="Arial" panose="020B0604020202020204" pitchFamily="34" charset="0"/>
              <a:buNone/>
              <a:defRPr/>
            </a:pPr>
            <a:r>
              <a:rPr lang="hu-HU" sz="1400" dirty="0">
                <a:effectLst/>
              </a:rPr>
              <a:t>sok meghódította országokat,</a:t>
            </a:r>
          </a:p>
          <a:p>
            <a:pPr marL="0" indent="0">
              <a:spcBef>
                <a:spcPts val="0"/>
              </a:spcBef>
              <a:buFont typeface="Arial" panose="020B0604020202020204" pitchFamily="34" charset="0"/>
              <a:buNone/>
              <a:defRPr/>
            </a:pPr>
            <a:r>
              <a:rPr lang="hu-HU" sz="1400" dirty="0">
                <a:effectLst/>
              </a:rPr>
              <a:t>frank földet, nyelvén szóló társakat,</a:t>
            </a:r>
          </a:p>
          <a:p>
            <a:pPr marL="0" indent="0">
              <a:spcBef>
                <a:spcPts val="0"/>
              </a:spcBef>
              <a:buFont typeface="Arial" panose="020B0604020202020204" pitchFamily="34" charset="0"/>
              <a:buNone/>
              <a:defRPr/>
            </a:pPr>
            <a:r>
              <a:rPr lang="hu-HU" sz="1400" dirty="0">
                <a:effectLst/>
              </a:rPr>
              <a:t>nevelő urát, nagy Károly királyt,</a:t>
            </a:r>
          </a:p>
          <a:p>
            <a:pPr marL="0" indent="0">
              <a:spcBef>
                <a:spcPts val="0"/>
              </a:spcBef>
              <a:buFont typeface="Arial" panose="020B0604020202020204" pitchFamily="34" charset="0"/>
              <a:buNone/>
              <a:defRPr/>
            </a:pPr>
            <a:r>
              <a:rPr lang="hu-HU" sz="1400" dirty="0">
                <a:effectLst/>
              </a:rPr>
              <a:t>s kik őt szerették, sok hű franciát.</a:t>
            </a:r>
          </a:p>
          <a:p>
            <a:pPr marL="0" indent="0">
              <a:spcBef>
                <a:spcPts val="0"/>
              </a:spcBef>
              <a:buFont typeface="Arial" panose="020B0604020202020204" pitchFamily="34" charset="0"/>
              <a:buNone/>
              <a:defRPr/>
            </a:pPr>
            <a:r>
              <a:rPr lang="hu-HU" sz="1400" dirty="0">
                <a:effectLst/>
              </a:rPr>
              <a:t>Nem küzdheti le könnyét, sóhaját:</a:t>
            </a:r>
          </a:p>
          <a:p>
            <a:pPr marL="0" indent="0">
              <a:spcBef>
                <a:spcPts val="0"/>
              </a:spcBef>
              <a:buFont typeface="Arial" panose="020B0604020202020204" pitchFamily="34" charset="0"/>
              <a:buNone/>
              <a:defRPr/>
            </a:pPr>
            <a:r>
              <a:rPr lang="hu-HU" sz="1400" dirty="0">
                <a:effectLst/>
              </a:rPr>
              <a:t>bánja bűnét, kéri </a:t>
            </a:r>
            <a:r>
              <a:rPr lang="hu-HU" sz="1400" dirty="0" err="1">
                <a:effectLst/>
              </a:rPr>
              <a:t>egek</a:t>
            </a:r>
            <a:r>
              <a:rPr lang="hu-HU" sz="1400" dirty="0">
                <a:effectLst/>
              </a:rPr>
              <a:t> Urát:</a:t>
            </a:r>
          </a:p>
          <a:p>
            <a:pPr marL="0" indent="0">
              <a:spcBef>
                <a:spcPts val="0"/>
              </a:spcBef>
              <a:buFont typeface="Arial" panose="020B0604020202020204" pitchFamily="34" charset="0"/>
              <a:buNone/>
              <a:defRPr/>
            </a:pPr>
            <a:r>
              <a:rPr lang="hu-HU" sz="1400" dirty="0">
                <a:effectLst/>
              </a:rPr>
              <a:t>„Atyám, ki nem szólsz hazugságokat,</a:t>
            </a:r>
          </a:p>
          <a:p>
            <a:pPr marL="0" indent="0">
              <a:spcBef>
                <a:spcPts val="0"/>
              </a:spcBef>
              <a:buFont typeface="Arial" panose="020B0604020202020204" pitchFamily="34" charset="0"/>
              <a:buNone/>
              <a:defRPr/>
            </a:pPr>
            <a:r>
              <a:rPr lang="hu-HU" sz="1400" dirty="0">
                <a:effectLst/>
              </a:rPr>
              <a:t>ki </a:t>
            </a:r>
            <a:r>
              <a:rPr lang="hu-HU" sz="1400" dirty="0" err="1">
                <a:effectLst/>
              </a:rPr>
              <a:t>felserkentéd</a:t>
            </a:r>
            <a:r>
              <a:rPr lang="hu-HU" sz="1400" dirty="0">
                <a:effectLst/>
              </a:rPr>
              <a:t> Lázár hűlt porát</a:t>
            </a:r>
          </a:p>
          <a:p>
            <a:pPr marL="0" indent="0">
              <a:spcBef>
                <a:spcPts val="0"/>
              </a:spcBef>
              <a:buFont typeface="Arial" panose="020B0604020202020204" pitchFamily="34" charset="0"/>
              <a:buNone/>
              <a:defRPr/>
            </a:pPr>
            <a:r>
              <a:rPr lang="hu-HU" sz="1400" dirty="0">
                <a:effectLst/>
              </a:rPr>
              <a:t>és Dánielt is </a:t>
            </a:r>
            <a:r>
              <a:rPr lang="hu-HU" sz="1400" dirty="0" err="1">
                <a:effectLst/>
              </a:rPr>
              <a:t>megoltalmazád</a:t>
            </a:r>
            <a:r>
              <a:rPr lang="hu-HU" sz="1400" dirty="0">
                <a:effectLst/>
              </a:rPr>
              <a:t>,</a:t>
            </a:r>
          </a:p>
          <a:p>
            <a:pPr marL="0" indent="0">
              <a:spcBef>
                <a:spcPts val="0"/>
              </a:spcBef>
              <a:buFont typeface="Arial" panose="020B0604020202020204" pitchFamily="34" charset="0"/>
              <a:buNone/>
              <a:defRPr/>
            </a:pPr>
            <a:r>
              <a:rPr lang="hu-HU" sz="1400" dirty="0">
                <a:effectLst/>
              </a:rPr>
              <a:t>védj engem is, űzd bűneim sokát,</a:t>
            </a:r>
          </a:p>
          <a:p>
            <a:pPr marL="0" indent="0">
              <a:spcBef>
                <a:spcPts val="0"/>
              </a:spcBef>
              <a:buFont typeface="Arial" panose="020B0604020202020204" pitchFamily="34" charset="0"/>
              <a:buNone/>
              <a:defRPr/>
            </a:pPr>
            <a:r>
              <a:rPr lang="hu-HU" sz="1400" dirty="0">
                <a:effectLst/>
              </a:rPr>
              <a:t>veszélyben köztük lelkemet ne hadd!”</a:t>
            </a:r>
          </a:p>
          <a:p>
            <a:pPr marL="0" indent="0">
              <a:spcBef>
                <a:spcPts val="0"/>
              </a:spcBef>
              <a:buFont typeface="Arial" panose="020B0604020202020204" pitchFamily="34" charset="0"/>
              <a:buNone/>
              <a:defRPr/>
            </a:pPr>
            <a:r>
              <a:rPr lang="hu-HU" sz="1400" dirty="0">
                <a:effectLst/>
              </a:rPr>
              <a:t>Nyújtja kesztyűjét, hódolást mutat,</a:t>
            </a:r>
          </a:p>
          <a:p>
            <a:pPr marL="0" indent="0">
              <a:spcBef>
                <a:spcPts val="0"/>
              </a:spcBef>
              <a:buFont typeface="Arial" panose="020B0604020202020204" pitchFamily="34" charset="0"/>
              <a:buNone/>
              <a:defRPr/>
            </a:pPr>
            <a:r>
              <a:rPr lang="hu-HU" sz="1400" dirty="0">
                <a:effectLst/>
              </a:rPr>
              <a:t>kezéből szent Gábor átveszi azt.</a:t>
            </a:r>
          </a:p>
          <a:p>
            <a:pPr marL="0" indent="0">
              <a:spcBef>
                <a:spcPts val="0"/>
              </a:spcBef>
              <a:buFont typeface="Arial" panose="020B0604020202020204" pitchFamily="34" charset="0"/>
              <a:buNone/>
              <a:defRPr/>
            </a:pPr>
            <a:r>
              <a:rPr lang="hu-HU" sz="1400" dirty="0">
                <a:effectLst/>
              </a:rPr>
              <a:t>Roland karjára ejti homlokát,</a:t>
            </a:r>
          </a:p>
          <a:p>
            <a:pPr marL="0" indent="0">
              <a:spcBef>
                <a:spcPts val="0"/>
              </a:spcBef>
              <a:buFont typeface="Arial" panose="020B0604020202020204" pitchFamily="34" charset="0"/>
              <a:buNone/>
              <a:defRPr/>
            </a:pPr>
            <a:r>
              <a:rPr lang="hu-HU" sz="1400" dirty="0">
                <a:effectLst/>
              </a:rPr>
              <a:t>kezét kulcsolja, lelket elbocsát.</a:t>
            </a:r>
          </a:p>
          <a:p>
            <a:pPr marL="0" indent="0">
              <a:spcBef>
                <a:spcPts val="0"/>
              </a:spcBef>
              <a:buFont typeface="Arial" panose="020B0604020202020204" pitchFamily="34" charset="0"/>
              <a:buNone/>
              <a:defRPr/>
            </a:pPr>
            <a:r>
              <a:rPr lang="hu-HU" sz="1400" dirty="0">
                <a:effectLst/>
              </a:rPr>
              <a:t>Küldi Isten hozzá arkangyalát</a:t>
            </a:r>
          </a:p>
          <a:p>
            <a:pPr marL="0" indent="0">
              <a:spcBef>
                <a:spcPts val="0"/>
              </a:spcBef>
              <a:buFont typeface="Arial" panose="020B0604020202020204" pitchFamily="34" charset="0"/>
              <a:buNone/>
              <a:defRPr/>
            </a:pPr>
            <a:r>
              <a:rPr lang="hu-HU" sz="1400" dirty="0">
                <a:effectLst/>
              </a:rPr>
              <a:t>s a tengervésztől védő Szent Mihályt,</a:t>
            </a:r>
          </a:p>
          <a:p>
            <a:pPr marL="0" indent="0">
              <a:spcBef>
                <a:spcPts val="0"/>
              </a:spcBef>
              <a:buFont typeface="Arial" panose="020B0604020202020204" pitchFamily="34" charset="0"/>
              <a:buNone/>
              <a:defRPr/>
            </a:pPr>
            <a:r>
              <a:rPr lang="hu-HU" sz="1400" dirty="0">
                <a:effectLst/>
              </a:rPr>
              <a:t>Szent Gábor is égből velük leszállt,</a:t>
            </a:r>
          </a:p>
          <a:p>
            <a:pPr marL="0" indent="0">
              <a:spcBef>
                <a:spcPts val="0"/>
              </a:spcBef>
              <a:buFont typeface="Arial" panose="020B0604020202020204" pitchFamily="34" charset="0"/>
              <a:buNone/>
              <a:defRPr/>
            </a:pPr>
            <a:r>
              <a:rPr lang="hu-HU" sz="1400" dirty="0">
                <a:effectLst/>
              </a:rPr>
              <a:t>viszik gróf lelkét földről mennybe át.</a:t>
            </a:r>
            <a:endParaRPr lang="hu-HU" sz="14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404813"/>
            <a:ext cx="7764463" cy="1008062"/>
          </a:xfrm>
        </p:spPr>
        <p:txBody>
          <a:bodyPr>
            <a:normAutofit fontScale="90000"/>
          </a:bodyPr>
          <a:lstStyle/>
          <a:p>
            <a:pPr algn="l">
              <a:defRPr/>
            </a:pPr>
            <a:r>
              <a:rPr lang="hu-HU" sz="2700" i="1" dirty="0">
                <a:effectLst/>
              </a:rPr>
              <a:t>Trisztán és </a:t>
            </a:r>
            <a:r>
              <a:rPr lang="hu-HU" sz="2700" i="1" dirty="0" smtClean="0">
                <a:effectLst/>
              </a:rPr>
              <a:t>Izolda </a:t>
            </a:r>
            <a:r>
              <a:rPr lang="hu-HU" sz="2700" dirty="0">
                <a:effectLst/>
              </a:rPr>
              <a:t/>
            </a:r>
            <a:br>
              <a:rPr lang="hu-HU" sz="2700" dirty="0">
                <a:effectLst/>
              </a:rPr>
            </a:br>
            <a:r>
              <a:rPr lang="hu-HU" sz="2700" dirty="0">
                <a:effectLst/>
              </a:rPr>
              <a:t>Izolda siratja halott kedvesét</a:t>
            </a:r>
            <a:r>
              <a:rPr lang="hu-HU" sz="2400" dirty="0">
                <a:effectLst/>
              </a:rPr>
              <a:t/>
            </a:r>
            <a:br>
              <a:rPr lang="hu-HU" sz="2400" dirty="0">
                <a:effectLst/>
              </a:rPr>
            </a:br>
            <a:endParaRPr lang="hu-HU" sz="2400" dirty="0"/>
          </a:p>
        </p:txBody>
      </p:sp>
      <p:sp>
        <p:nvSpPr>
          <p:cNvPr id="3" name="Tartalom helye 2"/>
          <p:cNvSpPr>
            <a:spLocks noGrp="1"/>
          </p:cNvSpPr>
          <p:nvPr>
            <p:ph idx="1"/>
          </p:nvPr>
        </p:nvSpPr>
        <p:spPr>
          <a:xfrm>
            <a:off x="685800" y="1268760"/>
            <a:ext cx="7764463" cy="4522440"/>
          </a:xfrm>
        </p:spPr>
        <p:txBody>
          <a:bodyPr numCol="2">
            <a:noAutofit/>
          </a:bodyPr>
          <a:lstStyle/>
          <a:p>
            <a:pPr marL="0" indent="0">
              <a:spcBef>
                <a:spcPts val="0"/>
              </a:spcBef>
              <a:buFont typeface="Arial" panose="020B0604020202020204" pitchFamily="34" charset="0"/>
              <a:buNone/>
              <a:defRPr/>
            </a:pPr>
            <a:r>
              <a:rPr lang="hu-HU" sz="1400" dirty="0">
                <a:effectLst/>
              </a:rPr>
              <a:t>„Hogy halva látlak, Trisztánom,</a:t>
            </a:r>
          </a:p>
          <a:p>
            <a:pPr marL="0" indent="0">
              <a:spcBef>
                <a:spcPts val="0"/>
              </a:spcBef>
              <a:buFont typeface="Arial" panose="020B0604020202020204" pitchFamily="34" charset="0"/>
              <a:buNone/>
              <a:defRPr/>
            </a:pPr>
            <a:r>
              <a:rPr lang="hu-HU" sz="1400" dirty="0">
                <a:effectLst/>
              </a:rPr>
              <a:t>Nem élhetek tovább, tudom.</a:t>
            </a:r>
          </a:p>
          <a:p>
            <a:pPr marL="0" indent="0">
              <a:spcBef>
                <a:spcPts val="0"/>
              </a:spcBef>
              <a:buFont typeface="Arial" panose="020B0604020202020204" pitchFamily="34" charset="0"/>
              <a:buNone/>
              <a:defRPr/>
            </a:pPr>
            <a:r>
              <a:rPr lang="hu-HU" sz="1400" dirty="0">
                <a:effectLst/>
              </a:rPr>
              <a:t>Megölt értem a szerelem,</a:t>
            </a:r>
          </a:p>
          <a:p>
            <a:pPr marL="0" indent="0">
              <a:spcBef>
                <a:spcPts val="0"/>
              </a:spcBef>
              <a:buFont typeface="Arial" panose="020B0604020202020204" pitchFamily="34" charset="0"/>
              <a:buNone/>
              <a:defRPr/>
            </a:pPr>
            <a:r>
              <a:rPr lang="hu-HU" sz="1400" dirty="0">
                <a:effectLst/>
              </a:rPr>
              <a:t>Engem pedig a gyötrelem,</a:t>
            </a:r>
          </a:p>
          <a:p>
            <a:pPr marL="0" indent="0">
              <a:spcBef>
                <a:spcPts val="0"/>
              </a:spcBef>
              <a:buFont typeface="Arial" panose="020B0604020202020204" pitchFamily="34" charset="0"/>
              <a:buNone/>
              <a:defRPr/>
            </a:pPr>
            <a:r>
              <a:rPr lang="hu-HU" sz="1400" dirty="0">
                <a:effectLst/>
              </a:rPr>
              <a:t>Hogy nem jöhettem hamarabb</a:t>
            </a:r>
          </a:p>
          <a:p>
            <a:pPr marL="0" indent="0">
              <a:spcBef>
                <a:spcPts val="0"/>
              </a:spcBef>
              <a:buFont typeface="Arial" panose="020B0604020202020204" pitchFamily="34" charset="0"/>
              <a:buNone/>
              <a:defRPr/>
            </a:pPr>
            <a:r>
              <a:rPr lang="hu-HU" sz="1400" dirty="0">
                <a:effectLst/>
              </a:rPr>
              <a:t>Meggyógyítani bajodat;</a:t>
            </a:r>
          </a:p>
          <a:p>
            <a:pPr marL="0" indent="0">
              <a:spcBef>
                <a:spcPts val="0"/>
              </a:spcBef>
              <a:buFont typeface="Arial" panose="020B0604020202020204" pitchFamily="34" charset="0"/>
              <a:buNone/>
              <a:defRPr/>
            </a:pPr>
            <a:r>
              <a:rPr lang="hu-HU" sz="1400" dirty="0">
                <a:effectLst/>
              </a:rPr>
              <a:t>Hogy te halott vagy, kedvesem;</a:t>
            </a:r>
          </a:p>
          <a:p>
            <a:pPr marL="0" indent="0">
              <a:spcBef>
                <a:spcPts val="0"/>
              </a:spcBef>
              <a:buFont typeface="Arial" panose="020B0604020202020204" pitchFamily="34" charset="0"/>
              <a:buNone/>
              <a:defRPr/>
            </a:pPr>
            <a:r>
              <a:rPr lang="hu-HU" sz="1400" dirty="0">
                <a:effectLst/>
              </a:rPr>
              <a:t>Meg nem vigasztal senki sem,</a:t>
            </a:r>
          </a:p>
          <a:p>
            <a:pPr marL="0" indent="0">
              <a:spcBef>
                <a:spcPts val="0"/>
              </a:spcBef>
              <a:buFont typeface="Arial" panose="020B0604020202020204" pitchFamily="34" charset="0"/>
              <a:buNone/>
              <a:defRPr/>
            </a:pPr>
            <a:r>
              <a:rPr lang="hu-HU" sz="1400" dirty="0">
                <a:effectLst/>
              </a:rPr>
              <a:t>Föl nem vidíthat senki sem;</a:t>
            </a:r>
          </a:p>
          <a:p>
            <a:pPr marL="0" indent="0">
              <a:spcBef>
                <a:spcPts val="0"/>
              </a:spcBef>
              <a:buFont typeface="Arial" panose="020B0604020202020204" pitchFamily="34" charset="0"/>
              <a:buNone/>
              <a:defRPr/>
            </a:pPr>
            <a:r>
              <a:rPr lang="hu-HU" sz="1400" dirty="0">
                <a:effectLst/>
              </a:rPr>
              <a:t>A szélvész átkozott legyen!</a:t>
            </a:r>
          </a:p>
          <a:p>
            <a:pPr marL="0" indent="0">
              <a:spcBef>
                <a:spcPts val="0"/>
              </a:spcBef>
              <a:buFont typeface="Arial" panose="020B0604020202020204" pitchFamily="34" charset="0"/>
              <a:buNone/>
              <a:defRPr/>
            </a:pPr>
            <a:r>
              <a:rPr lang="hu-HU" sz="1400" dirty="0">
                <a:effectLst/>
              </a:rPr>
              <a:t>Miatta volt, hogy késlekedtem,</a:t>
            </a:r>
          </a:p>
          <a:p>
            <a:pPr marL="0" indent="0">
              <a:spcBef>
                <a:spcPts val="0"/>
              </a:spcBef>
              <a:buFont typeface="Arial" panose="020B0604020202020204" pitchFamily="34" charset="0"/>
              <a:buNone/>
              <a:defRPr/>
            </a:pPr>
            <a:r>
              <a:rPr lang="hu-HU" sz="1400" dirty="0">
                <a:effectLst/>
              </a:rPr>
              <a:t>S időben hozzád nem jöhettem.</a:t>
            </a:r>
          </a:p>
          <a:p>
            <a:pPr marL="0" indent="0">
              <a:spcBef>
                <a:spcPts val="0"/>
              </a:spcBef>
              <a:buFont typeface="Arial" panose="020B0604020202020204" pitchFamily="34" charset="0"/>
              <a:buNone/>
              <a:defRPr/>
            </a:pPr>
            <a:r>
              <a:rPr lang="hu-HU" sz="1400" dirty="0">
                <a:effectLst/>
              </a:rPr>
              <a:t>Ha partot érhetek elébb,</a:t>
            </a:r>
          </a:p>
          <a:p>
            <a:pPr marL="0" indent="0">
              <a:spcBef>
                <a:spcPts val="0"/>
              </a:spcBef>
              <a:buFont typeface="Arial" panose="020B0604020202020204" pitchFamily="34" charset="0"/>
              <a:buNone/>
              <a:defRPr/>
            </a:pPr>
            <a:r>
              <a:rPr lang="hu-HU" sz="1400" dirty="0">
                <a:effectLst/>
              </a:rPr>
              <a:t>Új életet öntök beléd;</a:t>
            </a:r>
          </a:p>
          <a:p>
            <a:pPr marL="0" indent="0">
              <a:spcBef>
                <a:spcPts val="0"/>
              </a:spcBef>
              <a:buFont typeface="Arial" panose="020B0604020202020204" pitchFamily="34" charset="0"/>
              <a:buNone/>
              <a:defRPr/>
            </a:pPr>
            <a:r>
              <a:rPr lang="hu-HU" sz="1400" dirty="0">
                <a:effectLst/>
              </a:rPr>
              <a:t>És gyöngéden beszélhetek</a:t>
            </a:r>
          </a:p>
          <a:p>
            <a:pPr marL="0" indent="0">
              <a:spcBef>
                <a:spcPts val="0"/>
              </a:spcBef>
              <a:buFont typeface="Arial" panose="020B0604020202020204" pitchFamily="34" charset="0"/>
              <a:buNone/>
              <a:defRPr/>
            </a:pPr>
            <a:r>
              <a:rPr lang="hu-HU" sz="1400" dirty="0">
                <a:effectLst/>
              </a:rPr>
              <a:t>Kettőnk szerelméről neked,</a:t>
            </a:r>
          </a:p>
          <a:p>
            <a:pPr marL="0" indent="0">
              <a:spcBef>
                <a:spcPts val="0"/>
              </a:spcBef>
              <a:buFont typeface="Arial" panose="020B0604020202020204" pitchFamily="34" charset="0"/>
              <a:buNone/>
              <a:defRPr/>
            </a:pPr>
            <a:r>
              <a:rPr lang="hu-HU" sz="1400" dirty="0">
                <a:effectLst/>
              </a:rPr>
              <a:t>Elmondhatom szomorúságunk,</a:t>
            </a:r>
          </a:p>
          <a:p>
            <a:pPr marL="0" indent="0">
              <a:spcBef>
                <a:spcPts val="0"/>
              </a:spcBef>
              <a:buFont typeface="Arial" panose="020B0604020202020204" pitchFamily="34" charset="0"/>
              <a:buNone/>
              <a:defRPr/>
            </a:pPr>
            <a:r>
              <a:rPr lang="hu-HU" sz="1400" dirty="0">
                <a:effectLst/>
              </a:rPr>
              <a:t>Minden örömünk, boldogságunk,</a:t>
            </a:r>
          </a:p>
          <a:p>
            <a:pPr marL="0" indent="0">
              <a:spcBef>
                <a:spcPts val="0"/>
              </a:spcBef>
              <a:buFont typeface="Arial" panose="020B0604020202020204" pitchFamily="34" charset="0"/>
              <a:buNone/>
              <a:defRPr/>
            </a:pPr>
            <a:r>
              <a:rPr lang="hu-HU" sz="1400" dirty="0">
                <a:effectLst/>
              </a:rPr>
              <a:t>Minden fájdalmunk, gyötrelmünk,</a:t>
            </a:r>
          </a:p>
          <a:p>
            <a:pPr marL="0" indent="0">
              <a:spcBef>
                <a:spcPts val="0"/>
              </a:spcBef>
              <a:buFont typeface="Arial" panose="020B0604020202020204" pitchFamily="34" charset="0"/>
              <a:buNone/>
              <a:defRPr/>
            </a:pPr>
            <a:r>
              <a:rPr lang="hu-HU" sz="1400" dirty="0">
                <a:effectLst/>
              </a:rPr>
              <a:t>Mit csak okozott szerelmünk;</a:t>
            </a:r>
          </a:p>
          <a:p>
            <a:pPr marL="0" indent="0">
              <a:spcBef>
                <a:spcPts val="0"/>
              </a:spcBef>
              <a:buFont typeface="Arial" panose="020B0604020202020204" pitchFamily="34" charset="0"/>
              <a:buNone/>
              <a:defRPr/>
            </a:pPr>
            <a:r>
              <a:rPr lang="hu-HU" sz="1400" dirty="0">
                <a:effectLst/>
              </a:rPr>
              <a:t>Felidézhetjük mind együtt</a:t>
            </a:r>
          </a:p>
          <a:p>
            <a:pPr marL="0" indent="0">
              <a:spcBef>
                <a:spcPts val="0"/>
              </a:spcBef>
              <a:buFont typeface="Arial" panose="020B0604020202020204" pitchFamily="34" charset="0"/>
              <a:buNone/>
              <a:defRPr/>
            </a:pPr>
            <a:r>
              <a:rPr lang="hu-HU" sz="1400" dirty="0">
                <a:effectLst/>
              </a:rPr>
              <a:t>Sok csók és ölelés között.</a:t>
            </a:r>
          </a:p>
          <a:p>
            <a:pPr marL="0" indent="0">
              <a:spcBef>
                <a:spcPts val="0"/>
              </a:spcBef>
              <a:buFont typeface="Arial" panose="020B0604020202020204" pitchFamily="34" charset="0"/>
              <a:buNone/>
              <a:defRPr/>
            </a:pPr>
            <a:r>
              <a:rPr lang="hu-HU" sz="1400" dirty="0">
                <a:effectLst/>
              </a:rPr>
              <a:t>Ha meg nem gyógyíthattalak,</a:t>
            </a:r>
          </a:p>
          <a:p>
            <a:pPr marL="0" indent="0">
              <a:spcBef>
                <a:spcPts val="0"/>
              </a:spcBef>
              <a:buFont typeface="Arial" panose="020B0604020202020204" pitchFamily="34" charset="0"/>
              <a:buNone/>
              <a:defRPr/>
            </a:pPr>
            <a:r>
              <a:rPr lang="hu-HU" sz="1400" dirty="0">
                <a:effectLst/>
              </a:rPr>
              <a:t>Hát véled együtt meghalok;</a:t>
            </a:r>
          </a:p>
          <a:p>
            <a:pPr marL="0" indent="0">
              <a:spcBef>
                <a:spcPts val="0"/>
              </a:spcBef>
              <a:buFont typeface="Arial" panose="020B0604020202020204" pitchFamily="34" charset="0"/>
              <a:buNone/>
              <a:defRPr/>
            </a:pPr>
            <a:r>
              <a:rPr lang="hu-HU" sz="1400" dirty="0">
                <a:effectLst/>
              </a:rPr>
              <a:t>Hogy nem jöttem hozzád időre,</a:t>
            </a:r>
          </a:p>
          <a:p>
            <a:pPr marL="0" indent="0">
              <a:spcBef>
                <a:spcPts val="0"/>
              </a:spcBef>
              <a:buFont typeface="Arial" panose="020B0604020202020204" pitchFamily="34" charset="0"/>
              <a:buNone/>
              <a:defRPr/>
            </a:pPr>
            <a:r>
              <a:rPr lang="hu-HU" sz="1400" dirty="0">
                <a:effectLst/>
              </a:rPr>
              <a:t>És sorsod nem láttam előre,</a:t>
            </a:r>
          </a:p>
          <a:p>
            <a:pPr marL="0" indent="0">
              <a:spcBef>
                <a:spcPts val="0"/>
              </a:spcBef>
              <a:buFont typeface="Arial" panose="020B0604020202020204" pitchFamily="34" charset="0"/>
              <a:buNone/>
              <a:defRPr/>
            </a:pPr>
            <a:r>
              <a:rPr lang="hu-HU" sz="1400" dirty="0">
                <a:effectLst/>
              </a:rPr>
              <a:t>S már csak holttested láthatom,</a:t>
            </a:r>
          </a:p>
          <a:p>
            <a:pPr marL="0" indent="0">
              <a:spcBef>
                <a:spcPts val="0"/>
              </a:spcBef>
              <a:buFont typeface="Arial" panose="020B0604020202020204" pitchFamily="34" charset="0"/>
              <a:buNone/>
              <a:defRPr/>
            </a:pPr>
            <a:r>
              <a:rPr lang="hu-HU" sz="1400" dirty="0">
                <a:effectLst/>
              </a:rPr>
              <a:t>Hát véled egy italt iszom;</a:t>
            </a:r>
          </a:p>
          <a:p>
            <a:pPr marL="0" indent="0">
              <a:spcBef>
                <a:spcPts val="0"/>
              </a:spcBef>
              <a:buFont typeface="Arial" panose="020B0604020202020204" pitchFamily="34" charset="0"/>
              <a:buNone/>
              <a:defRPr/>
            </a:pPr>
            <a:r>
              <a:rPr lang="hu-HU" sz="1400" dirty="0">
                <a:effectLst/>
              </a:rPr>
              <a:t>Értem vesztetted életed,</a:t>
            </a:r>
          </a:p>
          <a:p>
            <a:pPr marL="0" indent="0">
              <a:spcBef>
                <a:spcPts val="0"/>
              </a:spcBef>
              <a:buFont typeface="Arial" panose="020B0604020202020204" pitchFamily="34" charset="0"/>
              <a:buNone/>
              <a:defRPr/>
            </a:pPr>
            <a:r>
              <a:rPr lang="hu-HU" sz="1400" dirty="0">
                <a:effectLst/>
              </a:rPr>
              <a:t>Kedveshez illően teszek:</a:t>
            </a:r>
          </a:p>
          <a:p>
            <a:pPr marL="0" indent="0">
              <a:spcBef>
                <a:spcPts val="0"/>
              </a:spcBef>
              <a:buFont typeface="Arial" panose="020B0604020202020204" pitchFamily="34" charset="0"/>
              <a:buNone/>
              <a:defRPr/>
            </a:pPr>
            <a:r>
              <a:rPr lang="hu-HU" sz="1400" dirty="0">
                <a:effectLst/>
              </a:rPr>
              <a:t>És én is éretted halok.”</a:t>
            </a:r>
          </a:p>
          <a:p>
            <a:pPr marL="0" indent="0">
              <a:spcBef>
                <a:spcPts val="0"/>
              </a:spcBef>
              <a:buFont typeface="Arial" panose="020B0604020202020204" pitchFamily="34" charset="0"/>
              <a:buNone/>
              <a:defRPr/>
            </a:pPr>
            <a:r>
              <a:rPr lang="hu-HU" sz="1400" dirty="0">
                <a:effectLst/>
              </a:rPr>
              <a:t>Trisztán teste mellé lerogy,</a:t>
            </a:r>
          </a:p>
          <a:p>
            <a:pPr marL="0" indent="0">
              <a:spcBef>
                <a:spcPts val="0"/>
              </a:spcBef>
              <a:buFont typeface="Arial" panose="020B0604020202020204" pitchFamily="34" charset="0"/>
              <a:buNone/>
              <a:defRPr/>
            </a:pPr>
            <a:r>
              <a:rPr lang="hu-HU" sz="1400" dirty="0">
                <a:effectLst/>
              </a:rPr>
              <a:t>Csókolja ajkát, homlokát,</a:t>
            </a:r>
          </a:p>
          <a:p>
            <a:pPr marL="0" indent="0">
              <a:spcBef>
                <a:spcPts val="0"/>
              </a:spcBef>
              <a:buFont typeface="Arial" panose="020B0604020202020204" pitchFamily="34" charset="0"/>
              <a:buNone/>
              <a:defRPr/>
            </a:pPr>
            <a:r>
              <a:rPr lang="hu-HU" sz="1400" dirty="0">
                <a:effectLst/>
              </a:rPr>
              <a:t>S oly szorosan öleli át,</a:t>
            </a:r>
          </a:p>
          <a:p>
            <a:pPr marL="0" indent="0">
              <a:spcBef>
                <a:spcPts val="0"/>
              </a:spcBef>
              <a:buFont typeface="Arial" panose="020B0604020202020204" pitchFamily="34" charset="0"/>
              <a:buNone/>
              <a:defRPr/>
            </a:pPr>
            <a:r>
              <a:rPr lang="hu-HU" sz="1400" dirty="0">
                <a:effectLst/>
              </a:rPr>
              <a:t>Hogy egészen ajkán az ajka,</a:t>
            </a:r>
          </a:p>
          <a:p>
            <a:pPr marL="0" indent="0">
              <a:spcBef>
                <a:spcPts val="0"/>
              </a:spcBef>
              <a:buFont typeface="Arial" panose="020B0604020202020204" pitchFamily="34" charset="0"/>
              <a:buNone/>
              <a:defRPr/>
            </a:pPr>
            <a:r>
              <a:rPr lang="hu-HU" sz="1400" dirty="0">
                <a:effectLst/>
              </a:rPr>
              <a:t>S lelkét az Úrnak visszaadja.</a:t>
            </a:r>
          </a:p>
          <a:p>
            <a:pPr marL="0" indent="0">
              <a:spcBef>
                <a:spcPts val="0"/>
              </a:spcBef>
              <a:buFont typeface="Arial" panose="020B0604020202020204" pitchFamily="34" charset="0"/>
              <a:buNone/>
              <a:defRPr/>
            </a:pPr>
            <a:r>
              <a:rPr lang="hu-HU" sz="1400" dirty="0">
                <a:effectLst/>
              </a:rPr>
              <a:t>Ekképp mellette fekve hal meg</a:t>
            </a:r>
          </a:p>
          <a:p>
            <a:pPr marL="0" indent="0">
              <a:spcBef>
                <a:spcPts val="0"/>
              </a:spcBef>
              <a:buFont typeface="Arial" panose="020B0604020202020204" pitchFamily="34" charset="0"/>
              <a:buNone/>
              <a:defRPr/>
            </a:pPr>
            <a:r>
              <a:rPr lang="hu-HU" sz="1400" dirty="0">
                <a:effectLst/>
              </a:rPr>
              <a:t>Fájdalmában, mit érte érzett;</a:t>
            </a:r>
          </a:p>
          <a:p>
            <a:pPr marL="0" indent="0">
              <a:spcBef>
                <a:spcPts val="0"/>
              </a:spcBef>
              <a:buFont typeface="Arial" panose="020B0604020202020204" pitchFamily="34" charset="0"/>
              <a:buNone/>
              <a:defRPr/>
            </a:pPr>
            <a:r>
              <a:rPr lang="hu-HU" sz="1400" dirty="0">
                <a:effectLst/>
              </a:rPr>
              <a:t>Trisztán meghalt, úgy áhította,</a:t>
            </a:r>
          </a:p>
          <a:p>
            <a:pPr marL="0" indent="0">
              <a:spcBef>
                <a:spcPts val="0"/>
              </a:spcBef>
              <a:buFont typeface="Arial" panose="020B0604020202020204" pitchFamily="34" charset="0"/>
              <a:buNone/>
              <a:defRPr/>
            </a:pPr>
            <a:r>
              <a:rPr lang="hu-HU" sz="1400" dirty="0">
                <a:effectLst/>
              </a:rPr>
              <a:t>S mert későn jött, meghalt Izolda.</a:t>
            </a:r>
          </a:p>
          <a:p>
            <a:pPr marL="0" indent="0">
              <a:spcBef>
                <a:spcPts val="0"/>
              </a:spcBef>
              <a:buFont typeface="Arial" panose="020B0604020202020204" pitchFamily="34" charset="0"/>
              <a:buNone/>
              <a:defRPr/>
            </a:pPr>
            <a:r>
              <a:rPr lang="hu-HU" sz="1400" dirty="0">
                <a:effectLst/>
              </a:rPr>
              <a:t>Így halt Trisztán a szerelemtől,</a:t>
            </a:r>
          </a:p>
          <a:p>
            <a:pPr marL="0" indent="0">
              <a:spcBef>
                <a:spcPts val="0"/>
              </a:spcBef>
              <a:buFont typeface="Arial" panose="020B0604020202020204" pitchFamily="34" charset="0"/>
              <a:buNone/>
              <a:defRPr/>
            </a:pPr>
            <a:r>
              <a:rPr lang="hu-HU" sz="1400" dirty="0">
                <a:effectLst/>
              </a:rPr>
              <a:t>S a szép </a:t>
            </a:r>
            <a:r>
              <a:rPr lang="hu-HU" sz="1400" dirty="0" err="1">
                <a:effectLst/>
              </a:rPr>
              <a:t>Izold</a:t>
            </a:r>
            <a:r>
              <a:rPr lang="hu-HU" sz="1400" dirty="0">
                <a:effectLst/>
              </a:rPr>
              <a:t> a gyötrelemtől.</a:t>
            </a:r>
            <a:endParaRPr lang="hu-HU" sz="14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476250"/>
            <a:ext cx="7764463" cy="720725"/>
          </a:xfrm>
        </p:spPr>
        <p:txBody>
          <a:bodyPr>
            <a:normAutofit fontScale="90000"/>
          </a:bodyPr>
          <a:lstStyle/>
          <a:p>
            <a:pPr algn="l">
              <a:defRPr/>
            </a:pPr>
            <a:r>
              <a:rPr lang="hu-HU" sz="3100" i="1" dirty="0" smtClean="0"/>
              <a:t>Trisztán és Izolda</a:t>
            </a:r>
            <a:r>
              <a:rPr lang="hu-HU" sz="2800" i="1" dirty="0" smtClean="0"/>
              <a:t/>
            </a:r>
            <a:br>
              <a:rPr lang="hu-HU" sz="2800" i="1" dirty="0" smtClean="0"/>
            </a:br>
            <a:r>
              <a:rPr lang="hu-HU" sz="2700" b="0" dirty="0" smtClean="0"/>
              <a:t>(Joseph Bédier, 1900)</a:t>
            </a:r>
            <a:endParaRPr lang="hu-HU" sz="2700" b="0" i="1" dirty="0"/>
          </a:p>
        </p:txBody>
      </p:sp>
      <p:sp>
        <p:nvSpPr>
          <p:cNvPr id="3" name="Tartalom helye 2"/>
          <p:cNvSpPr>
            <a:spLocks noGrp="1"/>
          </p:cNvSpPr>
          <p:nvPr>
            <p:ph idx="1"/>
          </p:nvPr>
        </p:nvSpPr>
        <p:spPr>
          <a:xfrm>
            <a:off x="685800" y="1412875"/>
            <a:ext cx="7989888" cy="4968875"/>
          </a:xfrm>
        </p:spPr>
        <p:txBody>
          <a:bodyPr>
            <a:normAutofit lnSpcReduction="10000"/>
          </a:bodyPr>
          <a:lstStyle/>
          <a:p>
            <a:pPr marL="457200" indent="-457200">
              <a:buFont typeface="+mj-lt"/>
              <a:buAutoNum type="arabicPeriod"/>
              <a:defRPr/>
            </a:pPr>
            <a:r>
              <a:rPr lang="hu-HU" i="1" dirty="0" smtClean="0"/>
              <a:t>Trisztán gyermekévei </a:t>
            </a:r>
            <a:r>
              <a:rPr lang="hu-HU" dirty="0" smtClean="0"/>
              <a:t>(</a:t>
            </a:r>
            <a:r>
              <a:rPr lang="hu-HU" dirty="0" err="1" smtClean="0"/>
              <a:t>Rivalen</a:t>
            </a:r>
            <a:r>
              <a:rPr lang="hu-HU" dirty="0" smtClean="0"/>
              <a:t> és </a:t>
            </a:r>
            <a:r>
              <a:rPr lang="hu-HU" dirty="0" err="1" smtClean="0"/>
              <a:t>Blanchefleurt</a:t>
            </a:r>
            <a:r>
              <a:rPr lang="hu-HU" dirty="0" smtClean="0"/>
              <a:t> menyegzője, Trisztán születése, szülei halála, </a:t>
            </a:r>
            <a:r>
              <a:rPr lang="hu-HU" dirty="0" err="1" smtClean="0"/>
              <a:t>Rohalt</a:t>
            </a:r>
            <a:r>
              <a:rPr lang="hu-HU" dirty="0" smtClean="0"/>
              <a:t> és </a:t>
            </a:r>
            <a:r>
              <a:rPr lang="hu-HU" dirty="0" err="1" smtClean="0"/>
              <a:t>Gorvenal</a:t>
            </a:r>
            <a:r>
              <a:rPr lang="hu-HU" dirty="0" smtClean="0"/>
              <a:t> nevelik, elrablása, Márk király szolgálata </a:t>
            </a:r>
            <a:r>
              <a:rPr lang="hu-HU" dirty="0" err="1" smtClean="0"/>
              <a:t>Tintagelben</a:t>
            </a:r>
            <a:r>
              <a:rPr lang="hu-HU" dirty="0" smtClean="0"/>
              <a:t>, Morgan herceg megölése, visszatérés </a:t>
            </a:r>
            <a:r>
              <a:rPr lang="hu-HU" dirty="0" err="1" smtClean="0"/>
              <a:t>Cornwallba</a:t>
            </a:r>
            <a:r>
              <a:rPr lang="hu-HU" dirty="0" smtClean="0"/>
              <a:t>)</a:t>
            </a:r>
          </a:p>
          <a:p>
            <a:pPr marL="457200" indent="-457200">
              <a:buFont typeface="+mj-lt"/>
              <a:buAutoNum type="arabicPeriod"/>
              <a:defRPr/>
            </a:pPr>
            <a:r>
              <a:rPr lang="hu-HU" i="1" dirty="0" smtClean="0"/>
              <a:t>Amaz Írországi </a:t>
            </a:r>
            <a:r>
              <a:rPr lang="hu-HU" i="1" dirty="0" err="1" smtClean="0"/>
              <a:t>Morholt</a:t>
            </a:r>
            <a:r>
              <a:rPr lang="hu-HU" i="1" dirty="0" smtClean="0"/>
              <a:t> </a:t>
            </a:r>
            <a:r>
              <a:rPr lang="hu-HU" dirty="0" smtClean="0"/>
              <a:t>(</a:t>
            </a:r>
            <a:r>
              <a:rPr lang="hu-HU" dirty="0" err="1" smtClean="0"/>
              <a:t>Cornwall</a:t>
            </a:r>
            <a:r>
              <a:rPr lang="hu-HU" dirty="0" smtClean="0"/>
              <a:t> megsarcolása, Trisztán és </a:t>
            </a:r>
            <a:r>
              <a:rPr lang="hu-HU" dirty="0" err="1" smtClean="0"/>
              <a:t>Morholt</a:t>
            </a:r>
            <a:r>
              <a:rPr lang="hu-HU" dirty="0" smtClean="0"/>
              <a:t> párbaja, mérgezés és gyógyulás</a:t>
            </a:r>
          </a:p>
          <a:p>
            <a:pPr marL="457200" indent="-457200">
              <a:buFont typeface="+mj-lt"/>
              <a:buAutoNum type="arabicPeriod"/>
              <a:defRPr/>
            </a:pPr>
            <a:r>
              <a:rPr lang="hu-HU" i="1" dirty="0" smtClean="0"/>
              <a:t>Lánykérő az aranyhajú kedvesnél </a:t>
            </a:r>
            <a:r>
              <a:rPr lang="hu-HU" dirty="0" smtClean="0"/>
              <a:t>(Trisztán rosszakarói, Márk nősülési szándéka, Trisztán útja </a:t>
            </a:r>
            <a:r>
              <a:rPr lang="hu-HU" dirty="0" err="1" smtClean="0"/>
              <a:t>Weisefortba</a:t>
            </a:r>
            <a:r>
              <a:rPr lang="hu-HU" dirty="0" smtClean="0"/>
              <a:t>, a sárkány megölése, mérgezés és gyógyulás, Izolda kezének elnyerése</a:t>
            </a:r>
          </a:p>
          <a:p>
            <a:pPr marL="457200" indent="-457200">
              <a:buFont typeface="+mj-lt"/>
              <a:buAutoNum type="arabicPeriod"/>
              <a:defRPr/>
            </a:pPr>
            <a:r>
              <a:rPr lang="hu-HU" i="1" dirty="0" smtClean="0"/>
              <a:t>A varázsital </a:t>
            </a:r>
            <a:r>
              <a:rPr lang="hu-HU" dirty="0" smtClean="0"/>
              <a:t>(hajóút </a:t>
            </a:r>
            <a:r>
              <a:rPr lang="hu-HU" dirty="0" err="1" smtClean="0"/>
              <a:t>Tintagelbe</a:t>
            </a:r>
            <a:r>
              <a:rPr lang="hu-HU" dirty="0" smtClean="0"/>
              <a:t>, a szerelem fellángolása)</a:t>
            </a:r>
          </a:p>
          <a:p>
            <a:pPr marL="457200" indent="-457200">
              <a:buFont typeface="+mj-lt"/>
              <a:buAutoNum type="arabicPeriod"/>
              <a:defRPr/>
            </a:pPr>
            <a:r>
              <a:rPr lang="hu-HU" i="1" dirty="0" err="1" smtClean="0"/>
              <a:t>Brangien</a:t>
            </a:r>
            <a:r>
              <a:rPr lang="hu-HU" i="1" dirty="0" smtClean="0"/>
              <a:t> élete a jobbágyok kezében</a:t>
            </a:r>
            <a:r>
              <a:rPr lang="hu-HU" dirty="0" smtClean="0"/>
              <a:t> (Márk és Trisztán menyegzője, </a:t>
            </a:r>
            <a:r>
              <a:rPr lang="hu-HU" dirty="0" err="1" smtClean="0"/>
              <a:t>Brangien</a:t>
            </a:r>
            <a:r>
              <a:rPr lang="hu-HU" dirty="0" smtClean="0"/>
              <a:t> megölésének szándéka és megmenekülése)</a:t>
            </a:r>
          </a:p>
          <a:p>
            <a:pPr marL="457200" indent="-457200">
              <a:buFont typeface="+mj-lt"/>
              <a:buAutoNum type="arabicPeriod"/>
              <a:defRPr/>
            </a:pPr>
            <a:endParaRPr lang="hu-HU"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765175"/>
            <a:ext cx="7764463" cy="5759450"/>
          </a:xfrm>
        </p:spPr>
        <p:txBody>
          <a:bodyPr>
            <a:noAutofit/>
          </a:bodyPr>
          <a:lstStyle/>
          <a:p>
            <a:pPr marL="457200" indent="-457200">
              <a:buFont typeface="+mj-lt"/>
              <a:buAutoNum type="arabicPeriod" startAt="6"/>
              <a:defRPr/>
            </a:pPr>
            <a:r>
              <a:rPr lang="hu-HU" i="1" dirty="0" smtClean="0"/>
              <a:t>A magos fenyőfa </a:t>
            </a:r>
            <a:r>
              <a:rPr lang="hu-HU" dirty="0" smtClean="0"/>
              <a:t>(a négy báró vádja, Trisztán elűzése, titkos találkák a fenyőfa alatt, Márk király megtévesztése)</a:t>
            </a:r>
          </a:p>
          <a:p>
            <a:pPr marL="457200" indent="-457200">
              <a:buFont typeface="+mj-lt"/>
              <a:buAutoNum type="arabicPeriod" startAt="6"/>
              <a:defRPr/>
            </a:pPr>
            <a:r>
              <a:rPr lang="hu-HU" i="1" dirty="0" err="1" smtClean="0"/>
              <a:t>Frocin</a:t>
            </a:r>
            <a:r>
              <a:rPr lang="hu-HU" i="1" dirty="0" smtClean="0"/>
              <a:t> , a törpe </a:t>
            </a:r>
            <a:r>
              <a:rPr lang="hu-HU" dirty="0" smtClean="0"/>
              <a:t>(</a:t>
            </a:r>
            <a:r>
              <a:rPr lang="hu-HU" dirty="0" err="1" smtClean="0"/>
              <a:t>Frocin</a:t>
            </a:r>
            <a:r>
              <a:rPr lang="hu-HU" dirty="0" smtClean="0"/>
              <a:t> tanácsa, a szerelmesek leleplezése)</a:t>
            </a:r>
          </a:p>
          <a:p>
            <a:pPr marL="457200" indent="-457200">
              <a:buFont typeface="+mj-lt"/>
              <a:buAutoNum type="arabicPeriod" startAt="6"/>
              <a:defRPr/>
            </a:pPr>
            <a:r>
              <a:rPr lang="hu-HU" i="1" dirty="0" smtClean="0"/>
              <a:t>Szökés a kápolnából </a:t>
            </a:r>
            <a:r>
              <a:rPr lang="hu-HU" dirty="0" smtClean="0"/>
              <a:t>(Trisztán és Izolda megmenekülése)</a:t>
            </a:r>
          </a:p>
          <a:p>
            <a:pPr marL="457200" indent="-457200">
              <a:buFont typeface="+mj-lt"/>
              <a:buAutoNum type="arabicPeriod" startAt="6"/>
              <a:defRPr/>
            </a:pPr>
            <a:r>
              <a:rPr lang="hu-HU" i="1" dirty="0" smtClean="0"/>
              <a:t>A </a:t>
            </a:r>
            <a:r>
              <a:rPr lang="hu-HU" i="1" dirty="0" err="1" smtClean="0"/>
              <a:t>moroisi</a:t>
            </a:r>
            <a:r>
              <a:rPr lang="hu-HU" i="1" dirty="0" smtClean="0"/>
              <a:t> erdőben </a:t>
            </a:r>
            <a:r>
              <a:rPr lang="hu-HU" dirty="0" smtClean="0"/>
              <a:t>(</a:t>
            </a:r>
            <a:r>
              <a:rPr lang="hu-HU" dirty="0" err="1" smtClean="0"/>
              <a:t>Husden</a:t>
            </a:r>
            <a:r>
              <a:rPr lang="hu-HU" dirty="0" smtClean="0"/>
              <a:t> kutya hűsége, </a:t>
            </a:r>
            <a:r>
              <a:rPr lang="hu-HU" dirty="0" err="1" smtClean="0"/>
              <a:t>Genelon</a:t>
            </a:r>
            <a:r>
              <a:rPr lang="hu-HU" dirty="0" smtClean="0"/>
              <a:t> megölése, Márk király irgalma)</a:t>
            </a:r>
          </a:p>
          <a:p>
            <a:pPr marL="457200" indent="-457200">
              <a:buFont typeface="+mj-lt"/>
              <a:buAutoNum type="arabicPeriod" startAt="6"/>
              <a:defRPr/>
            </a:pPr>
            <a:r>
              <a:rPr lang="hu-HU" i="1" dirty="0" err="1" smtClean="0"/>
              <a:t>Ogrin</a:t>
            </a:r>
            <a:r>
              <a:rPr lang="hu-HU" i="1" dirty="0" smtClean="0"/>
              <a:t> barát </a:t>
            </a:r>
            <a:r>
              <a:rPr lang="hu-HU" dirty="0" smtClean="0"/>
              <a:t>(</a:t>
            </a:r>
            <a:r>
              <a:rPr lang="hu-HU" dirty="0" err="1" smtClean="0"/>
              <a:t>Ogrin</a:t>
            </a:r>
            <a:r>
              <a:rPr lang="hu-HU" dirty="0" smtClean="0"/>
              <a:t> remete levele Márk királynak)</a:t>
            </a:r>
          </a:p>
          <a:p>
            <a:pPr marL="457200" indent="-457200">
              <a:buFont typeface="+mj-lt"/>
              <a:buAutoNum type="arabicPeriod" startAt="6"/>
              <a:defRPr/>
            </a:pPr>
            <a:r>
              <a:rPr lang="hu-HU" i="1" dirty="0" smtClean="0"/>
              <a:t>A kalandos gázló </a:t>
            </a:r>
            <a:r>
              <a:rPr lang="hu-HU" dirty="0" smtClean="0"/>
              <a:t>(Izolda visszafogadása, szerelmi zálog: </a:t>
            </a:r>
            <a:r>
              <a:rPr lang="hu-HU" dirty="0" err="1" smtClean="0"/>
              <a:t>Husden</a:t>
            </a:r>
            <a:r>
              <a:rPr lang="hu-HU" dirty="0" smtClean="0"/>
              <a:t> és a gyűrű, Trisztán elrejtőzése Orri erdőkerülőnél)</a:t>
            </a:r>
          </a:p>
          <a:p>
            <a:pPr marL="457200" indent="-457200">
              <a:buFont typeface="+mj-lt"/>
              <a:buAutoNum type="arabicPeriod" startAt="6"/>
              <a:defRPr/>
            </a:pPr>
            <a:r>
              <a:rPr lang="hu-HU" dirty="0" smtClean="0"/>
              <a:t> </a:t>
            </a:r>
            <a:r>
              <a:rPr lang="hu-HU" i="1" dirty="0" smtClean="0"/>
              <a:t>A tüzesvas-próba </a:t>
            </a:r>
            <a:r>
              <a:rPr lang="hu-HU" dirty="0" smtClean="0"/>
              <a:t>(Trisztán koldusruhában, Izolda igazolja magát Arthur király előtt)</a:t>
            </a:r>
          </a:p>
          <a:p>
            <a:pPr marL="457200" indent="-457200">
              <a:buFont typeface="+mj-lt"/>
              <a:buAutoNum type="arabicPeriod" startAt="6"/>
              <a:defRPr/>
            </a:pPr>
            <a:r>
              <a:rPr lang="hu-HU" i="1" dirty="0" smtClean="0"/>
              <a:t>Szól a fülemile </a:t>
            </a:r>
            <a:r>
              <a:rPr lang="hu-HU" dirty="0" smtClean="0"/>
              <a:t>(</a:t>
            </a:r>
            <a:r>
              <a:rPr lang="hu-HU" dirty="0" err="1" smtClean="0"/>
              <a:t>Denoalen</a:t>
            </a:r>
            <a:r>
              <a:rPr lang="hu-HU" dirty="0" smtClean="0"/>
              <a:t> és </a:t>
            </a:r>
            <a:r>
              <a:rPr lang="hu-HU" dirty="0" err="1" smtClean="0"/>
              <a:t>Godwin</a:t>
            </a:r>
            <a:r>
              <a:rPr lang="hu-HU" dirty="0" smtClean="0"/>
              <a:t> megölése)</a:t>
            </a:r>
          </a:p>
          <a:p>
            <a:pPr marL="457200" indent="-457200">
              <a:buFont typeface="+mj-lt"/>
              <a:buAutoNum type="arabicPeriod" startAt="6"/>
              <a:defRPr/>
            </a:pPr>
            <a:endParaRPr lang="hu-HU"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836613"/>
            <a:ext cx="7764463" cy="4954587"/>
          </a:xfrm>
        </p:spPr>
        <p:txBody>
          <a:bodyPr/>
          <a:lstStyle/>
          <a:p>
            <a:pPr marL="457200" indent="-457200">
              <a:buFont typeface="+mj-lt"/>
              <a:buAutoNum type="arabicPeriod" startAt="14"/>
              <a:defRPr/>
            </a:pPr>
            <a:r>
              <a:rPr lang="hu-HU" i="1" dirty="0" smtClean="0"/>
              <a:t>A csodatevő csengettyű </a:t>
            </a:r>
            <a:r>
              <a:rPr lang="hu-HU" dirty="0" smtClean="0"/>
              <a:t>(Trisztán </a:t>
            </a:r>
            <a:r>
              <a:rPr lang="hu-HU" dirty="0" err="1" smtClean="0"/>
              <a:t>Gilanus</a:t>
            </a:r>
            <a:r>
              <a:rPr lang="hu-HU" dirty="0" smtClean="0"/>
              <a:t> </a:t>
            </a:r>
            <a:r>
              <a:rPr lang="hu-HU" dirty="0" err="1" smtClean="0"/>
              <a:t>wales</a:t>
            </a:r>
            <a:r>
              <a:rPr lang="hu-HU" dirty="0" smtClean="0"/>
              <a:t>-i udvarában, az óriás legyőzése és az elvarázslt kutya Izoldának ajándékozása)</a:t>
            </a:r>
          </a:p>
          <a:p>
            <a:pPr marL="457200" indent="-457200">
              <a:buFont typeface="+mj-lt"/>
              <a:buAutoNum type="arabicPeriod" startAt="14"/>
              <a:defRPr/>
            </a:pPr>
            <a:r>
              <a:rPr lang="hu-HU" i="1" dirty="0" err="1" smtClean="0"/>
              <a:t>Fehérkezű</a:t>
            </a:r>
            <a:r>
              <a:rPr lang="hu-HU" i="1" dirty="0" smtClean="0"/>
              <a:t> Izolda </a:t>
            </a:r>
            <a:r>
              <a:rPr lang="hu-HU" dirty="0" smtClean="0"/>
              <a:t>(Trisztán Britanniában: </a:t>
            </a:r>
            <a:r>
              <a:rPr lang="hu-HU" dirty="0" err="1" smtClean="0"/>
              <a:t>Hoel</a:t>
            </a:r>
            <a:r>
              <a:rPr lang="hu-HU" dirty="0" smtClean="0"/>
              <a:t> herceg és </a:t>
            </a:r>
            <a:r>
              <a:rPr lang="hu-HU" dirty="0" err="1" smtClean="0"/>
              <a:t>Riol</a:t>
            </a:r>
            <a:r>
              <a:rPr lang="hu-HU" dirty="0" smtClean="0"/>
              <a:t> gróf háborúja, Trisztán és </a:t>
            </a:r>
            <a:r>
              <a:rPr lang="hu-HU" dirty="0" err="1" smtClean="0"/>
              <a:t>Kaherdin</a:t>
            </a:r>
            <a:r>
              <a:rPr lang="hu-HU" dirty="0" smtClean="0"/>
              <a:t> barátsága, házasság </a:t>
            </a:r>
            <a:r>
              <a:rPr lang="hu-HU" dirty="0" err="1" smtClean="0"/>
              <a:t>Fehérkezű</a:t>
            </a:r>
            <a:r>
              <a:rPr lang="hu-HU" dirty="0" smtClean="0"/>
              <a:t> Izoldával)</a:t>
            </a:r>
          </a:p>
          <a:p>
            <a:pPr marL="457200" indent="-457200">
              <a:buFont typeface="+mj-lt"/>
              <a:buAutoNum type="arabicPeriod" startAt="14"/>
              <a:defRPr/>
            </a:pPr>
            <a:r>
              <a:rPr lang="hu-HU" i="1" dirty="0" err="1" smtClean="0"/>
              <a:t>Kaherdin</a:t>
            </a:r>
            <a:r>
              <a:rPr lang="hu-HU" dirty="0" smtClean="0"/>
              <a:t> (Trisztán és </a:t>
            </a:r>
            <a:r>
              <a:rPr lang="hu-HU" dirty="0" err="1" smtClean="0"/>
              <a:t>Kaherdin</a:t>
            </a:r>
            <a:r>
              <a:rPr lang="hu-HU" dirty="0" smtClean="0"/>
              <a:t> </a:t>
            </a:r>
            <a:r>
              <a:rPr lang="hu-HU" dirty="0" err="1" smtClean="0"/>
              <a:t>Tintagelben</a:t>
            </a:r>
            <a:r>
              <a:rPr lang="hu-HU" dirty="0" smtClean="0"/>
              <a:t>)</a:t>
            </a:r>
          </a:p>
          <a:p>
            <a:pPr marL="457200" indent="-457200">
              <a:buFont typeface="+mj-lt"/>
              <a:buAutoNum type="arabicPeriod" startAt="14"/>
              <a:defRPr/>
            </a:pPr>
            <a:r>
              <a:rPr lang="hu-HU" i="1" dirty="0" err="1" smtClean="0"/>
              <a:t>Lidáni</a:t>
            </a:r>
            <a:r>
              <a:rPr lang="hu-HU" i="1" dirty="0" smtClean="0"/>
              <a:t> </a:t>
            </a:r>
            <a:r>
              <a:rPr lang="hu-HU" i="1" dirty="0" err="1" smtClean="0"/>
              <a:t>Dinas</a:t>
            </a:r>
            <a:r>
              <a:rPr lang="hu-HU" i="1" dirty="0" smtClean="0"/>
              <a:t> </a:t>
            </a:r>
            <a:r>
              <a:rPr lang="hu-HU" dirty="0" smtClean="0"/>
              <a:t>(Izolda nem fogadja Trisztánt)</a:t>
            </a:r>
          </a:p>
          <a:p>
            <a:pPr marL="457200" indent="-457200">
              <a:buFont typeface="+mj-lt"/>
              <a:buAutoNum type="arabicPeriod" startAt="14"/>
              <a:defRPr/>
            </a:pPr>
            <a:r>
              <a:rPr lang="hu-HU" i="1" dirty="0" smtClean="0"/>
              <a:t>Bolond Trisztán </a:t>
            </a:r>
            <a:r>
              <a:rPr lang="hu-HU" dirty="0" smtClean="0"/>
              <a:t>(Trisztán bolond képében Izoldánál)</a:t>
            </a:r>
          </a:p>
          <a:p>
            <a:pPr marL="457200" indent="-457200">
              <a:buFont typeface="+mj-lt"/>
              <a:buAutoNum type="arabicPeriod" startAt="14"/>
              <a:defRPr/>
            </a:pPr>
            <a:r>
              <a:rPr lang="hu-HU" i="1" dirty="0" smtClean="0"/>
              <a:t>A halál </a:t>
            </a:r>
            <a:r>
              <a:rPr lang="hu-HU" dirty="0" smtClean="0"/>
              <a:t>(Trisztán betegsége, </a:t>
            </a:r>
            <a:r>
              <a:rPr lang="hu-HU" dirty="0" err="1" smtClean="0"/>
              <a:t>Fehérkezű</a:t>
            </a:r>
            <a:r>
              <a:rPr lang="hu-HU" dirty="0" smtClean="0"/>
              <a:t> Izolda bosszúja, a szerelmesek halála)</a:t>
            </a:r>
          </a:p>
          <a:p>
            <a:pPr marL="457200" indent="-457200">
              <a:buFont typeface="+mj-lt"/>
              <a:buAutoNum type="arabicPeriod" startAt="14"/>
              <a:defRPr/>
            </a:pPr>
            <a:endParaRPr lang="hu-HU"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922337"/>
          </a:xfrm>
        </p:spPr>
        <p:txBody>
          <a:bodyPr/>
          <a:lstStyle/>
          <a:p>
            <a:pPr algn="l" eaLnBrk="1" fontAlgn="auto" hangingPunct="1">
              <a:spcAft>
                <a:spcPts val="0"/>
              </a:spcAft>
              <a:defRPr/>
            </a:pPr>
            <a:r>
              <a:rPr lang="hu-HU" altLang="hu-HU" sz="2800" dirty="0" smtClean="0"/>
              <a:t>Lovagi líra</a:t>
            </a:r>
          </a:p>
        </p:txBody>
      </p:sp>
      <p:sp>
        <p:nvSpPr>
          <p:cNvPr id="3" name="Content Placeholder 2"/>
          <p:cNvSpPr>
            <a:spLocks noGrp="1"/>
          </p:cNvSpPr>
          <p:nvPr>
            <p:ph idx="1"/>
          </p:nvPr>
        </p:nvSpPr>
        <p:spPr>
          <a:xfrm>
            <a:off x="611188" y="1484313"/>
            <a:ext cx="8208962" cy="4897437"/>
          </a:xfrm>
        </p:spPr>
        <p:txBody>
          <a:bodyPr>
            <a:normAutofit fontScale="77500" lnSpcReduction="20000"/>
          </a:bodyPr>
          <a:lstStyle/>
          <a:p>
            <a:pPr eaLnBrk="1" fontAlgn="auto" hangingPunct="1">
              <a:spcAft>
                <a:spcPts val="0"/>
              </a:spcAft>
              <a:defRPr/>
            </a:pPr>
            <a:r>
              <a:rPr lang="hu-HU" sz="3100" dirty="0" smtClean="0"/>
              <a:t>művelői: királyok, főurak, lovagok, vándordiákok (dalnokversenyek)</a:t>
            </a:r>
            <a:endParaRPr lang="hu-HU" sz="2900" dirty="0"/>
          </a:p>
          <a:p>
            <a:pPr marL="0" indent="0" eaLnBrk="1" fontAlgn="auto" hangingPunct="1">
              <a:spcAft>
                <a:spcPts val="0"/>
              </a:spcAft>
              <a:buFontTx/>
              <a:buNone/>
              <a:defRPr/>
            </a:pPr>
            <a:r>
              <a:rPr lang="hu-HU" sz="3100" dirty="0"/>
              <a:t>	</a:t>
            </a:r>
            <a:r>
              <a:rPr lang="hu-HU" sz="3100" dirty="0" smtClean="0"/>
              <a:t>a) </a:t>
            </a:r>
            <a:r>
              <a:rPr lang="hu-HU" sz="3100" b="1" dirty="0" smtClean="0"/>
              <a:t>trubadúr</a:t>
            </a:r>
            <a:r>
              <a:rPr lang="hu-HU" sz="3100" dirty="0" smtClean="0"/>
              <a:t>ok </a:t>
            </a:r>
            <a:r>
              <a:rPr lang="hu-HU" sz="2600" dirty="0" smtClean="0"/>
              <a:t>(</a:t>
            </a:r>
            <a:r>
              <a:rPr lang="hu-HU" sz="2600" dirty="0"/>
              <a:t>DK-Franciaország, </a:t>
            </a:r>
            <a:r>
              <a:rPr lang="hu-HU" sz="2600" dirty="0" err="1"/>
              <a:t>Provance</a:t>
            </a:r>
            <a:r>
              <a:rPr lang="hu-HU" sz="2600" dirty="0"/>
              <a:t> </a:t>
            </a:r>
            <a:r>
              <a:rPr lang="hu-HU" sz="2600" dirty="0" smtClean="0"/>
              <a:t>→ 	provanszál / </a:t>
            </a:r>
            <a:r>
              <a:rPr lang="hu-HU" sz="2600" dirty="0" err="1" smtClean="0"/>
              <a:t>okcitán</a:t>
            </a:r>
            <a:r>
              <a:rPr lang="hu-HU" sz="2600" dirty="0" smtClean="0"/>
              <a:t> nyelv)</a:t>
            </a:r>
            <a:endParaRPr lang="hu-HU" sz="2600" dirty="0"/>
          </a:p>
          <a:p>
            <a:pPr marL="0" indent="0" eaLnBrk="1" fontAlgn="auto" hangingPunct="1">
              <a:spcAft>
                <a:spcPts val="0"/>
              </a:spcAft>
              <a:buFontTx/>
              <a:buNone/>
              <a:defRPr/>
            </a:pPr>
            <a:r>
              <a:rPr lang="hu-HU" sz="3100" dirty="0" smtClean="0"/>
              <a:t>	b</a:t>
            </a:r>
            <a:r>
              <a:rPr lang="hu-HU" sz="3100" dirty="0"/>
              <a:t>) </a:t>
            </a:r>
            <a:r>
              <a:rPr lang="hu-HU" sz="3100" b="1" dirty="0" err="1"/>
              <a:t>minnesänger</a:t>
            </a:r>
            <a:r>
              <a:rPr lang="hu-HU" sz="3100" dirty="0" err="1"/>
              <a:t>ek</a:t>
            </a:r>
            <a:r>
              <a:rPr lang="hu-HU" sz="3100" dirty="0"/>
              <a:t> </a:t>
            </a:r>
            <a:r>
              <a:rPr lang="hu-HU" sz="2600" dirty="0" smtClean="0"/>
              <a:t>(német területek → ófelnémet nyelv)</a:t>
            </a:r>
            <a:endParaRPr lang="hu-HU" sz="2600" dirty="0"/>
          </a:p>
          <a:p>
            <a:pPr eaLnBrk="1" fontAlgn="auto" hangingPunct="1">
              <a:spcAft>
                <a:spcPts val="0"/>
              </a:spcAft>
              <a:defRPr/>
            </a:pPr>
            <a:r>
              <a:rPr lang="hu-HU" sz="3100" dirty="0" smtClean="0"/>
              <a:t>elsősorban szerelmi költészet, két fajtája:</a:t>
            </a:r>
          </a:p>
          <a:p>
            <a:pPr lvl="1" eaLnBrk="1" fontAlgn="auto" hangingPunct="1">
              <a:spcAft>
                <a:spcPts val="0"/>
              </a:spcAft>
              <a:buFont typeface="Wingdings" panose="05000000000000000000" pitchFamily="2" charset="2"/>
              <a:buChar char="Ø"/>
              <a:defRPr/>
            </a:pPr>
            <a:r>
              <a:rPr lang="hu-HU" sz="2800" dirty="0" smtClean="0"/>
              <a:t> az </a:t>
            </a:r>
            <a:r>
              <a:rPr lang="hu-HU" sz="2800" dirty="0"/>
              <a:t>ellenállhatatlan szépségű, elérhetetlen, előkelő férjes asszony iránti hódolat kifejezése, eszményítés és távolságtartás („</a:t>
            </a:r>
            <a:r>
              <a:rPr lang="hu-HU" sz="2800" dirty="0" err="1"/>
              <a:t>hohe</a:t>
            </a:r>
            <a:r>
              <a:rPr lang="hu-HU" sz="2800" dirty="0"/>
              <a:t> </a:t>
            </a:r>
            <a:r>
              <a:rPr lang="hu-HU" sz="2800" dirty="0" err="1"/>
              <a:t>Minne</a:t>
            </a:r>
            <a:r>
              <a:rPr lang="hu-HU" sz="2800" dirty="0"/>
              <a:t>”)</a:t>
            </a:r>
          </a:p>
          <a:p>
            <a:pPr lvl="1" eaLnBrk="1" fontAlgn="auto" hangingPunct="1">
              <a:spcAft>
                <a:spcPts val="0"/>
              </a:spcAft>
              <a:buFont typeface="Wingdings" panose="05000000000000000000" pitchFamily="2" charset="2"/>
              <a:buChar char="Ø"/>
              <a:defRPr/>
            </a:pPr>
            <a:r>
              <a:rPr lang="hu-HU" sz="2900" dirty="0" smtClean="0"/>
              <a:t> szókimondó, beteljesülő szerelem („</a:t>
            </a:r>
            <a:r>
              <a:rPr lang="hu-HU" sz="2900" dirty="0" err="1" smtClean="0"/>
              <a:t>niedere</a:t>
            </a:r>
            <a:r>
              <a:rPr lang="hu-HU" sz="2900" dirty="0" smtClean="0"/>
              <a:t> </a:t>
            </a:r>
            <a:r>
              <a:rPr lang="hu-HU" sz="2900" dirty="0" err="1" smtClean="0"/>
              <a:t>Minne</a:t>
            </a:r>
            <a:r>
              <a:rPr lang="hu-HU" sz="2900" dirty="0" smtClean="0"/>
              <a:t>”)</a:t>
            </a:r>
          </a:p>
          <a:p>
            <a:pPr eaLnBrk="1" fontAlgn="auto" hangingPunct="1">
              <a:spcAft>
                <a:spcPts val="0"/>
              </a:spcAft>
              <a:defRPr/>
            </a:pPr>
            <a:r>
              <a:rPr lang="hu-HU" sz="3100" dirty="0" smtClean="0"/>
              <a:t>formai követelmények (kötött szótagszám, rímképlet)</a:t>
            </a:r>
          </a:p>
          <a:p>
            <a:pPr eaLnBrk="1" fontAlgn="auto" hangingPunct="1">
              <a:spcAft>
                <a:spcPts val="0"/>
              </a:spcAft>
              <a:defRPr/>
            </a:pPr>
            <a:endParaRPr lang="hu-HU"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defRPr/>
            </a:pPr>
            <a:r>
              <a:rPr lang="hu-HU" altLang="hu-HU" sz="2800" dirty="0" smtClean="0"/>
              <a:t>Walter von der </a:t>
            </a:r>
            <a:r>
              <a:rPr lang="hu-HU" altLang="hu-HU" sz="2800" dirty="0" err="1" smtClean="0"/>
              <a:t>Vogelweide</a:t>
            </a:r>
            <a:r>
              <a:rPr lang="hu-HU" altLang="hu-HU" sz="2800" dirty="0" smtClean="0"/>
              <a:t/>
            </a:r>
            <a:br>
              <a:rPr lang="hu-HU" altLang="hu-HU" sz="2800" dirty="0" smtClean="0"/>
            </a:br>
            <a:r>
              <a:rPr lang="hu-HU" altLang="hu-HU" sz="2800" dirty="0" smtClean="0"/>
              <a:t>(1170 k. – 1230 előtt)</a:t>
            </a:r>
            <a:endParaRPr lang="hu-HU" sz="2800" dirty="0"/>
          </a:p>
        </p:txBody>
      </p:sp>
      <p:sp>
        <p:nvSpPr>
          <p:cNvPr id="3" name="Tartalom helye 2"/>
          <p:cNvSpPr>
            <a:spLocks noGrp="1"/>
          </p:cNvSpPr>
          <p:nvPr>
            <p:ph idx="1"/>
          </p:nvPr>
        </p:nvSpPr>
        <p:spPr>
          <a:xfrm>
            <a:off x="685800" y="2095500"/>
            <a:ext cx="7764463" cy="4141788"/>
          </a:xfrm>
        </p:spPr>
        <p:txBody>
          <a:bodyPr/>
          <a:lstStyle/>
          <a:p>
            <a:pPr eaLnBrk="1" fontAlgn="auto" hangingPunct="1">
              <a:spcAft>
                <a:spcPts val="0"/>
              </a:spcAft>
              <a:defRPr/>
            </a:pPr>
            <a:r>
              <a:rPr lang="hu-HU" altLang="hu-HU" sz="2400" dirty="0"/>
              <a:t>a legismertebb </a:t>
            </a:r>
            <a:r>
              <a:rPr lang="hu-HU" altLang="hu-HU" sz="2400" dirty="0" err="1"/>
              <a:t>minnesänger</a:t>
            </a:r>
            <a:endParaRPr lang="hu-HU" altLang="hu-HU" sz="2400" dirty="0"/>
          </a:p>
          <a:p>
            <a:pPr eaLnBrk="1" fontAlgn="auto" hangingPunct="1">
              <a:spcAft>
                <a:spcPts val="0"/>
              </a:spcAft>
              <a:defRPr/>
            </a:pPr>
            <a:r>
              <a:rPr lang="hu-HU" altLang="hu-HU" sz="2400" dirty="0" err="1" smtClean="0"/>
              <a:t>Babenbergi</a:t>
            </a:r>
            <a:r>
              <a:rPr lang="hu-HU" altLang="hu-HU" sz="2400" dirty="0" smtClean="0"/>
              <a:t> </a:t>
            </a:r>
            <a:r>
              <a:rPr lang="hu-HU" altLang="hu-HU" sz="2400" dirty="0"/>
              <a:t>Frigyes </a:t>
            </a:r>
            <a:r>
              <a:rPr lang="hu-HU" altLang="hu-HU" sz="2400" dirty="0" smtClean="0"/>
              <a:t>udvarában</a:t>
            </a:r>
          </a:p>
          <a:p>
            <a:pPr eaLnBrk="1" fontAlgn="auto" hangingPunct="1">
              <a:spcAft>
                <a:spcPts val="0"/>
              </a:spcAft>
              <a:defRPr/>
            </a:pPr>
            <a:r>
              <a:rPr lang="hu-HU" altLang="hu-HU" sz="2400" dirty="0" smtClean="0"/>
              <a:t>II</a:t>
            </a:r>
            <a:r>
              <a:rPr lang="hu-HU" altLang="hu-HU" sz="2400" dirty="0"/>
              <a:t>. Frigyes császár szolgálatában</a:t>
            </a:r>
          </a:p>
          <a:p>
            <a:pPr eaLnBrk="1" fontAlgn="auto" hangingPunct="1">
              <a:spcAft>
                <a:spcPts val="0"/>
              </a:spcAft>
              <a:defRPr/>
            </a:pPr>
            <a:r>
              <a:rPr lang="hu-HU" altLang="hu-HU" sz="2400" dirty="0"/>
              <a:t>túllép a sablonokon → egyéni, eredeti hang</a:t>
            </a:r>
          </a:p>
          <a:p>
            <a:pPr eaLnBrk="1" fontAlgn="auto" hangingPunct="1">
              <a:spcAft>
                <a:spcPts val="0"/>
              </a:spcAft>
              <a:defRPr/>
            </a:pPr>
            <a:r>
              <a:rPr lang="hu-HU" altLang="hu-HU" sz="2400" dirty="0"/>
              <a:t>kölcsönös szerelem vágya</a:t>
            </a:r>
          </a:p>
          <a:p>
            <a:pPr eaLnBrk="1" fontAlgn="auto" hangingPunct="1">
              <a:spcAft>
                <a:spcPts val="0"/>
              </a:spcAft>
              <a:defRPr/>
            </a:pPr>
            <a:r>
              <a:rPr lang="hu-HU" altLang="hu-HU" sz="2400" dirty="0"/>
              <a:t>bravúros verselési technika</a:t>
            </a:r>
          </a:p>
          <a:p>
            <a:pPr marL="457200" lvl="1" indent="0">
              <a:buFont typeface="Arial" panose="020B0604020202020204" pitchFamily="34" charset="0"/>
              <a:buNone/>
              <a:defRPr/>
            </a:pPr>
            <a:endParaRPr lang="hu-HU" sz="2400" dirty="0"/>
          </a:p>
        </p:txBody>
      </p:sp>
      <p:pic>
        <p:nvPicPr>
          <p:cNvPr id="2050" name="Picture 2" descr="Walther von der Vogelweide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6350"/>
            <a:ext cx="1919287"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Walther von der Vogelweid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713" y="3978275"/>
            <a:ext cx="19192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609600"/>
            <a:ext cx="7764463" cy="803275"/>
          </a:xfrm>
        </p:spPr>
        <p:txBody>
          <a:bodyPr/>
          <a:lstStyle/>
          <a:p>
            <a:pPr algn="l" eaLnBrk="1" fontAlgn="auto" hangingPunct="1">
              <a:spcAft>
                <a:spcPts val="0"/>
              </a:spcAft>
              <a:defRPr/>
            </a:pPr>
            <a:r>
              <a:rPr lang="hu-HU" altLang="hu-HU" sz="2800" dirty="0" smtClean="0"/>
              <a:t>A középkori művészetfelfogás</a:t>
            </a:r>
          </a:p>
        </p:txBody>
      </p:sp>
      <p:sp>
        <p:nvSpPr>
          <p:cNvPr id="13315" name="Content Placeholder 2"/>
          <p:cNvSpPr>
            <a:spLocks noGrp="1"/>
          </p:cNvSpPr>
          <p:nvPr>
            <p:ph idx="1"/>
          </p:nvPr>
        </p:nvSpPr>
        <p:spPr>
          <a:xfrm>
            <a:off x="685800" y="1844675"/>
            <a:ext cx="7764463" cy="4464050"/>
          </a:xfrm>
        </p:spPr>
        <p:txBody>
          <a:bodyPr>
            <a:normAutofit fontScale="92500" lnSpcReduction="20000"/>
          </a:bodyPr>
          <a:lstStyle/>
          <a:p>
            <a:pPr marL="342900" lvl="1" indent="-342900" eaLnBrk="1" fontAlgn="auto" hangingPunct="1">
              <a:spcAft>
                <a:spcPts val="0"/>
              </a:spcAft>
              <a:buFontTx/>
              <a:buChar char="•"/>
              <a:defRPr/>
            </a:pPr>
            <a:r>
              <a:rPr lang="hu-HU" altLang="hu-HU" sz="2600" dirty="0" smtClean="0"/>
              <a:t>a művészet Isten dicsőségét szolgálja</a:t>
            </a:r>
          </a:p>
          <a:p>
            <a:pPr marL="342900" lvl="1" indent="-342900" eaLnBrk="1" fontAlgn="auto" hangingPunct="1">
              <a:spcAft>
                <a:spcPts val="0"/>
              </a:spcAft>
              <a:buFontTx/>
              <a:buChar char="•"/>
              <a:defRPr/>
            </a:pPr>
            <a:r>
              <a:rPr lang="hu-HU" altLang="hu-HU" sz="2600" dirty="0" smtClean="0"/>
              <a:t>anonimitás</a:t>
            </a:r>
          </a:p>
          <a:p>
            <a:pPr marL="342900" lvl="1" indent="-342900" eaLnBrk="1" fontAlgn="auto" hangingPunct="1">
              <a:spcAft>
                <a:spcPts val="0"/>
              </a:spcAft>
              <a:buFontTx/>
              <a:buChar char="•"/>
              <a:defRPr/>
            </a:pPr>
            <a:r>
              <a:rPr lang="hu-HU" altLang="hu-HU" sz="2600" dirty="0" smtClean="0"/>
              <a:t>az eredetiség nem számít értéknek → mintakövetés, kompiláció </a:t>
            </a:r>
          </a:p>
          <a:p>
            <a:pPr marL="342900" lvl="1" indent="-342900" eaLnBrk="1" fontAlgn="auto" hangingPunct="1">
              <a:spcAft>
                <a:spcPts val="0"/>
              </a:spcAft>
              <a:buFontTx/>
              <a:buChar char="•"/>
              <a:defRPr/>
            </a:pPr>
            <a:r>
              <a:rPr lang="hu-HU" altLang="hu-HU" sz="2600" dirty="0" smtClean="0"/>
              <a:t>látható, tapasztalható, változó jelenségek ~ láthatatlan, elvont, állandó igazságok jelképei → a középkori művészet szimbolikus jellege</a:t>
            </a:r>
          </a:p>
          <a:p>
            <a:pPr marL="742950" lvl="2" indent="-342900" eaLnBrk="1" fontAlgn="auto" hangingPunct="1">
              <a:spcAft>
                <a:spcPts val="0"/>
              </a:spcAft>
              <a:buFont typeface="Wingdings" panose="05000000000000000000" pitchFamily="2" charset="2"/>
              <a:buChar char="§"/>
              <a:defRPr/>
            </a:pPr>
            <a:r>
              <a:rPr lang="hu-HU" altLang="hu-HU" sz="2400" dirty="0" smtClean="0"/>
              <a:t>jelképes utalások</a:t>
            </a:r>
          </a:p>
          <a:p>
            <a:pPr marL="742950" lvl="2" indent="-342900" eaLnBrk="1" fontAlgn="auto" hangingPunct="1">
              <a:spcAft>
                <a:spcPts val="0"/>
              </a:spcAft>
              <a:buFont typeface="Wingdings" panose="05000000000000000000" pitchFamily="2" charset="2"/>
              <a:buChar char="§"/>
              <a:defRPr/>
            </a:pPr>
            <a:r>
              <a:rPr lang="hu-HU" altLang="hu-HU" sz="2400" dirty="0" smtClean="0"/>
              <a:t>metaforikus és allegorikus kifejezésmód</a:t>
            </a:r>
          </a:p>
          <a:p>
            <a:pPr marL="742950" lvl="2" indent="-342900" eaLnBrk="1" fontAlgn="auto" hangingPunct="1">
              <a:spcAft>
                <a:spcPts val="0"/>
              </a:spcAft>
              <a:buFont typeface="Wingdings" panose="05000000000000000000" pitchFamily="2" charset="2"/>
              <a:buChar char="§"/>
              <a:defRPr/>
            </a:pPr>
            <a:r>
              <a:rPr lang="hu-HU" altLang="hu-HU" sz="2400" dirty="0" smtClean="0"/>
              <a:t>miszticizmus (számmisztika, enigmatikus szövegek, akrosztichon)</a:t>
            </a:r>
          </a:p>
          <a:p>
            <a:pPr eaLnBrk="1" fontAlgn="auto" hangingPunct="1">
              <a:spcAft>
                <a:spcPts val="0"/>
              </a:spcAft>
              <a:defRPr/>
            </a:pPr>
            <a:endParaRPr lang="hu-HU" altLang="hu-HU"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549275"/>
            <a:ext cx="7764463" cy="6048375"/>
          </a:xfrm>
        </p:spPr>
        <p:txBody>
          <a:bodyPr>
            <a:normAutofit fontScale="40000" lnSpcReduction="20000"/>
          </a:bodyPr>
          <a:lstStyle/>
          <a:p>
            <a:pPr marL="0" indent="0">
              <a:buFont typeface="Arial" panose="020B0604020202020204" pitchFamily="34" charset="0"/>
              <a:buNone/>
              <a:defRPr/>
            </a:pPr>
            <a:r>
              <a:rPr lang="hu-HU" sz="5500" b="1" i="1" dirty="0" smtClean="0">
                <a:effectLst/>
              </a:rPr>
              <a:t>Ó jaj, hogy eltűnt minden</a:t>
            </a:r>
          </a:p>
          <a:p>
            <a:pPr marL="0" indent="0">
              <a:buFont typeface="Arial" panose="020B0604020202020204" pitchFamily="34" charset="0"/>
              <a:buNone/>
              <a:defRPr/>
            </a:pPr>
            <a:endParaRPr lang="hu-HU" sz="3300" dirty="0">
              <a:effectLst/>
            </a:endParaRPr>
          </a:p>
          <a:p>
            <a:pPr marL="0" indent="0">
              <a:buFont typeface="Arial" panose="020B0604020202020204" pitchFamily="34" charset="0"/>
              <a:buNone/>
              <a:defRPr/>
            </a:pPr>
            <a:r>
              <a:rPr lang="hu-HU" sz="4800" dirty="0" smtClean="0">
                <a:solidFill>
                  <a:srgbClr val="FF0000"/>
                </a:solidFill>
                <a:effectLst/>
              </a:rPr>
              <a:t>Ó </a:t>
            </a:r>
            <a:r>
              <a:rPr lang="hu-HU" sz="4800" dirty="0">
                <a:solidFill>
                  <a:srgbClr val="FF0000"/>
                </a:solidFill>
                <a:effectLst/>
              </a:rPr>
              <a:t>jaj, hogy eltűnt minden, hogy hullt </a:t>
            </a:r>
            <a:r>
              <a:rPr lang="hu-HU" sz="4800" dirty="0" smtClean="0">
                <a:solidFill>
                  <a:srgbClr val="FF0000"/>
                </a:solidFill>
                <a:effectLst/>
              </a:rPr>
              <a:t>le </a:t>
            </a:r>
            <a:r>
              <a:rPr lang="hu-HU" sz="4800" dirty="0">
                <a:solidFill>
                  <a:srgbClr val="FF0000"/>
                </a:solidFill>
                <a:effectLst/>
              </a:rPr>
              <a:t>évre év!</a:t>
            </a:r>
            <a:br>
              <a:rPr lang="hu-HU" sz="4800" dirty="0">
                <a:solidFill>
                  <a:srgbClr val="FF0000"/>
                </a:solidFill>
                <a:effectLst/>
              </a:rPr>
            </a:br>
            <a:r>
              <a:rPr lang="hu-HU" sz="4800" dirty="0">
                <a:solidFill>
                  <a:srgbClr val="FFC000"/>
                </a:solidFill>
                <a:effectLst/>
              </a:rPr>
              <a:t>Éltem</a:t>
            </a:r>
            <a:r>
              <a:rPr lang="hu-HU" sz="4800" dirty="0">
                <a:effectLst/>
              </a:rPr>
              <a:t> valóban én, vagy </a:t>
            </a:r>
            <a:r>
              <a:rPr lang="hu-HU" sz="4800" dirty="0">
                <a:solidFill>
                  <a:srgbClr val="FFC000"/>
                </a:solidFill>
                <a:effectLst/>
              </a:rPr>
              <a:t>álmodtam</a:t>
            </a:r>
            <a:r>
              <a:rPr lang="hu-HU" sz="4800" dirty="0">
                <a:effectLst/>
              </a:rPr>
              <a:t> itt elébb?</a:t>
            </a:r>
            <a:br>
              <a:rPr lang="hu-HU" sz="4800" dirty="0">
                <a:effectLst/>
              </a:rPr>
            </a:br>
            <a:r>
              <a:rPr lang="hu-HU" sz="4800" dirty="0">
                <a:effectLst/>
              </a:rPr>
              <a:t>Amit </a:t>
            </a:r>
            <a:r>
              <a:rPr lang="hu-HU" sz="4800" dirty="0">
                <a:solidFill>
                  <a:srgbClr val="FFC000"/>
                </a:solidFill>
                <a:effectLst/>
              </a:rPr>
              <a:t>való</a:t>
            </a:r>
            <a:r>
              <a:rPr lang="hu-HU" sz="4800" dirty="0">
                <a:effectLst/>
              </a:rPr>
              <a:t>nak </a:t>
            </a:r>
            <a:r>
              <a:rPr lang="hu-HU" sz="4800" dirty="0" smtClean="0">
                <a:effectLst/>
              </a:rPr>
              <a:t>hittem, </a:t>
            </a:r>
            <a:r>
              <a:rPr lang="hu-HU" sz="4800" dirty="0">
                <a:solidFill>
                  <a:srgbClr val="FFC000"/>
                </a:solidFill>
                <a:effectLst/>
              </a:rPr>
              <a:t>nem volt </a:t>
            </a:r>
            <a:r>
              <a:rPr lang="hu-HU" sz="4800" dirty="0">
                <a:effectLst/>
              </a:rPr>
              <a:t>talán sehol?</a:t>
            </a:r>
            <a:br>
              <a:rPr lang="hu-HU" sz="4800" dirty="0">
                <a:effectLst/>
              </a:rPr>
            </a:br>
            <a:r>
              <a:rPr lang="hu-HU" sz="4800" dirty="0">
                <a:effectLst/>
              </a:rPr>
              <a:t>Mély álom ringatott el, csak nem </a:t>
            </a:r>
            <a:r>
              <a:rPr lang="hu-HU" sz="4800" dirty="0" smtClean="0">
                <a:effectLst/>
              </a:rPr>
              <a:t>tudom </a:t>
            </a:r>
            <a:r>
              <a:rPr lang="hu-HU" sz="4800" dirty="0">
                <a:effectLst/>
              </a:rPr>
              <a:t>mikor.</a:t>
            </a:r>
            <a:br>
              <a:rPr lang="hu-HU" sz="4800" dirty="0">
                <a:effectLst/>
              </a:rPr>
            </a:br>
            <a:r>
              <a:rPr lang="hu-HU" sz="4800" dirty="0">
                <a:effectLst/>
              </a:rPr>
              <a:t>Most íme fölriadtam és oly idegen,</a:t>
            </a:r>
            <a:br>
              <a:rPr lang="hu-HU" sz="4800" dirty="0">
                <a:effectLst/>
              </a:rPr>
            </a:br>
            <a:r>
              <a:rPr lang="hu-HU" sz="4800" dirty="0">
                <a:effectLst/>
              </a:rPr>
              <a:t>mit úgy </a:t>
            </a:r>
            <a:r>
              <a:rPr lang="hu-HU" sz="4800" dirty="0">
                <a:solidFill>
                  <a:srgbClr val="FFC000"/>
                </a:solidFill>
                <a:effectLst/>
              </a:rPr>
              <a:t>ismertem</a:t>
            </a:r>
            <a:r>
              <a:rPr lang="hu-HU" sz="4800" dirty="0">
                <a:effectLst/>
              </a:rPr>
              <a:t> én </a:t>
            </a:r>
            <a:r>
              <a:rPr lang="hu-HU" sz="4800" dirty="0" smtClean="0">
                <a:effectLst/>
              </a:rPr>
              <a:t>még, </a:t>
            </a:r>
            <a:r>
              <a:rPr lang="hu-HU" sz="4800" dirty="0">
                <a:effectLst/>
              </a:rPr>
              <a:t>akár a tenyerem.</a:t>
            </a:r>
            <a:br>
              <a:rPr lang="hu-HU" sz="4800" dirty="0">
                <a:effectLst/>
              </a:rPr>
            </a:br>
            <a:r>
              <a:rPr lang="hu-HU" sz="4800" dirty="0">
                <a:effectLst/>
              </a:rPr>
              <a:t>Az emberek s a táj, amelyet úgy szerettem,</a:t>
            </a:r>
            <a:br>
              <a:rPr lang="hu-HU" sz="4800" dirty="0">
                <a:effectLst/>
              </a:rPr>
            </a:br>
            <a:r>
              <a:rPr lang="hu-HU" sz="4800" dirty="0">
                <a:effectLst/>
              </a:rPr>
              <a:t>gyerekkorom kalandos vidéke </a:t>
            </a:r>
            <a:r>
              <a:rPr lang="hu-HU" sz="4800" dirty="0">
                <a:solidFill>
                  <a:srgbClr val="FFC000"/>
                </a:solidFill>
                <a:effectLst/>
              </a:rPr>
              <a:t>ismeretlen</a:t>
            </a:r>
            <a:r>
              <a:rPr lang="hu-HU" sz="4800" dirty="0">
                <a:effectLst/>
              </a:rPr>
              <a:t>.</a:t>
            </a:r>
            <a:br>
              <a:rPr lang="hu-HU" sz="4800" dirty="0">
                <a:effectLst/>
              </a:rPr>
            </a:br>
            <a:r>
              <a:rPr lang="hu-HU" sz="4800" dirty="0">
                <a:effectLst/>
              </a:rPr>
              <a:t>Ki akkor víg barát volt, ma sír felé hajol,</a:t>
            </a:r>
            <a:br>
              <a:rPr lang="hu-HU" sz="4800" dirty="0">
                <a:effectLst/>
              </a:rPr>
            </a:br>
            <a:r>
              <a:rPr lang="hu-HU" sz="4800" dirty="0">
                <a:effectLst/>
              </a:rPr>
              <a:t>erdőt irtottak erre, amott bedőlt major;</a:t>
            </a:r>
            <a:br>
              <a:rPr lang="hu-HU" sz="4800" dirty="0">
                <a:effectLst/>
              </a:rPr>
            </a:br>
            <a:r>
              <a:rPr lang="hu-HU" sz="4800" dirty="0">
                <a:effectLst/>
              </a:rPr>
              <a:t>s ha régi patakunk is másképpen folyna itt,</a:t>
            </a:r>
            <a:br>
              <a:rPr lang="hu-HU" sz="4800" dirty="0">
                <a:effectLst/>
              </a:rPr>
            </a:br>
            <a:r>
              <a:rPr lang="hu-HU" sz="4800" dirty="0">
                <a:effectLst/>
              </a:rPr>
              <a:t>mint hontalan, csak nézném eltűnő fodrait.</a:t>
            </a:r>
            <a:br>
              <a:rPr lang="hu-HU" sz="4800" dirty="0">
                <a:effectLst/>
              </a:rPr>
            </a:br>
            <a:r>
              <a:rPr lang="hu-HU" sz="4800" dirty="0">
                <a:effectLst/>
              </a:rPr>
              <a:t>Akikre ismerősként gondoltam még tavaly,</a:t>
            </a:r>
            <a:br>
              <a:rPr lang="hu-HU" sz="4800" dirty="0">
                <a:effectLst/>
              </a:rPr>
            </a:br>
            <a:r>
              <a:rPr lang="hu-HU" sz="4800" dirty="0">
                <a:effectLst/>
              </a:rPr>
              <a:t>alig köszönnek s mindent betölt a baj s a jaj.</a:t>
            </a:r>
            <a:br>
              <a:rPr lang="hu-HU" sz="4800" dirty="0">
                <a:effectLst/>
              </a:rPr>
            </a:br>
            <a:r>
              <a:rPr lang="hu-HU" sz="4800" dirty="0">
                <a:solidFill>
                  <a:srgbClr val="00B050"/>
                </a:solidFill>
                <a:effectLst/>
              </a:rPr>
              <a:t>Úgy foszlik semmivé most a boldog és merész</a:t>
            </a:r>
            <a:br>
              <a:rPr lang="hu-HU" sz="4800" dirty="0">
                <a:solidFill>
                  <a:srgbClr val="00B050"/>
                </a:solidFill>
                <a:effectLst/>
              </a:rPr>
            </a:br>
            <a:r>
              <a:rPr lang="hu-HU" sz="4800" dirty="0">
                <a:solidFill>
                  <a:srgbClr val="00B050"/>
                </a:solidFill>
                <a:effectLst/>
              </a:rPr>
              <a:t>gyerekkor, mint a tenger vizére mért ütés</a:t>
            </a:r>
            <a:r>
              <a:rPr lang="hu-HU" sz="4800" dirty="0">
                <a:effectLst/>
              </a:rPr>
              <a:t/>
            </a:r>
            <a:br>
              <a:rPr lang="hu-HU" sz="4800" dirty="0">
                <a:effectLst/>
              </a:rPr>
            </a:br>
            <a:r>
              <a:rPr lang="hu-HU" sz="4800" i="1" dirty="0">
                <a:solidFill>
                  <a:srgbClr val="FF0000"/>
                </a:solidFill>
                <a:effectLst/>
              </a:rPr>
              <a:t>örökre már, ó jaj</a:t>
            </a:r>
            <a:r>
              <a:rPr lang="hu-HU" sz="4800" i="1" dirty="0" smtClean="0">
                <a:solidFill>
                  <a:srgbClr val="FF0000"/>
                </a:solidFill>
                <a:effectLst/>
              </a:rPr>
              <a:t>!</a:t>
            </a:r>
            <a:endParaRPr lang="hu-HU" sz="4800" i="1" dirty="0">
              <a:solidFill>
                <a:srgbClr val="FF0000"/>
              </a:solidFill>
            </a:endParaRPr>
          </a:p>
        </p:txBody>
      </p:sp>
    </p:spTree>
    <p:extLst>
      <p:ext uri="{BB962C8B-B14F-4D97-AF65-F5344CB8AC3E}">
        <p14:creationId xmlns:p14="http://schemas.microsoft.com/office/powerpoint/2010/main" val="40203026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692150"/>
            <a:ext cx="7764463" cy="5099050"/>
          </a:xfrm>
        </p:spPr>
        <p:txBody>
          <a:bodyPr>
            <a:normAutofit fontScale="92500" lnSpcReduction="20000"/>
          </a:bodyPr>
          <a:lstStyle/>
          <a:p>
            <a:pPr marL="0" indent="0">
              <a:buFont typeface="Arial" panose="020B0604020202020204" pitchFamily="34" charset="0"/>
              <a:buNone/>
              <a:defRPr/>
            </a:pPr>
            <a:r>
              <a:rPr lang="hu-HU" dirty="0">
                <a:solidFill>
                  <a:srgbClr val="FF0000"/>
                </a:solidFill>
                <a:effectLst/>
              </a:rPr>
              <a:t>Ó, jaj, hogy élnek itt most az </a:t>
            </a:r>
            <a:r>
              <a:rPr lang="hu-HU" dirty="0" smtClean="0">
                <a:solidFill>
                  <a:srgbClr val="FF0000"/>
                </a:solidFill>
                <a:effectLst/>
              </a:rPr>
              <a:t>ifjú </a:t>
            </a:r>
            <a:r>
              <a:rPr lang="hu-HU" dirty="0">
                <a:solidFill>
                  <a:srgbClr val="FF0000"/>
                </a:solidFill>
                <a:effectLst/>
              </a:rPr>
              <a:t>emberek!</a:t>
            </a:r>
            <a:r>
              <a:rPr lang="hu-HU" dirty="0" smtClean="0">
                <a:solidFill>
                  <a:srgbClr val="FF0000"/>
                </a:solidFill>
              </a:rPr>
              <a:t/>
            </a:r>
            <a:br>
              <a:rPr lang="hu-HU" dirty="0" smtClean="0">
                <a:solidFill>
                  <a:srgbClr val="FF0000"/>
                </a:solidFill>
              </a:rPr>
            </a:br>
            <a:r>
              <a:rPr lang="hu-HU" u="sng" dirty="0">
                <a:effectLst/>
              </a:rPr>
              <a:t>Bűnbánat nincs</a:t>
            </a:r>
            <a:r>
              <a:rPr lang="hu-HU" dirty="0">
                <a:effectLst/>
              </a:rPr>
              <a:t> </a:t>
            </a:r>
            <a:r>
              <a:rPr lang="hu-HU" dirty="0" err="1">
                <a:effectLst/>
              </a:rPr>
              <a:t>szivükben</a:t>
            </a:r>
            <a:r>
              <a:rPr lang="hu-HU" dirty="0">
                <a:effectLst/>
              </a:rPr>
              <a:t> s mind gondok közt remeg</a:t>
            </a:r>
            <a:r>
              <a:rPr lang="hu-HU" dirty="0" smtClean="0"/>
              <a:t/>
            </a:r>
            <a:br>
              <a:rPr lang="hu-HU" dirty="0" smtClean="0"/>
            </a:br>
            <a:r>
              <a:rPr lang="hu-HU" dirty="0">
                <a:effectLst/>
              </a:rPr>
              <a:t>és mind aggódik folyton: így élni jó talán?</a:t>
            </a:r>
            <a:r>
              <a:rPr lang="hu-HU" dirty="0" smtClean="0"/>
              <a:t/>
            </a:r>
            <a:br>
              <a:rPr lang="hu-HU" dirty="0" smtClean="0"/>
            </a:br>
            <a:r>
              <a:rPr lang="hu-HU" dirty="0">
                <a:effectLst/>
              </a:rPr>
              <a:t>e bús világban, látom, senki </a:t>
            </a:r>
            <a:r>
              <a:rPr lang="hu-HU" u="sng" dirty="0">
                <a:effectLst/>
              </a:rPr>
              <a:t>sem vidám</a:t>
            </a:r>
            <a:r>
              <a:rPr lang="hu-HU" dirty="0">
                <a:effectLst/>
              </a:rPr>
              <a:t>.</a:t>
            </a:r>
            <a:r>
              <a:rPr lang="hu-HU" dirty="0" smtClean="0"/>
              <a:t/>
            </a:r>
            <a:br>
              <a:rPr lang="hu-HU" dirty="0" smtClean="0"/>
            </a:br>
            <a:r>
              <a:rPr lang="hu-HU" u="sng" dirty="0">
                <a:effectLst/>
              </a:rPr>
              <a:t>Nincsen tánc</a:t>
            </a:r>
            <a:r>
              <a:rPr lang="hu-HU" dirty="0">
                <a:effectLst/>
              </a:rPr>
              <a:t>, </a:t>
            </a:r>
            <a:r>
              <a:rPr lang="hu-HU" u="sng" dirty="0">
                <a:effectLst/>
              </a:rPr>
              <a:t>sem ének</a:t>
            </a:r>
            <a:r>
              <a:rPr lang="hu-HU" dirty="0">
                <a:effectLst/>
              </a:rPr>
              <a:t>, gond marta szerteszét,</a:t>
            </a:r>
            <a:r>
              <a:rPr lang="hu-HU" dirty="0" smtClean="0"/>
              <a:t/>
            </a:r>
            <a:br>
              <a:rPr lang="hu-HU" dirty="0" smtClean="0"/>
            </a:br>
            <a:r>
              <a:rPr lang="hu-HU" dirty="0">
                <a:effectLst/>
              </a:rPr>
              <a:t>keresztény ember még </a:t>
            </a:r>
            <a:r>
              <a:rPr lang="hu-HU" dirty="0" smtClean="0">
                <a:effectLst/>
              </a:rPr>
              <a:t>ily </a:t>
            </a:r>
            <a:r>
              <a:rPr lang="hu-HU" dirty="0">
                <a:effectLst/>
              </a:rPr>
              <a:t>gyászosan </a:t>
            </a:r>
            <a:r>
              <a:rPr lang="hu-HU" u="sng" dirty="0">
                <a:effectLst/>
              </a:rPr>
              <a:t>nem élt</a:t>
            </a:r>
            <a:r>
              <a:rPr lang="hu-HU" dirty="0">
                <a:effectLst/>
              </a:rPr>
              <a:t>,</a:t>
            </a:r>
            <a:r>
              <a:rPr lang="hu-HU" dirty="0" smtClean="0"/>
              <a:t/>
            </a:r>
            <a:br>
              <a:rPr lang="hu-HU" dirty="0" smtClean="0"/>
            </a:br>
            <a:r>
              <a:rPr lang="hu-HU" dirty="0">
                <a:effectLst/>
              </a:rPr>
              <a:t>az asszonyok fejéke régen </a:t>
            </a:r>
            <a:r>
              <a:rPr lang="hu-HU" u="sng" dirty="0">
                <a:effectLst/>
              </a:rPr>
              <a:t>nem ragyog</a:t>
            </a:r>
            <a:r>
              <a:rPr lang="hu-HU" dirty="0">
                <a:effectLst/>
              </a:rPr>
              <a:t>,</a:t>
            </a:r>
            <a:r>
              <a:rPr lang="hu-HU" dirty="0" smtClean="0"/>
              <a:t/>
            </a:r>
            <a:br>
              <a:rPr lang="hu-HU" dirty="0" smtClean="0"/>
            </a:br>
            <a:r>
              <a:rPr lang="hu-HU" dirty="0">
                <a:solidFill>
                  <a:srgbClr val="FFC000"/>
                </a:solidFill>
                <a:effectLst/>
              </a:rPr>
              <a:t>paraszt</a:t>
            </a:r>
            <a:r>
              <a:rPr lang="hu-HU" dirty="0">
                <a:effectLst/>
              </a:rPr>
              <a:t>gúnyát viselnek büszke </a:t>
            </a:r>
            <a:r>
              <a:rPr lang="hu-HU" dirty="0">
                <a:solidFill>
                  <a:srgbClr val="FFC000"/>
                </a:solidFill>
                <a:effectLst/>
              </a:rPr>
              <a:t>lovag</a:t>
            </a:r>
            <a:r>
              <a:rPr lang="hu-HU" dirty="0">
                <a:effectLst/>
              </a:rPr>
              <a:t>ok.</a:t>
            </a:r>
            <a:r>
              <a:rPr lang="hu-HU" dirty="0" smtClean="0"/>
              <a:t/>
            </a:r>
            <a:br>
              <a:rPr lang="hu-HU" dirty="0" smtClean="0"/>
            </a:br>
            <a:r>
              <a:rPr lang="hu-HU" dirty="0">
                <a:effectLst/>
              </a:rPr>
              <a:t>Haraggal írt levélben intett meg minket Róma,</a:t>
            </a:r>
            <a:r>
              <a:rPr lang="hu-HU" dirty="0" smtClean="0"/>
              <a:t/>
            </a:r>
            <a:br>
              <a:rPr lang="hu-HU" dirty="0" smtClean="0"/>
            </a:br>
            <a:r>
              <a:rPr lang="hu-HU" u="sng" dirty="0">
                <a:effectLst/>
              </a:rPr>
              <a:t>örömünk nincs</a:t>
            </a:r>
            <a:r>
              <a:rPr lang="hu-HU" dirty="0">
                <a:effectLst/>
              </a:rPr>
              <a:t> s a bánat oly szívet szaggató ma,</a:t>
            </a:r>
            <a:r>
              <a:rPr lang="hu-HU" dirty="0" smtClean="0"/>
              <a:t/>
            </a:r>
            <a:br>
              <a:rPr lang="hu-HU" dirty="0" smtClean="0"/>
            </a:br>
            <a:r>
              <a:rPr lang="hu-HU" dirty="0">
                <a:effectLst/>
              </a:rPr>
              <a:t>hogy teljesen kifáraszt (jól éltünk </a:t>
            </a:r>
            <a:r>
              <a:rPr lang="hu-HU" dirty="0">
                <a:solidFill>
                  <a:srgbClr val="FFC000"/>
                </a:solidFill>
                <a:effectLst/>
              </a:rPr>
              <a:t>hajdanán</a:t>
            </a:r>
            <a:r>
              <a:rPr lang="hu-HU" dirty="0">
                <a:effectLst/>
              </a:rPr>
              <a:t>!)</a:t>
            </a:r>
            <a:r>
              <a:rPr lang="hu-HU" dirty="0" smtClean="0"/>
              <a:t/>
            </a:r>
            <a:br>
              <a:rPr lang="hu-HU" dirty="0" smtClean="0"/>
            </a:br>
            <a:r>
              <a:rPr lang="hu-HU" dirty="0">
                <a:effectLst/>
              </a:rPr>
              <a:t>s </a:t>
            </a:r>
            <a:r>
              <a:rPr lang="hu-HU" dirty="0">
                <a:solidFill>
                  <a:srgbClr val="FFC000"/>
                </a:solidFill>
                <a:effectLst/>
              </a:rPr>
              <a:t>most</a:t>
            </a:r>
            <a:r>
              <a:rPr lang="hu-HU" dirty="0">
                <a:effectLst/>
              </a:rPr>
              <a:t> mintha </a:t>
            </a:r>
            <a:r>
              <a:rPr lang="hu-HU" dirty="0">
                <a:solidFill>
                  <a:srgbClr val="FFC000"/>
                </a:solidFill>
                <a:effectLst/>
              </a:rPr>
              <a:t>régi kedvü</a:t>
            </a:r>
            <a:r>
              <a:rPr lang="hu-HU" dirty="0">
                <a:effectLst/>
              </a:rPr>
              <a:t>nk </a:t>
            </a:r>
            <a:r>
              <a:rPr lang="hu-HU" dirty="0">
                <a:solidFill>
                  <a:srgbClr val="FFC000"/>
                </a:solidFill>
                <a:effectLst/>
              </a:rPr>
              <a:t>bú</a:t>
            </a:r>
            <a:r>
              <a:rPr lang="hu-HU" dirty="0">
                <a:effectLst/>
              </a:rPr>
              <a:t>ra váltanám.</a:t>
            </a:r>
            <a:r>
              <a:rPr lang="hu-HU" dirty="0" smtClean="0"/>
              <a:t/>
            </a:r>
            <a:br>
              <a:rPr lang="hu-HU" dirty="0" smtClean="0"/>
            </a:br>
            <a:r>
              <a:rPr lang="hu-HU" dirty="0">
                <a:effectLst/>
              </a:rPr>
              <a:t>Az égi vadmadár is bánatos felettem,</a:t>
            </a:r>
            <a:r>
              <a:rPr lang="hu-HU" dirty="0" smtClean="0"/>
              <a:t/>
            </a:r>
            <a:br>
              <a:rPr lang="hu-HU" dirty="0" smtClean="0"/>
            </a:br>
            <a:r>
              <a:rPr lang="hu-HU" dirty="0">
                <a:solidFill>
                  <a:srgbClr val="FFFF00"/>
                </a:solidFill>
                <a:effectLst/>
              </a:rPr>
              <a:t>csodálható-e hát, hogy én is csüggedt lettem?</a:t>
            </a:r>
            <a:r>
              <a:rPr lang="hu-HU" dirty="0" smtClean="0">
                <a:solidFill>
                  <a:srgbClr val="FFFF00"/>
                </a:solidFill>
              </a:rPr>
              <a:t/>
            </a:r>
            <a:br>
              <a:rPr lang="hu-HU" dirty="0" smtClean="0">
                <a:solidFill>
                  <a:srgbClr val="FFFF00"/>
                </a:solidFill>
              </a:rPr>
            </a:br>
            <a:r>
              <a:rPr lang="hu-HU" dirty="0">
                <a:effectLst/>
              </a:rPr>
              <a:t>S mit mondtam vén bolond most sok bajom között?</a:t>
            </a:r>
            <a:r>
              <a:rPr lang="hu-HU" dirty="0" smtClean="0"/>
              <a:t/>
            </a:r>
            <a:br>
              <a:rPr lang="hu-HU" dirty="0" smtClean="0"/>
            </a:br>
            <a:r>
              <a:rPr lang="hu-HU" dirty="0">
                <a:effectLst/>
              </a:rPr>
              <a:t>Aki </a:t>
            </a:r>
            <a:r>
              <a:rPr lang="hu-HU" dirty="0">
                <a:solidFill>
                  <a:srgbClr val="FFC000"/>
                </a:solidFill>
                <a:effectLst/>
              </a:rPr>
              <a:t>gyönyörben él itt</a:t>
            </a:r>
            <a:r>
              <a:rPr lang="hu-HU" dirty="0">
                <a:effectLst/>
              </a:rPr>
              <a:t>, </a:t>
            </a:r>
            <a:r>
              <a:rPr lang="hu-HU" dirty="0">
                <a:solidFill>
                  <a:srgbClr val="FFC000"/>
                </a:solidFill>
                <a:effectLst/>
              </a:rPr>
              <a:t>mennyekben lesz </a:t>
            </a:r>
            <a:r>
              <a:rPr lang="hu-HU" dirty="0" err="1">
                <a:solidFill>
                  <a:srgbClr val="FFC000"/>
                </a:solidFill>
                <a:effectLst/>
              </a:rPr>
              <a:t>számüzött</a:t>
            </a:r>
            <a:r>
              <a:rPr lang="hu-HU" dirty="0">
                <a:effectLst/>
              </a:rPr>
              <a:t>,</a:t>
            </a:r>
            <a:r>
              <a:rPr lang="hu-HU" dirty="0" smtClean="0"/>
              <a:t/>
            </a:r>
            <a:br>
              <a:rPr lang="hu-HU" dirty="0" smtClean="0"/>
            </a:br>
            <a:r>
              <a:rPr lang="hu-HU" i="1" dirty="0">
                <a:solidFill>
                  <a:srgbClr val="FF0000"/>
                </a:solidFill>
                <a:effectLst/>
              </a:rPr>
              <a:t>örökre már, ó jaj!</a:t>
            </a:r>
            <a:endParaRPr lang="hu-HU" i="1" dirty="0">
              <a:solidFill>
                <a:srgbClr val="FF0000"/>
              </a:solidFill>
            </a:endParaRPr>
          </a:p>
        </p:txBody>
      </p:sp>
    </p:spTree>
    <p:extLst>
      <p:ext uri="{BB962C8B-B14F-4D97-AF65-F5344CB8AC3E}">
        <p14:creationId xmlns:p14="http://schemas.microsoft.com/office/powerpoint/2010/main" val="14991699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692150"/>
            <a:ext cx="7764463" cy="5099050"/>
          </a:xfrm>
        </p:spPr>
        <p:txBody>
          <a:bodyPr>
            <a:normAutofit fontScale="92500" lnSpcReduction="20000"/>
          </a:bodyPr>
          <a:lstStyle/>
          <a:p>
            <a:pPr marL="0" indent="0">
              <a:buFont typeface="Arial" panose="020B0604020202020204" pitchFamily="34" charset="0"/>
              <a:buNone/>
              <a:defRPr/>
            </a:pPr>
            <a:r>
              <a:rPr lang="hu-HU" dirty="0">
                <a:solidFill>
                  <a:srgbClr val="FF0000"/>
                </a:solidFill>
                <a:effectLst/>
              </a:rPr>
              <a:t>Ó jaj, mi édes volt, mind megromolt hát mégis!</a:t>
            </a:r>
            <a:r>
              <a:rPr lang="hu-HU" dirty="0" smtClean="0">
                <a:solidFill>
                  <a:srgbClr val="FF0000"/>
                </a:solidFill>
              </a:rPr>
              <a:t/>
            </a:r>
            <a:br>
              <a:rPr lang="hu-HU" dirty="0" smtClean="0">
                <a:solidFill>
                  <a:srgbClr val="FF0000"/>
                </a:solidFill>
              </a:rPr>
            </a:br>
            <a:r>
              <a:rPr lang="hu-HU" dirty="0">
                <a:effectLst/>
              </a:rPr>
              <a:t>A mézben látom én ma már lebegni az epét is.</a:t>
            </a:r>
            <a:r>
              <a:rPr lang="hu-HU" dirty="0" smtClean="0"/>
              <a:t/>
            </a:r>
            <a:br>
              <a:rPr lang="hu-HU" dirty="0" smtClean="0"/>
            </a:br>
            <a:r>
              <a:rPr lang="hu-HU" dirty="0">
                <a:solidFill>
                  <a:srgbClr val="FFC000"/>
                </a:solidFill>
                <a:effectLst/>
              </a:rPr>
              <a:t>Kívül</a:t>
            </a:r>
            <a:r>
              <a:rPr lang="hu-HU" dirty="0">
                <a:effectLst/>
              </a:rPr>
              <a:t> fehér, piros, zöld a világ s dalra vár,</a:t>
            </a:r>
            <a:r>
              <a:rPr lang="hu-HU" dirty="0" smtClean="0"/>
              <a:t/>
            </a:r>
            <a:br>
              <a:rPr lang="hu-HU" dirty="0" smtClean="0"/>
            </a:br>
            <a:r>
              <a:rPr lang="hu-HU" dirty="0">
                <a:effectLst/>
              </a:rPr>
              <a:t>de </a:t>
            </a:r>
            <a:r>
              <a:rPr lang="hu-HU" dirty="0" err="1">
                <a:solidFill>
                  <a:srgbClr val="FFC000"/>
                </a:solidFill>
                <a:effectLst/>
              </a:rPr>
              <a:t>bévül</a:t>
            </a:r>
            <a:r>
              <a:rPr lang="hu-HU" dirty="0">
                <a:effectLst/>
              </a:rPr>
              <a:t> </a:t>
            </a:r>
            <a:r>
              <a:rPr lang="hu-HU" dirty="0">
                <a:solidFill>
                  <a:srgbClr val="00B050"/>
                </a:solidFill>
                <a:effectLst/>
              </a:rPr>
              <a:t>úgy sötétlik, mint a rossz halál</a:t>
            </a:r>
            <a:r>
              <a:rPr lang="hu-HU" dirty="0">
                <a:effectLst/>
              </a:rPr>
              <a:t>,</a:t>
            </a:r>
            <a:r>
              <a:rPr lang="hu-HU" dirty="0" smtClean="0"/>
              <a:t/>
            </a:r>
            <a:br>
              <a:rPr lang="hu-HU" dirty="0" smtClean="0"/>
            </a:br>
            <a:r>
              <a:rPr lang="hu-HU" dirty="0">
                <a:effectLst/>
              </a:rPr>
              <a:t>s kit látszat csábított csak, az majd vigaszra lel,</a:t>
            </a:r>
            <a:r>
              <a:rPr lang="hu-HU" dirty="0" smtClean="0"/>
              <a:t/>
            </a:r>
            <a:br>
              <a:rPr lang="hu-HU" dirty="0" smtClean="0"/>
            </a:br>
            <a:r>
              <a:rPr lang="hu-HU" dirty="0">
                <a:effectLst/>
              </a:rPr>
              <a:t>a földi bűnt </a:t>
            </a:r>
            <a:r>
              <a:rPr lang="hu-HU" dirty="0" smtClean="0">
                <a:effectLst/>
              </a:rPr>
              <a:t>bűnhődés</a:t>
            </a:r>
            <a:r>
              <a:rPr lang="hu-HU" dirty="0">
                <a:effectLst/>
              </a:rPr>
              <a:t>, vezeklés oldja fel.</a:t>
            </a:r>
            <a:r>
              <a:rPr lang="hu-HU" dirty="0" smtClean="0"/>
              <a:t/>
            </a:r>
            <a:br>
              <a:rPr lang="hu-HU" dirty="0" smtClean="0"/>
            </a:br>
            <a:r>
              <a:rPr lang="hu-HU" dirty="0">
                <a:effectLst/>
              </a:rPr>
              <a:t>Lovagok, a vezeklés, ez itt a dolgotok,</a:t>
            </a:r>
            <a:r>
              <a:rPr lang="hu-HU" dirty="0" smtClean="0"/>
              <a:t/>
            </a:r>
            <a:br>
              <a:rPr lang="hu-HU" dirty="0" smtClean="0"/>
            </a:br>
            <a:r>
              <a:rPr lang="hu-HU" dirty="0">
                <a:effectLst/>
              </a:rPr>
              <a:t>sisaktok jó s a páncél, a csuklóvas forog,</a:t>
            </a:r>
            <a:r>
              <a:rPr lang="hu-HU" dirty="0" smtClean="0"/>
              <a:t/>
            </a:r>
            <a:br>
              <a:rPr lang="hu-HU" dirty="0" smtClean="0"/>
            </a:br>
            <a:r>
              <a:rPr lang="hu-HU" dirty="0">
                <a:effectLst/>
              </a:rPr>
              <a:t>megszentelt kardotok van és pajzsotok kemény.</a:t>
            </a:r>
            <a:r>
              <a:rPr lang="hu-HU" dirty="0" smtClean="0"/>
              <a:t/>
            </a:r>
            <a:br>
              <a:rPr lang="hu-HU" dirty="0" smtClean="0"/>
            </a:br>
            <a:r>
              <a:rPr lang="hu-HU" dirty="0">
                <a:effectLst/>
              </a:rPr>
              <a:t>Adná az Úr, hogy méltó lennék a győzelemre én!</a:t>
            </a:r>
            <a:r>
              <a:rPr lang="hu-HU" dirty="0" smtClean="0"/>
              <a:t/>
            </a:r>
            <a:br>
              <a:rPr lang="hu-HU" dirty="0" smtClean="0"/>
            </a:br>
            <a:r>
              <a:rPr lang="hu-HU" dirty="0">
                <a:effectLst/>
              </a:rPr>
              <a:t>Akkor, bár oly </a:t>
            </a:r>
            <a:r>
              <a:rPr lang="hu-HU" dirty="0">
                <a:solidFill>
                  <a:srgbClr val="FFC000"/>
                </a:solidFill>
                <a:effectLst/>
              </a:rPr>
              <a:t>szegény</a:t>
            </a:r>
            <a:r>
              <a:rPr lang="hu-HU" dirty="0">
                <a:effectLst/>
              </a:rPr>
              <a:t> vagyok </a:t>
            </a:r>
            <a:r>
              <a:rPr lang="hu-HU" dirty="0" err="1" smtClean="0">
                <a:solidFill>
                  <a:srgbClr val="FFC000"/>
                </a:solidFill>
                <a:effectLst/>
              </a:rPr>
              <a:t>búsás</a:t>
            </a:r>
            <a:r>
              <a:rPr lang="hu-HU" dirty="0" smtClean="0">
                <a:solidFill>
                  <a:srgbClr val="FFC000"/>
                </a:solidFill>
                <a:effectLst/>
              </a:rPr>
              <a:t> </a:t>
            </a:r>
            <a:r>
              <a:rPr lang="hu-HU" dirty="0">
                <a:solidFill>
                  <a:srgbClr val="FFC000"/>
                </a:solidFill>
                <a:effectLst/>
              </a:rPr>
              <a:t>zsold</a:t>
            </a:r>
            <a:r>
              <a:rPr lang="hu-HU" dirty="0">
                <a:effectLst/>
              </a:rPr>
              <a:t> várna rám,</a:t>
            </a:r>
            <a:r>
              <a:rPr lang="hu-HU" dirty="0" smtClean="0"/>
              <a:t/>
            </a:r>
            <a:br>
              <a:rPr lang="hu-HU" dirty="0" smtClean="0"/>
            </a:br>
            <a:r>
              <a:rPr lang="hu-HU" dirty="0">
                <a:effectLst/>
              </a:rPr>
              <a:t>mert nem birtokra vágyom, aranyra sem ma már,</a:t>
            </a:r>
            <a:r>
              <a:rPr lang="hu-HU" dirty="0" smtClean="0"/>
              <a:t/>
            </a:r>
            <a:br>
              <a:rPr lang="hu-HU" dirty="0" smtClean="0"/>
            </a:br>
            <a:r>
              <a:rPr lang="hu-HU" dirty="0">
                <a:effectLst/>
              </a:rPr>
              <a:t>az </a:t>
            </a:r>
            <a:r>
              <a:rPr lang="hu-HU" dirty="0">
                <a:solidFill>
                  <a:schemeClr val="tx2">
                    <a:lumMod val="75000"/>
                  </a:schemeClr>
                </a:solidFill>
                <a:effectLst/>
              </a:rPr>
              <a:t>üdvök koronája</a:t>
            </a:r>
            <a:r>
              <a:rPr lang="hu-HU" dirty="0">
                <a:effectLst/>
              </a:rPr>
              <a:t> örökre szívem vágya,</a:t>
            </a:r>
            <a:r>
              <a:rPr lang="hu-HU" dirty="0" smtClean="0"/>
              <a:t/>
            </a:r>
            <a:br>
              <a:rPr lang="hu-HU" dirty="0" smtClean="0"/>
            </a:br>
            <a:r>
              <a:rPr lang="hu-HU" dirty="0">
                <a:effectLst/>
              </a:rPr>
              <a:t>egy zsoldos elnyerheti, markában ott a dárda.</a:t>
            </a:r>
            <a:r>
              <a:rPr lang="hu-HU" dirty="0" smtClean="0"/>
              <a:t/>
            </a:r>
            <a:br>
              <a:rPr lang="hu-HU" dirty="0" smtClean="0"/>
            </a:br>
            <a:r>
              <a:rPr lang="hu-HU" dirty="0">
                <a:effectLst/>
              </a:rPr>
              <a:t>Ha átkelhetnék én a szent </a:t>
            </a:r>
            <a:r>
              <a:rPr lang="hu-HU" dirty="0" err="1">
                <a:effectLst/>
              </a:rPr>
              <a:t>hadak</a:t>
            </a:r>
            <a:r>
              <a:rPr lang="hu-HU" dirty="0">
                <a:effectLst/>
              </a:rPr>
              <a:t> hajóival,</a:t>
            </a:r>
            <a:r>
              <a:rPr lang="hu-HU" dirty="0" smtClean="0"/>
              <a:t/>
            </a:r>
            <a:br>
              <a:rPr lang="hu-HU" dirty="0" smtClean="0"/>
            </a:br>
            <a:r>
              <a:rPr lang="hu-HU" dirty="0">
                <a:effectLst/>
              </a:rPr>
              <a:t>a vízen </a:t>
            </a:r>
            <a:r>
              <a:rPr lang="hu-HU" dirty="0">
                <a:solidFill>
                  <a:srgbClr val="FFC000"/>
                </a:solidFill>
                <a:effectLst/>
              </a:rPr>
              <a:t>zsoltár</a:t>
            </a:r>
            <a:r>
              <a:rPr lang="hu-HU" dirty="0">
                <a:effectLst/>
              </a:rPr>
              <a:t>t zengenék és már nem azt, hogy: </a:t>
            </a:r>
            <a:r>
              <a:rPr lang="hu-HU" dirty="0">
                <a:solidFill>
                  <a:srgbClr val="FFC000"/>
                </a:solidFill>
                <a:effectLst/>
              </a:rPr>
              <a:t>jaj</a:t>
            </a:r>
            <a:r>
              <a:rPr lang="hu-HU" dirty="0">
                <a:effectLst/>
              </a:rPr>
              <a:t>!</a:t>
            </a:r>
            <a:r>
              <a:rPr lang="hu-HU" dirty="0" smtClean="0"/>
              <a:t/>
            </a:r>
            <a:br>
              <a:rPr lang="hu-HU" dirty="0" smtClean="0"/>
            </a:br>
            <a:r>
              <a:rPr lang="hu-HU" i="1" dirty="0">
                <a:solidFill>
                  <a:srgbClr val="FF0000"/>
                </a:solidFill>
                <a:effectLst/>
              </a:rPr>
              <a:t>azt már sosem, hogy: jaj!</a:t>
            </a:r>
            <a:endParaRPr lang="hu-HU" i="1" dirty="0">
              <a:solidFill>
                <a:srgbClr val="FF0000"/>
              </a:solidFill>
            </a:endParaRPr>
          </a:p>
        </p:txBody>
      </p:sp>
    </p:spTree>
    <p:extLst>
      <p:ext uri="{BB962C8B-B14F-4D97-AF65-F5344CB8AC3E}">
        <p14:creationId xmlns:p14="http://schemas.microsoft.com/office/powerpoint/2010/main" val="172389521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476250"/>
            <a:ext cx="7918450" cy="6192838"/>
          </a:xfrm>
        </p:spPr>
        <p:txBody>
          <a:bodyPr>
            <a:normAutofit fontScale="85000" lnSpcReduction="10000"/>
          </a:bodyPr>
          <a:lstStyle/>
          <a:p>
            <a:pPr marL="0" indent="0">
              <a:buFont typeface="Arial" panose="020B0604020202020204" pitchFamily="34" charset="0"/>
              <a:buNone/>
              <a:defRPr/>
            </a:pPr>
            <a:r>
              <a:rPr lang="hu-HU" sz="2800" i="1" dirty="0">
                <a:effectLst/>
              </a:rPr>
              <a:t>A hársfaágak csendes </a:t>
            </a:r>
            <a:r>
              <a:rPr lang="hu-HU" sz="2800" i="1" dirty="0" smtClean="0">
                <a:effectLst/>
              </a:rPr>
              <a:t>árnyán</a:t>
            </a:r>
            <a:endParaRPr lang="hu-HU" sz="2800" i="1" dirty="0">
              <a:effectLst/>
            </a:endParaRPr>
          </a:p>
          <a:p>
            <a:pPr lvl="1">
              <a:buFont typeface="Wingdings" panose="05000000000000000000" pitchFamily="2" charset="2"/>
              <a:buChar char="Ø"/>
              <a:defRPr/>
            </a:pPr>
            <a:r>
              <a:rPr lang="hu-HU" sz="2400" dirty="0" smtClean="0">
                <a:effectLst/>
              </a:rPr>
              <a:t> helyzetdal: egy </a:t>
            </a:r>
            <a:r>
              <a:rPr lang="hu-HU" sz="2400" dirty="0">
                <a:effectLst/>
              </a:rPr>
              <a:t>lány elbeszélése az éjszakai </a:t>
            </a:r>
            <a:r>
              <a:rPr lang="hu-HU" sz="2400" dirty="0" smtClean="0">
                <a:effectLst/>
              </a:rPr>
              <a:t>találkáról</a:t>
            </a:r>
            <a:endParaRPr lang="hu-HU" sz="2400" dirty="0">
              <a:effectLst/>
            </a:endParaRPr>
          </a:p>
          <a:p>
            <a:pPr lvl="1">
              <a:buFont typeface="Wingdings" panose="05000000000000000000" pitchFamily="2" charset="2"/>
              <a:buChar char="Ø"/>
              <a:defRPr/>
            </a:pPr>
            <a:r>
              <a:rPr lang="hu-HU" sz="2400" dirty="0" smtClean="0">
                <a:effectLst/>
              </a:rPr>
              <a:t> világgá </a:t>
            </a:r>
            <a:r>
              <a:rPr lang="hu-HU" sz="2400" dirty="0">
                <a:effectLst/>
              </a:rPr>
              <a:t>kiáltaná örömét ↔ titkolnia kell</a:t>
            </a:r>
          </a:p>
          <a:p>
            <a:pPr lvl="1">
              <a:buFont typeface="Wingdings" panose="05000000000000000000" pitchFamily="2" charset="2"/>
              <a:buChar char="Ø"/>
              <a:defRPr/>
            </a:pPr>
            <a:r>
              <a:rPr lang="hu-HU" sz="2400" dirty="0" smtClean="0">
                <a:effectLst/>
              </a:rPr>
              <a:t> csalogánymotívum </a:t>
            </a:r>
            <a:r>
              <a:rPr lang="hu-HU" sz="2400" dirty="0">
                <a:effectLst/>
              </a:rPr>
              <a:t>(az első és utolsó strófában)</a:t>
            </a:r>
          </a:p>
          <a:p>
            <a:pPr>
              <a:defRPr/>
            </a:pPr>
            <a:endParaRPr lang="hu-HU" sz="2400" dirty="0" smtClean="0"/>
          </a:p>
          <a:p>
            <a:pPr marL="0" indent="0">
              <a:buFont typeface="Arial" panose="020B0604020202020204" pitchFamily="34" charset="0"/>
              <a:buNone/>
              <a:defRPr/>
            </a:pPr>
            <a:r>
              <a:rPr lang="hu-HU" sz="2800" i="1" dirty="0" smtClean="0">
                <a:effectLst/>
              </a:rPr>
              <a:t>Ó </a:t>
            </a:r>
            <a:r>
              <a:rPr lang="hu-HU" sz="2800" i="1" dirty="0">
                <a:effectLst/>
              </a:rPr>
              <a:t>jaj, hogy eltűnt </a:t>
            </a:r>
            <a:r>
              <a:rPr lang="hu-HU" sz="2800" i="1" dirty="0" smtClean="0">
                <a:effectLst/>
              </a:rPr>
              <a:t>minden</a:t>
            </a:r>
            <a:endParaRPr lang="hu-HU" sz="2800" dirty="0"/>
          </a:p>
          <a:p>
            <a:pPr lvl="1">
              <a:buFont typeface="Wingdings" panose="05000000000000000000" pitchFamily="2" charset="2"/>
              <a:buChar char="Ø"/>
              <a:defRPr/>
            </a:pPr>
            <a:r>
              <a:rPr lang="hu-HU" sz="2400" dirty="0" smtClean="0">
                <a:effectLst/>
              </a:rPr>
              <a:t> elégia: az </a:t>
            </a:r>
            <a:r>
              <a:rPr lang="hu-HU" sz="2400" dirty="0">
                <a:effectLst/>
              </a:rPr>
              <a:t>idősödő beszélő </a:t>
            </a:r>
            <a:r>
              <a:rPr lang="hu-HU" sz="2400" dirty="0" smtClean="0">
                <a:effectLst/>
              </a:rPr>
              <a:t>panasza az idő múlása miatt</a:t>
            </a:r>
          </a:p>
          <a:p>
            <a:pPr lvl="1">
              <a:buFont typeface="Wingdings" panose="05000000000000000000" pitchFamily="2" charset="2"/>
              <a:buChar char="Ø"/>
              <a:defRPr/>
            </a:pPr>
            <a:r>
              <a:rPr lang="hu-HU" sz="2400" dirty="0" smtClean="0">
                <a:effectLst/>
              </a:rPr>
              <a:t> ellentétek:</a:t>
            </a:r>
          </a:p>
          <a:p>
            <a:pPr lvl="2">
              <a:buFont typeface="Wingdings" panose="05000000000000000000" pitchFamily="2" charset="2"/>
              <a:buChar char="v"/>
              <a:defRPr/>
            </a:pPr>
            <a:r>
              <a:rPr lang="hu-HU" sz="2200" dirty="0" smtClean="0">
                <a:effectLst/>
              </a:rPr>
              <a:t> örömteli </a:t>
            </a:r>
            <a:r>
              <a:rPr lang="hu-HU" sz="2200" dirty="0">
                <a:effectLst/>
              </a:rPr>
              <a:t>múlt </a:t>
            </a:r>
            <a:r>
              <a:rPr lang="hu-HU" sz="2200" dirty="0" smtClean="0">
                <a:effectLst/>
              </a:rPr>
              <a:t>(ifjúság) ↔ </a:t>
            </a:r>
            <a:r>
              <a:rPr lang="hu-HU" sz="2200" dirty="0">
                <a:effectLst/>
              </a:rPr>
              <a:t>sivár </a:t>
            </a:r>
            <a:r>
              <a:rPr lang="hu-HU" sz="2200" dirty="0" smtClean="0">
                <a:effectLst/>
              </a:rPr>
              <a:t>jelen (öregség)</a:t>
            </a:r>
          </a:p>
          <a:p>
            <a:pPr lvl="2">
              <a:buFont typeface="Wingdings" panose="05000000000000000000" pitchFamily="2" charset="2"/>
              <a:buChar char="v"/>
              <a:defRPr/>
            </a:pPr>
            <a:r>
              <a:rPr lang="hu-HU" sz="2200" dirty="0" smtClean="0">
                <a:effectLst/>
              </a:rPr>
              <a:t> álom </a:t>
            </a:r>
            <a:r>
              <a:rPr lang="hu-HU" sz="2200" dirty="0">
                <a:effectLst/>
              </a:rPr>
              <a:t>↔ </a:t>
            </a:r>
            <a:r>
              <a:rPr lang="hu-HU" sz="2200" dirty="0" smtClean="0">
                <a:effectLst/>
              </a:rPr>
              <a:t>valóság</a:t>
            </a:r>
          </a:p>
          <a:p>
            <a:pPr lvl="2">
              <a:buFont typeface="Wingdings" panose="05000000000000000000" pitchFamily="2" charset="2"/>
              <a:buChar char="v"/>
              <a:defRPr/>
            </a:pPr>
            <a:r>
              <a:rPr lang="hu-HU" sz="2200" dirty="0" smtClean="0">
                <a:effectLst/>
              </a:rPr>
              <a:t> régi </a:t>
            </a:r>
            <a:r>
              <a:rPr lang="hu-HU" sz="2200" dirty="0">
                <a:effectLst/>
              </a:rPr>
              <a:t>értékek ↔ romlott </a:t>
            </a:r>
            <a:r>
              <a:rPr lang="hu-HU" sz="2200" dirty="0" smtClean="0">
                <a:effectLst/>
              </a:rPr>
              <a:t>világ</a:t>
            </a:r>
          </a:p>
          <a:p>
            <a:pPr lvl="1">
              <a:buFont typeface="Wingdings" panose="05000000000000000000" pitchFamily="2" charset="2"/>
              <a:buChar char="Ø"/>
              <a:defRPr/>
            </a:pPr>
            <a:r>
              <a:rPr lang="hu-HU" sz="2400" dirty="0" smtClean="0">
                <a:effectLst/>
              </a:rPr>
              <a:t> megtört sorok → zaklatottság</a:t>
            </a:r>
          </a:p>
          <a:p>
            <a:pPr lvl="1">
              <a:buFont typeface="Wingdings" panose="05000000000000000000" pitchFamily="2" charset="2"/>
              <a:buChar char="Ø"/>
              <a:defRPr/>
            </a:pPr>
            <a:r>
              <a:rPr lang="hu-HU" sz="2400" dirty="0" smtClean="0">
                <a:effectLst/>
              </a:rPr>
              <a:t> megoldás:</a:t>
            </a:r>
          </a:p>
          <a:p>
            <a:pPr marL="914400" lvl="2" indent="0">
              <a:buFont typeface="Arial" panose="020B0604020202020204" pitchFamily="34" charset="0"/>
              <a:buNone/>
              <a:defRPr/>
            </a:pPr>
            <a:r>
              <a:rPr lang="hu-HU" sz="2200" dirty="0" smtClean="0">
                <a:effectLst/>
              </a:rPr>
              <a:t>a) lovagi </a:t>
            </a:r>
            <a:r>
              <a:rPr lang="hu-HU" sz="2200" dirty="0">
                <a:effectLst/>
              </a:rPr>
              <a:t>eszmény: keresztes háborúban való </a:t>
            </a:r>
            <a:r>
              <a:rPr lang="hu-HU" sz="2200" dirty="0" smtClean="0">
                <a:effectLst/>
              </a:rPr>
              <a:t>részvétel vágya</a:t>
            </a:r>
          </a:p>
          <a:p>
            <a:pPr marL="914400" lvl="2" indent="0">
              <a:buFont typeface="Arial" panose="020B0604020202020204" pitchFamily="34" charset="0"/>
              <a:buNone/>
              <a:defRPr/>
            </a:pPr>
            <a:r>
              <a:rPr lang="hu-HU" sz="2200" dirty="0" smtClean="0">
                <a:effectLst/>
              </a:rPr>
              <a:t>b) vallásos </a:t>
            </a:r>
            <a:r>
              <a:rPr lang="hu-HU" sz="2200" dirty="0">
                <a:effectLst/>
              </a:rPr>
              <a:t>hit: túlvilági jutalom elnyerésének vágya</a:t>
            </a:r>
          </a:p>
          <a:p>
            <a:pPr>
              <a:defRPr/>
            </a:pPr>
            <a:endParaRPr lang="hu-HU" dirty="0" smtClean="0"/>
          </a:p>
          <a:p>
            <a:pPr>
              <a:defRPr/>
            </a:pPr>
            <a:endParaRPr lang="hu-HU" dirty="0"/>
          </a:p>
          <a:p>
            <a:pPr>
              <a:defRPr/>
            </a:pPr>
            <a:endParaRPr lang="hu-HU" dirty="0" smtClean="0"/>
          </a:p>
          <a:p>
            <a:pPr>
              <a:defRPr/>
            </a:pPr>
            <a:endParaRPr lang="hu-HU"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60350"/>
            <a:ext cx="7764463" cy="863600"/>
          </a:xfrm>
        </p:spPr>
        <p:txBody>
          <a:bodyPr/>
          <a:lstStyle/>
          <a:p>
            <a:pPr algn="l" eaLnBrk="1" fontAlgn="auto" hangingPunct="1">
              <a:spcAft>
                <a:spcPts val="0"/>
              </a:spcAft>
              <a:defRPr/>
            </a:pPr>
            <a:r>
              <a:rPr lang="hu-HU" altLang="hu-HU" sz="2800" dirty="0" smtClean="0"/>
              <a:t>Vágánsköltészet</a:t>
            </a:r>
          </a:p>
        </p:txBody>
      </p:sp>
      <p:sp>
        <p:nvSpPr>
          <p:cNvPr id="27651" name="Content Placeholder 2"/>
          <p:cNvSpPr>
            <a:spLocks noGrp="1"/>
          </p:cNvSpPr>
          <p:nvPr>
            <p:ph idx="1"/>
          </p:nvPr>
        </p:nvSpPr>
        <p:spPr>
          <a:xfrm>
            <a:off x="685800" y="1125538"/>
            <a:ext cx="8350250" cy="5256212"/>
          </a:xfrm>
        </p:spPr>
        <p:txBody>
          <a:bodyPr>
            <a:normAutofit fontScale="70000" lnSpcReduction="20000"/>
          </a:bodyPr>
          <a:lstStyle/>
          <a:p>
            <a:pPr eaLnBrk="1" fontAlgn="auto" hangingPunct="1">
              <a:spcAft>
                <a:spcPts val="0"/>
              </a:spcAft>
              <a:defRPr/>
            </a:pPr>
            <a:r>
              <a:rPr lang="hu-HU" altLang="hu-HU" sz="3400" dirty="0" smtClean="0"/>
              <a:t>12-13. században virágzó világi költészet</a:t>
            </a:r>
          </a:p>
          <a:p>
            <a:pPr eaLnBrk="1" fontAlgn="auto" hangingPunct="1">
              <a:spcAft>
                <a:spcPts val="0"/>
              </a:spcAft>
              <a:defRPr/>
            </a:pPr>
            <a:r>
              <a:rPr lang="hu-HU" altLang="hu-HU" sz="3400" dirty="0" smtClean="0"/>
              <a:t>vágáns (</a:t>
            </a:r>
            <a:r>
              <a:rPr lang="hu-HU" altLang="hu-HU" sz="3400" dirty="0" err="1" smtClean="0"/>
              <a:t>goliard</a:t>
            </a:r>
            <a:r>
              <a:rPr lang="hu-HU" altLang="hu-HU" sz="3400" dirty="0" smtClean="0"/>
              <a:t>): vándordiák, szökött pap vagy szerzetes → képzettség, szellemi függetlenség</a:t>
            </a:r>
          </a:p>
          <a:p>
            <a:pPr eaLnBrk="1" fontAlgn="auto" hangingPunct="1">
              <a:spcAft>
                <a:spcPts val="0"/>
              </a:spcAft>
              <a:defRPr/>
            </a:pPr>
            <a:r>
              <a:rPr lang="hu-HU" altLang="hu-HU" sz="3400" dirty="0" smtClean="0"/>
              <a:t>főleg latin nyelvű, ismeretlen szerzőktől származó művek</a:t>
            </a:r>
          </a:p>
          <a:p>
            <a:pPr eaLnBrk="1" fontAlgn="auto" hangingPunct="1">
              <a:spcAft>
                <a:spcPts val="0"/>
              </a:spcAft>
              <a:defRPr/>
            </a:pPr>
            <a:r>
              <a:rPr lang="hu-HU" altLang="hu-HU" sz="3400" dirty="0" smtClean="0"/>
              <a:t>feudális társadalmi rend, egyház, hatalom, tekintélyelvűség, romlott erkölcsök, pénzéhség, műveletlenség bírálata</a:t>
            </a:r>
          </a:p>
          <a:p>
            <a:pPr eaLnBrk="1" fontAlgn="auto" hangingPunct="1">
              <a:spcAft>
                <a:spcPts val="0"/>
              </a:spcAft>
              <a:defRPr/>
            </a:pPr>
            <a:r>
              <a:rPr lang="hu-HU" altLang="hu-HU" sz="3400" dirty="0" smtClean="0"/>
              <a:t>életöröm, fiatalság, szerelem és mámor dicsérete</a:t>
            </a:r>
          </a:p>
          <a:p>
            <a:pPr eaLnBrk="1" fontAlgn="auto" hangingPunct="1">
              <a:spcAft>
                <a:spcPts val="0"/>
              </a:spcAft>
              <a:defRPr/>
            </a:pPr>
            <a:r>
              <a:rPr lang="hu-HU" sz="3400" dirty="0"/>
              <a:t>gúnyos, panaszos vagy lázadó </a:t>
            </a:r>
            <a:r>
              <a:rPr lang="hu-HU" sz="3400" dirty="0" smtClean="0"/>
              <a:t>hang, profán stílus</a:t>
            </a:r>
          </a:p>
          <a:p>
            <a:pPr eaLnBrk="1" fontAlgn="auto" hangingPunct="1">
              <a:spcAft>
                <a:spcPts val="0"/>
              </a:spcAft>
              <a:defRPr/>
            </a:pPr>
            <a:r>
              <a:rPr lang="hu-HU" sz="3400" dirty="0"/>
              <a:t>változatos versformák (gyakoriak a refrének, rímek) → énekversek (sokszor ismert dallamra írják, zenei kísérettel adják elő</a:t>
            </a:r>
            <a:r>
              <a:rPr lang="hu-HU" sz="3400" dirty="0" smtClean="0"/>
              <a:t>)</a:t>
            </a:r>
            <a:endParaRPr lang="hu-HU" altLang="hu-HU" sz="3400" dirty="0" smtClean="0"/>
          </a:p>
          <a:p>
            <a:pPr eaLnBrk="1" fontAlgn="auto" hangingPunct="1">
              <a:spcAft>
                <a:spcPts val="0"/>
              </a:spcAft>
              <a:defRPr/>
            </a:pPr>
            <a:endParaRPr lang="hu-HU" altLang="hu-HU" sz="2800"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150"/>
            <a:ext cx="8229600" cy="5434013"/>
          </a:xfrm>
        </p:spPr>
        <p:txBody>
          <a:bodyPr>
            <a:normAutofit fontScale="92500" lnSpcReduction="10000"/>
          </a:bodyPr>
          <a:lstStyle/>
          <a:p>
            <a:pPr marL="0" indent="0" eaLnBrk="1" fontAlgn="auto" hangingPunct="1">
              <a:spcAft>
                <a:spcPts val="0"/>
              </a:spcAft>
              <a:buFont typeface="Arial" panose="020B0604020202020204" pitchFamily="34" charset="0"/>
              <a:buNone/>
              <a:defRPr/>
            </a:pPr>
            <a:r>
              <a:rPr lang="hu-HU" sz="2800" b="1" i="1" dirty="0" smtClean="0"/>
              <a:t>Carmina </a:t>
            </a:r>
            <a:r>
              <a:rPr lang="hu-HU" sz="2800" b="1" i="1" dirty="0" err="1" smtClean="0"/>
              <a:t>Burana</a:t>
            </a:r>
            <a:r>
              <a:rPr lang="hu-HU" sz="2800" i="1" dirty="0" smtClean="0"/>
              <a:t> </a:t>
            </a:r>
            <a:r>
              <a:rPr lang="hu-HU" sz="2800" dirty="0" smtClean="0"/>
              <a:t>(13. sz.)</a:t>
            </a:r>
            <a:endParaRPr lang="hu-HU" sz="2800" b="1" dirty="0" smtClean="0"/>
          </a:p>
          <a:p>
            <a:pPr lvl="1" eaLnBrk="1" fontAlgn="auto" hangingPunct="1">
              <a:spcAft>
                <a:spcPts val="0"/>
              </a:spcAft>
              <a:buFont typeface="Wingdings" panose="05000000000000000000" pitchFamily="2" charset="2"/>
              <a:buChar char="Ø"/>
              <a:defRPr/>
            </a:pPr>
            <a:r>
              <a:rPr lang="hu-HU" sz="2400" dirty="0" smtClean="0"/>
              <a:t> a </a:t>
            </a:r>
            <a:r>
              <a:rPr lang="hu-HU" sz="2400" dirty="0"/>
              <a:t>benediktbeuerni bencés kolostorban találták </a:t>
            </a:r>
            <a:r>
              <a:rPr lang="hu-HU" sz="2400" dirty="0" smtClean="0"/>
              <a:t>meg</a:t>
            </a:r>
          </a:p>
          <a:p>
            <a:pPr lvl="1" eaLnBrk="1" fontAlgn="auto" hangingPunct="1">
              <a:spcAft>
                <a:spcPts val="0"/>
              </a:spcAft>
              <a:buFont typeface="Wingdings" panose="05000000000000000000" pitchFamily="2" charset="2"/>
              <a:buChar char="Ø"/>
              <a:defRPr/>
            </a:pPr>
            <a:r>
              <a:rPr lang="hu-HU" sz="2400" dirty="0" smtClean="0"/>
              <a:t> több </a:t>
            </a:r>
            <a:r>
              <a:rPr lang="hu-HU" sz="2400" dirty="0"/>
              <a:t>mint 200 </a:t>
            </a:r>
            <a:r>
              <a:rPr lang="hu-HU" sz="2400" dirty="0" smtClean="0"/>
              <a:t>diákéneket tartalmazó gyűjtemény</a:t>
            </a:r>
          </a:p>
          <a:p>
            <a:pPr lvl="1" eaLnBrk="1" fontAlgn="auto" hangingPunct="1">
              <a:spcAft>
                <a:spcPts val="0"/>
              </a:spcAft>
              <a:buFont typeface="Wingdings" panose="05000000000000000000" pitchFamily="2" charset="2"/>
              <a:buChar char="Ø"/>
              <a:defRPr/>
            </a:pPr>
            <a:r>
              <a:rPr lang="hu-HU" sz="2400" dirty="0" smtClean="0"/>
              <a:t> főként </a:t>
            </a:r>
            <a:r>
              <a:rPr lang="hu-HU" sz="2400" dirty="0"/>
              <a:t>latin, részben francia és német </a:t>
            </a:r>
            <a:r>
              <a:rPr lang="hu-HU" sz="2400" dirty="0" smtClean="0"/>
              <a:t>nyelvű</a:t>
            </a:r>
          </a:p>
          <a:p>
            <a:pPr lvl="1" eaLnBrk="1" fontAlgn="auto" hangingPunct="1">
              <a:spcAft>
                <a:spcPts val="0"/>
              </a:spcAft>
              <a:buFont typeface="Wingdings" panose="05000000000000000000" pitchFamily="2" charset="2"/>
              <a:buChar char="Ø"/>
              <a:defRPr/>
            </a:pPr>
            <a:r>
              <a:rPr lang="hu-HU" sz="2400" dirty="0" smtClean="0"/>
              <a:t> Carl </a:t>
            </a:r>
            <a:r>
              <a:rPr lang="hu-HU" sz="2400" dirty="0"/>
              <a:t>Orff </a:t>
            </a:r>
            <a:r>
              <a:rPr lang="hu-HU" sz="2400" dirty="0" smtClean="0"/>
              <a:t>megzenésítette</a:t>
            </a:r>
          </a:p>
          <a:p>
            <a:pPr lvl="1" eaLnBrk="1" fontAlgn="auto" hangingPunct="1">
              <a:spcAft>
                <a:spcPts val="0"/>
              </a:spcAft>
              <a:buFont typeface="Wingdings" panose="05000000000000000000" pitchFamily="2" charset="2"/>
              <a:buChar char="Ø"/>
              <a:defRPr/>
            </a:pPr>
            <a:r>
              <a:rPr lang="hu-HU" sz="2400" dirty="0" smtClean="0"/>
              <a:t> legismertebb művek:</a:t>
            </a:r>
          </a:p>
          <a:p>
            <a:pPr lvl="2" eaLnBrk="1" fontAlgn="auto" hangingPunct="1">
              <a:spcAft>
                <a:spcPts val="0"/>
              </a:spcAft>
              <a:buFont typeface="Wingdings" panose="05000000000000000000" pitchFamily="2" charset="2"/>
              <a:buChar char="v"/>
              <a:defRPr/>
            </a:pPr>
            <a:r>
              <a:rPr lang="hu-HU" sz="2200" i="1" dirty="0" smtClean="0"/>
              <a:t> </a:t>
            </a:r>
            <a:r>
              <a:rPr lang="hu-HU" sz="2200" i="1" dirty="0" err="1"/>
              <a:t>Gaudeamus</a:t>
            </a:r>
            <a:r>
              <a:rPr lang="hu-HU" sz="2200" i="1" dirty="0"/>
              <a:t> </a:t>
            </a:r>
            <a:r>
              <a:rPr lang="hu-HU" sz="2200" i="1" dirty="0" err="1"/>
              <a:t>igitur</a:t>
            </a:r>
            <a:r>
              <a:rPr lang="hu-HU" sz="2200" i="1" dirty="0"/>
              <a:t>…</a:t>
            </a:r>
          </a:p>
          <a:p>
            <a:pPr lvl="2" eaLnBrk="1" fontAlgn="auto" hangingPunct="1">
              <a:spcAft>
                <a:spcPts val="0"/>
              </a:spcAft>
              <a:buFont typeface="Wingdings" panose="05000000000000000000" pitchFamily="2" charset="2"/>
              <a:buChar char="v"/>
              <a:defRPr/>
            </a:pPr>
            <a:r>
              <a:rPr lang="hu-HU" sz="2200" i="1" dirty="0" smtClean="0"/>
              <a:t> Ó, Fortuna</a:t>
            </a:r>
          </a:p>
          <a:p>
            <a:pPr lvl="2" eaLnBrk="1" fontAlgn="auto" hangingPunct="1">
              <a:spcAft>
                <a:spcPts val="0"/>
              </a:spcAft>
              <a:buFont typeface="Wingdings" panose="05000000000000000000" pitchFamily="2" charset="2"/>
              <a:buChar char="v"/>
              <a:defRPr/>
            </a:pPr>
            <a:r>
              <a:rPr lang="hu-HU" sz="2200" i="1" dirty="0" smtClean="0"/>
              <a:t> Félre, könyvek, </a:t>
            </a:r>
            <a:r>
              <a:rPr lang="hu-HU" sz="2200" i="1" dirty="0" err="1" smtClean="0"/>
              <a:t>doktrinák</a:t>
            </a:r>
            <a:endParaRPr lang="hu-HU" sz="2200" i="1" dirty="0" smtClean="0"/>
          </a:p>
          <a:p>
            <a:pPr lvl="2" eaLnBrk="1" fontAlgn="auto" hangingPunct="1">
              <a:spcAft>
                <a:spcPts val="0"/>
              </a:spcAft>
              <a:buFont typeface="Wingdings" panose="05000000000000000000" pitchFamily="2" charset="2"/>
              <a:buChar char="v"/>
              <a:defRPr/>
            </a:pPr>
            <a:r>
              <a:rPr lang="hu-HU" sz="2200" i="1" dirty="0" smtClean="0"/>
              <a:t> Míg kocsmában jól időzünk</a:t>
            </a:r>
          </a:p>
          <a:p>
            <a:pPr lvl="2" eaLnBrk="1" fontAlgn="auto" hangingPunct="1">
              <a:spcAft>
                <a:spcPts val="0"/>
              </a:spcAft>
              <a:buFont typeface="Wingdings" panose="05000000000000000000" pitchFamily="2" charset="2"/>
              <a:buChar char="v"/>
              <a:defRPr/>
            </a:pPr>
            <a:endParaRPr lang="hu-HU" sz="2200" dirty="0"/>
          </a:p>
          <a:p>
            <a:pPr marL="0" indent="0" eaLnBrk="1" fontAlgn="auto" hangingPunct="1">
              <a:spcAft>
                <a:spcPts val="0"/>
              </a:spcAft>
              <a:buFontTx/>
              <a:buNone/>
              <a:defRPr/>
            </a:pPr>
            <a:r>
              <a:rPr lang="hu-HU" sz="2400" dirty="0"/>
              <a:t> </a:t>
            </a:r>
          </a:p>
          <a:p>
            <a:pPr eaLnBrk="1" fontAlgn="auto" hangingPunct="1">
              <a:spcAft>
                <a:spcPts val="0"/>
              </a:spcAft>
              <a:defRPr/>
            </a:pPr>
            <a:endParaRPr lang="hu-HU" dirty="0"/>
          </a:p>
        </p:txBody>
      </p:sp>
      <p:pic>
        <p:nvPicPr>
          <p:cNvPr id="1026" name="Picture 2" descr="Carl Orff, James Levine, Chicago Symphony Orchestra, June Anders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3068638"/>
            <a:ext cx="3348037"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arl Orff Carmina Burana.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541838" y="5865813"/>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084763"/>
            <a:ext cx="7772400" cy="1368425"/>
          </a:xfrm>
        </p:spPr>
        <p:txBody>
          <a:bodyPr/>
          <a:lstStyle/>
          <a:p>
            <a:pPr eaLnBrk="1" hangingPunct="1">
              <a:defRPr/>
            </a:pPr>
            <a:r>
              <a:rPr lang="hu-HU" altLang="hu-HU" sz="3600" dirty="0" smtClean="0"/>
              <a:t>Francois Villon</a:t>
            </a:r>
            <a:br>
              <a:rPr lang="hu-HU" altLang="hu-HU" sz="3600" dirty="0" smtClean="0"/>
            </a:br>
            <a:r>
              <a:rPr lang="hu-HU" altLang="hu-HU" sz="2800" i="1" dirty="0"/>
              <a:t>(1431–1463?)</a:t>
            </a:r>
            <a:endParaRPr lang="hu-HU" altLang="hu-HU" sz="2800" i="1" dirty="0" smtClean="0"/>
          </a:p>
        </p:txBody>
      </p:sp>
      <p:pic>
        <p:nvPicPr>
          <p:cNvPr id="47107" name="Picture 4" descr="François Villon - Simple English Wikipedia, the free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163" y="836613"/>
            <a:ext cx="32416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15888"/>
            <a:ext cx="8229600" cy="1000125"/>
          </a:xfrm>
        </p:spPr>
        <p:txBody>
          <a:bodyPr/>
          <a:lstStyle/>
          <a:p>
            <a:pPr algn="l">
              <a:defRPr/>
            </a:pPr>
            <a:r>
              <a:rPr lang="hu-HU" altLang="hu-HU" sz="2800" dirty="0" smtClean="0"/>
              <a:t>Élete</a:t>
            </a:r>
          </a:p>
        </p:txBody>
      </p:sp>
      <p:sp>
        <p:nvSpPr>
          <p:cNvPr id="3075" name="Rectangle 3"/>
          <p:cNvSpPr>
            <a:spLocks noGrp="1" noChangeArrowheads="1"/>
          </p:cNvSpPr>
          <p:nvPr>
            <p:ph type="body" idx="1"/>
          </p:nvPr>
        </p:nvSpPr>
        <p:spPr>
          <a:xfrm>
            <a:off x="468313" y="1116013"/>
            <a:ext cx="8229600" cy="5741987"/>
          </a:xfrm>
        </p:spPr>
        <p:txBody>
          <a:bodyPr>
            <a:normAutofit fontScale="92500"/>
          </a:bodyPr>
          <a:lstStyle/>
          <a:p>
            <a:pPr>
              <a:defRPr/>
            </a:pPr>
            <a:r>
              <a:rPr lang="hu-HU" altLang="hu-HU" sz="2200" dirty="0" smtClean="0"/>
              <a:t>szegény család, apját korán elveszti, jómódú párizsi nagybátyja, </a:t>
            </a:r>
            <a:r>
              <a:rPr lang="hu-HU" altLang="hu-HU" sz="2200" i="1" dirty="0" err="1" smtClean="0"/>
              <a:t>Guillaume</a:t>
            </a:r>
            <a:r>
              <a:rPr lang="hu-HU" altLang="hu-HU" sz="2200" i="1" dirty="0" smtClean="0"/>
              <a:t> de Villon </a:t>
            </a:r>
            <a:r>
              <a:rPr lang="hu-HU" altLang="hu-HU" sz="2200" dirty="0" smtClean="0"/>
              <a:t>taníttatja</a:t>
            </a:r>
          </a:p>
          <a:p>
            <a:pPr>
              <a:defRPr/>
            </a:pPr>
            <a:r>
              <a:rPr lang="hu-HU" altLang="hu-HU" sz="2200" dirty="0" smtClean="0"/>
              <a:t>beiratkozik a párizsi egyetemre (Sorbonne) → </a:t>
            </a:r>
            <a:r>
              <a:rPr lang="hu-HU" altLang="hu-HU" sz="2200" dirty="0" err="1" smtClean="0"/>
              <a:t>baccalaureus</a:t>
            </a:r>
            <a:r>
              <a:rPr lang="hu-HU" altLang="hu-HU" sz="2200" dirty="0" smtClean="0"/>
              <a:t>, majd </a:t>
            </a:r>
            <a:r>
              <a:rPr lang="hu-HU" altLang="hu-HU" sz="2200" dirty="0" err="1" smtClean="0"/>
              <a:t>magister</a:t>
            </a:r>
            <a:r>
              <a:rPr lang="hu-HU" altLang="hu-HU" sz="2200" dirty="0" smtClean="0"/>
              <a:t>, de magasabb fokozatot nem szerez</a:t>
            </a:r>
          </a:p>
          <a:p>
            <a:pPr>
              <a:defRPr/>
            </a:pPr>
            <a:r>
              <a:rPr lang="hu-HU" altLang="hu-HU" sz="2200" dirty="0" smtClean="0"/>
              <a:t>százéves háború vége: nyomor, rablóbandák (pl.: „kagylósok”) → Villon is bujdosik, többször börtönbe kerül (halálosan megsebesít egy papot, kifosztják a teológiai fakultás pénztárát stb.)</a:t>
            </a:r>
          </a:p>
          <a:p>
            <a:pPr>
              <a:defRPr/>
            </a:pPr>
            <a:r>
              <a:rPr lang="hu-HU" altLang="hu-HU" sz="2200" dirty="0" err="1" smtClean="0"/>
              <a:t>Blois-ban</a:t>
            </a:r>
            <a:r>
              <a:rPr lang="hu-HU" altLang="hu-HU" sz="2200" dirty="0" smtClean="0"/>
              <a:t> </a:t>
            </a:r>
            <a:r>
              <a:rPr lang="hu-HU" altLang="hu-HU" sz="2200" i="1" dirty="0" smtClean="0"/>
              <a:t>Charles </a:t>
            </a:r>
            <a:r>
              <a:rPr lang="hu-HU" altLang="hu-HU" sz="2200" i="1" dirty="0" err="1" smtClean="0"/>
              <a:t>d’Orléans</a:t>
            </a:r>
            <a:r>
              <a:rPr lang="hu-HU" altLang="hu-HU" sz="2200" i="1" dirty="0" smtClean="0"/>
              <a:t> </a:t>
            </a:r>
            <a:r>
              <a:rPr lang="hu-HU" altLang="hu-HU" sz="2200" dirty="0" smtClean="0"/>
              <a:t>herceg vendégeként részt vesz az ottani költői versenyen</a:t>
            </a:r>
          </a:p>
          <a:p>
            <a:pPr>
              <a:defRPr/>
            </a:pPr>
            <a:r>
              <a:rPr lang="hu-HU" altLang="hu-HU" sz="2200" dirty="0" smtClean="0"/>
              <a:t>(1461) az orléans-i püspök börtönében raboskodik, de kegyelmet kap a királytól</a:t>
            </a:r>
          </a:p>
          <a:p>
            <a:pPr>
              <a:defRPr/>
            </a:pPr>
            <a:r>
              <a:rPr lang="hu-HU" altLang="hu-HU" sz="2200" dirty="0" smtClean="0"/>
              <a:t>(1462) ismét letartóztatják, halálra ítélik → ismét kegyelmet kap, de 10 évre száműzik Párizsból, majd eltűnik…</a:t>
            </a:r>
          </a:p>
          <a:p>
            <a:pPr>
              <a:defRPr/>
            </a:pPr>
            <a:endParaRPr lang="hu-HU" altLang="hu-HU" sz="2200"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333375"/>
            <a:ext cx="7764463" cy="863600"/>
          </a:xfrm>
        </p:spPr>
        <p:txBody>
          <a:bodyPr/>
          <a:lstStyle/>
          <a:p>
            <a:pPr algn="l">
              <a:defRPr/>
            </a:pPr>
            <a:r>
              <a:rPr lang="hu-HU" altLang="hu-HU" sz="2800" dirty="0"/>
              <a:t>Költészete</a:t>
            </a:r>
            <a:endParaRPr lang="hu-HU" sz="2800" dirty="0"/>
          </a:p>
        </p:txBody>
      </p:sp>
      <p:sp>
        <p:nvSpPr>
          <p:cNvPr id="3" name="Tartalom helye 2"/>
          <p:cNvSpPr>
            <a:spLocks noGrp="1"/>
          </p:cNvSpPr>
          <p:nvPr>
            <p:ph idx="1"/>
          </p:nvPr>
        </p:nvSpPr>
        <p:spPr>
          <a:xfrm>
            <a:off x="685800" y="1412875"/>
            <a:ext cx="7764463" cy="4968875"/>
          </a:xfrm>
        </p:spPr>
        <p:txBody>
          <a:bodyPr/>
          <a:lstStyle/>
          <a:p>
            <a:pPr>
              <a:lnSpc>
                <a:spcPct val="90000"/>
              </a:lnSpc>
              <a:defRPr/>
            </a:pPr>
            <a:r>
              <a:rPr lang="hu-HU" altLang="hu-HU" sz="2200" dirty="0"/>
              <a:t>személyes líra</a:t>
            </a:r>
          </a:p>
          <a:p>
            <a:pPr>
              <a:lnSpc>
                <a:spcPct val="90000"/>
              </a:lnSpc>
              <a:defRPr/>
            </a:pPr>
            <a:r>
              <a:rPr lang="hu-HU" altLang="hu-HU" sz="2200" dirty="0"/>
              <a:t>változatos hangnem: vágánsköltészet + lovagi líra elemei</a:t>
            </a:r>
          </a:p>
          <a:p>
            <a:pPr>
              <a:lnSpc>
                <a:spcPct val="90000"/>
              </a:lnSpc>
              <a:defRPr/>
            </a:pPr>
            <a:r>
              <a:rPr lang="hu-HU" altLang="hu-HU" sz="2200" dirty="0"/>
              <a:t>ellentétekből fakadó feszültség:</a:t>
            </a:r>
          </a:p>
          <a:p>
            <a:pPr>
              <a:lnSpc>
                <a:spcPct val="90000"/>
              </a:lnSpc>
              <a:buFontTx/>
              <a:buNone/>
              <a:defRPr/>
            </a:pPr>
            <a:r>
              <a:rPr lang="hu-HU" altLang="hu-HU" sz="2200" dirty="0"/>
              <a:t>	</a:t>
            </a:r>
          </a:p>
          <a:p>
            <a:pPr>
              <a:lnSpc>
                <a:spcPct val="90000"/>
              </a:lnSpc>
              <a:buFontTx/>
              <a:buNone/>
              <a:defRPr/>
            </a:pPr>
            <a:r>
              <a:rPr lang="hu-HU" altLang="hu-HU" sz="2200" dirty="0" smtClean="0"/>
              <a:t>	társadalmi </a:t>
            </a:r>
            <a:r>
              <a:rPr lang="hu-HU" altLang="hu-HU" sz="2200" dirty="0"/>
              <a:t>normák elleni </a:t>
            </a:r>
            <a:r>
              <a:rPr lang="hu-HU" altLang="hu-HU" sz="2200" dirty="0" smtClean="0"/>
              <a:t>lázadás		  vallásos hit hedonizmus, életöröm			  bűnbánat 							  halálfélelem</a:t>
            </a:r>
            <a:endParaRPr lang="hu-HU" altLang="hu-HU" sz="2200" dirty="0"/>
          </a:p>
          <a:p>
            <a:pPr>
              <a:lnSpc>
                <a:spcPct val="90000"/>
              </a:lnSpc>
              <a:buFontTx/>
              <a:buNone/>
              <a:defRPr/>
            </a:pPr>
            <a:r>
              <a:rPr lang="hu-HU" altLang="hu-HU" sz="2200" dirty="0"/>
              <a:t>	</a:t>
            </a:r>
          </a:p>
          <a:p>
            <a:pPr>
              <a:lnSpc>
                <a:spcPct val="90000"/>
              </a:lnSpc>
              <a:defRPr/>
            </a:pPr>
            <a:r>
              <a:rPr lang="hu-HU" altLang="hu-HU" sz="2200" dirty="0" smtClean="0"/>
              <a:t>magyar </a:t>
            </a:r>
            <a:r>
              <a:rPr lang="hu-HU" altLang="hu-HU" sz="2200" dirty="0"/>
              <a:t>fordítások, </a:t>
            </a:r>
            <a:r>
              <a:rPr lang="hu-HU" altLang="hu-HU" sz="2200" dirty="0" smtClean="0"/>
              <a:t>átköltések</a:t>
            </a:r>
          </a:p>
          <a:p>
            <a:pPr lvl="1">
              <a:lnSpc>
                <a:spcPct val="90000"/>
              </a:lnSpc>
              <a:buFont typeface="Wingdings" panose="05000000000000000000" pitchFamily="2" charset="2"/>
              <a:buChar char="Ø"/>
              <a:defRPr/>
            </a:pPr>
            <a:r>
              <a:rPr lang="hu-HU" altLang="hu-HU" sz="2000" dirty="0" smtClean="0"/>
              <a:t>Szabó Lőrinc</a:t>
            </a:r>
          </a:p>
          <a:p>
            <a:pPr lvl="1">
              <a:lnSpc>
                <a:spcPct val="90000"/>
              </a:lnSpc>
              <a:buFont typeface="Wingdings" panose="05000000000000000000" pitchFamily="2" charset="2"/>
              <a:buChar char="Ø"/>
              <a:defRPr/>
            </a:pPr>
            <a:r>
              <a:rPr lang="hu-HU" altLang="hu-HU" sz="2000" dirty="0" smtClean="0"/>
              <a:t>Vas István</a:t>
            </a:r>
          </a:p>
          <a:p>
            <a:pPr lvl="1">
              <a:lnSpc>
                <a:spcPct val="90000"/>
              </a:lnSpc>
              <a:buFont typeface="Wingdings" panose="05000000000000000000" pitchFamily="2" charset="2"/>
              <a:buChar char="Ø"/>
              <a:defRPr/>
            </a:pPr>
            <a:r>
              <a:rPr lang="hu-HU" altLang="hu-HU" sz="2000" dirty="0" smtClean="0"/>
              <a:t>Faludy György</a:t>
            </a:r>
          </a:p>
          <a:p>
            <a:pPr lvl="1">
              <a:lnSpc>
                <a:spcPct val="90000"/>
              </a:lnSpc>
              <a:buFont typeface="Wingdings" panose="05000000000000000000" pitchFamily="2" charset="2"/>
              <a:buChar char="Ø"/>
              <a:defRPr/>
            </a:pPr>
            <a:r>
              <a:rPr lang="hu-HU" altLang="hu-HU" sz="2000" dirty="0" smtClean="0"/>
              <a:t>Mészöly Dezső</a:t>
            </a:r>
            <a:endParaRPr lang="hu-HU" altLang="hu-HU" sz="2000" dirty="0"/>
          </a:p>
          <a:p>
            <a:pPr>
              <a:defRPr/>
            </a:pPr>
            <a:endParaRPr lang="hu-HU" dirty="0"/>
          </a:p>
        </p:txBody>
      </p:sp>
      <p:sp>
        <p:nvSpPr>
          <p:cNvPr id="4" name="Balra-jobbra nyíl 3"/>
          <p:cNvSpPr/>
          <p:nvPr/>
        </p:nvSpPr>
        <p:spPr>
          <a:xfrm>
            <a:off x="5292725" y="3284538"/>
            <a:ext cx="1008063" cy="484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7764463" cy="731838"/>
          </a:xfrm>
        </p:spPr>
        <p:txBody>
          <a:bodyPr/>
          <a:lstStyle/>
          <a:p>
            <a:pPr algn="l">
              <a:defRPr/>
            </a:pPr>
            <a:r>
              <a:rPr lang="hu-HU" altLang="hu-HU" sz="2800" i="1" dirty="0" smtClean="0"/>
              <a:t>Hagyaték / Kis Testamentum </a:t>
            </a:r>
            <a:r>
              <a:rPr lang="hu-HU" altLang="hu-HU" sz="2800" dirty="0" smtClean="0"/>
              <a:t>(1456)</a:t>
            </a:r>
            <a:endParaRPr lang="hu-HU" altLang="hu-HU" sz="2800" i="1" dirty="0" smtClean="0"/>
          </a:p>
        </p:txBody>
      </p:sp>
      <p:sp>
        <p:nvSpPr>
          <p:cNvPr id="6147" name="Content Placeholder 2"/>
          <p:cNvSpPr>
            <a:spLocks noGrp="1"/>
          </p:cNvSpPr>
          <p:nvPr>
            <p:ph idx="1"/>
          </p:nvPr>
        </p:nvSpPr>
        <p:spPr>
          <a:xfrm>
            <a:off x="685800" y="1773238"/>
            <a:ext cx="7764463" cy="4017962"/>
          </a:xfrm>
        </p:spPr>
        <p:txBody>
          <a:bodyPr>
            <a:normAutofit fontScale="92500" lnSpcReduction="10000"/>
          </a:bodyPr>
          <a:lstStyle/>
          <a:p>
            <a:pPr>
              <a:defRPr/>
            </a:pPr>
            <a:r>
              <a:rPr lang="hu-HU" altLang="hu-HU" sz="2600" dirty="0" smtClean="0"/>
              <a:t>a kollégiumi betörés után, Párizs elhagyása miatti bánatában írja</a:t>
            </a:r>
          </a:p>
          <a:p>
            <a:pPr>
              <a:defRPr/>
            </a:pPr>
            <a:r>
              <a:rPr lang="hu-HU" altLang="hu-HU" sz="2600" dirty="0" smtClean="0"/>
              <a:t>még csak 25 éves, de „végrendeletet” ír</a:t>
            </a:r>
          </a:p>
          <a:p>
            <a:pPr>
              <a:defRPr/>
            </a:pPr>
            <a:r>
              <a:rPr lang="hu-HU" altLang="hu-HU" sz="2600" dirty="0" smtClean="0"/>
              <a:t>nem létező örökségét osztja szét barátai és ellenségei között</a:t>
            </a:r>
          </a:p>
          <a:p>
            <a:pPr>
              <a:defRPr/>
            </a:pPr>
            <a:r>
              <a:rPr lang="hu-HU" altLang="hu-HU" sz="2600" dirty="0" smtClean="0"/>
              <a:t>40 </a:t>
            </a:r>
            <a:r>
              <a:rPr lang="hu-HU" altLang="hu-HU" sz="2600" b="1" dirty="0" smtClean="0"/>
              <a:t>oktáva</a:t>
            </a:r>
          </a:p>
          <a:p>
            <a:pPr>
              <a:buFontTx/>
              <a:buNone/>
              <a:defRPr/>
            </a:pPr>
            <a:r>
              <a:rPr lang="hu-HU" altLang="hu-HU" sz="2600" dirty="0" smtClean="0"/>
              <a:t>	(oktáva: nyolc szótagos sorokból álló nyolcsoros versszak, rímképlete: </a:t>
            </a:r>
            <a:r>
              <a:rPr lang="hu-HU" altLang="hu-HU" sz="2600" dirty="0" err="1" smtClean="0"/>
              <a:t>abab</a:t>
            </a:r>
            <a:r>
              <a:rPr lang="hu-HU" altLang="hu-HU" sz="2600" dirty="0" smtClean="0"/>
              <a:t> </a:t>
            </a:r>
            <a:r>
              <a:rPr lang="hu-HU" altLang="hu-HU" sz="2600" dirty="0" err="1" smtClean="0"/>
              <a:t>bcbc</a:t>
            </a:r>
            <a:r>
              <a:rPr lang="hu-HU" altLang="hu-HU" sz="2600" dirty="0" smtClean="0"/>
              <a:t>)</a:t>
            </a:r>
          </a:p>
          <a:p>
            <a:pPr>
              <a:defRPr/>
            </a:pPr>
            <a:endParaRPr lang="hu-HU" altLang="hu-HU"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8975" y="404813"/>
            <a:ext cx="7915275" cy="1079500"/>
          </a:xfrm>
        </p:spPr>
        <p:txBody>
          <a:bodyPr/>
          <a:lstStyle/>
          <a:p>
            <a:pPr algn="l" eaLnBrk="1" fontAlgn="auto" hangingPunct="1">
              <a:spcAft>
                <a:spcPts val="0"/>
              </a:spcAft>
              <a:defRPr/>
            </a:pPr>
            <a:r>
              <a:rPr lang="hu-HU" altLang="hu-HU" sz="3200" dirty="0" smtClean="0"/>
              <a:t>I. Egyházi irodalom</a:t>
            </a:r>
            <a:br>
              <a:rPr lang="hu-HU" altLang="hu-HU" sz="3200" dirty="0" smtClean="0"/>
            </a:br>
            <a:r>
              <a:rPr lang="hu-HU" altLang="hu-HU" sz="2800" dirty="0" smtClean="0"/>
              <a:t>KÉSŐ antikvitás</a:t>
            </a:r>
          </a:p>
        </p:txBody>
      </p:sp>
      <p:sp>
        <p:nvSpPr>
          <p:cNvPr id="3075" name="Content Placeholder 2"/>
          <p:cNvSpPr>
            <a:spLocks noGrp="1"/>
          </p:cNvSpPr>
          <p:nvPr>
            <p:ph idx="1"/>
          </p:nvPr>
        </p:nvSpPr>
        <p:spPr>
          <a:xfrm>
            <a:off x="323850" y="1989138"/>
            <a:ext cx="8712200" cy="4464050"/>
          </a:xfrm>
        </p:spPr>
        <p:txBody>
          <a:bodyPr>
            <a:normAutofit fontScale="92500"/>
          </a:bodyPr>
          <a:lstStyle/>
          <a:p>
            <a:pPr eaLnBrk="1" fontAlgn="auto" hangingPunct="1">
              <a:spcAft>
                <a:spcPts val="0"/>
              </a:spcAft>
              <a:defRPr/>
            </a:pPr>
            <a:r>
              <a:rPr lang="hu-HU" altLang="hu-HU" sz="2600" dirty="0" smtClean="0"/>
              <a:t>késő császárkor (4–5. sz.): ókeresztény irodalom virágkora</a:t>
            </a:r>
          </a:p>
          <a:p>
            <a:pPr eaLnBrk="1" fontAlgn="auto" hangingPunct="1">
              <a:spcAft>
                <a:spcPts val="0"/>
              </a:spcAft>
              <a:defRPr/>
            </a:pPr>
            <a:r>
              <a:rPr lang="hu-HU" sz="2600" dirty="0"/>
              <a:t>az egyház mint az írásbeliség hordozója</a:t>
            </a:r>
          </a:p>
          <a:p>
            <a:pPr eaLnBrk="1" fontAlgn="auto" hangingPunct="1">
              <a:spcAft>
                <a:spcPts val="0"/>
              </a:spcAft>
              <a:defRPr/>
            </a:pPr>
            <a:r>
              <a:rPr lang="hu-HU" altLang="hu-HU" sz="2600" dirty="0" smtClean="0"/>
              <a:t>eredetileg görög, majd latin nyelvű</a:t>
            </a:r>
          </a:p>
          <a:p>
            <a:pPr eaLnBrk="1" fontAlgn="auto" hangingPunct="1">
              <a:spcAft>
                <a:spcPts val="0"/>
              </a:spcAft>
              <a:defRPr/>
            </a:pPr>
            <a:r>
              <a:rPr lang="hu-HU" altLang="hu-HU" sz="2600" dirty="0" smtClean="0"/>
              <a:t>előzmények: keresztényüldözések → apologetikus jelleg</a:t>
            </a:r>
          </a:p>
          <a:p>
            <a:pPr eaLnBrk="1" fontAlgn="auto" hangingPunct="1">
              <a:spcAft>
                <a:spcPts val="0"/>
              </a:spcAft>
              <a:defRPr/>
            </a:pPr>
            <a:r>
              <a:rPr lang="hu-HU" altLang="hu-HU" sz="2600" dirty="0" smtClean="0"/>
              <a:t>műfajok:</a:t>
            </a:r>
          </a:p>
          <a:p>
            <a:pPr lvl="1" eaLnBrk="1" fontAlgn="auto" hangingPunct="1">
              <a:spcAft>
                <a:spcPts val="0"/>
              </a:spcAft>
              <a:defRPr/>
            </a:pPr>
            <a:r>
              <a:rPr lang="hu-HU" altLang="hu-HU" sz="2400" dirty="0" smtClean="0"/>
              <a:t>mártírakta, életrajz (</a:t>
            </a:r>
            <a:r>
              <a:rPr lang="hu-HU" altLang="hu-HU" sz="2400" i="1" dirty="0" smtClean="0"/>
              <a:t>vita</a:t>
            </a:r>
            <a:r>
              <a:rPr lang="hu-HU" altLang="hu-HU" sz="2400" dirty="0" smtClean="0"/>
              <a:t>), legenda</a:t>
            </a:r>
          </a:p>
          <a:p>
            <a:pPr lvl="1" eaLnBrk="1" fontAlgn="auto" hangingPunct="1">
              <a:spcAft>
                <a:spcPts val="0"/>
              </a:spcAft>
              <a:defRPr/>
            </a:pPr>
            <a:r>
              <a:rPr lang="hu-HU" altLang="hu-HU" sz="2400" dirty="0" smtClean="0"/>
              <a:t>himnuszköltészet</a:t>
            </a:r>
          </a:p>
          <a:p>
            <a:pPr lvl="1" eaLnBrk="1" fontAlgn="auto" hangingPunct="1">
              <a:spcAft>
                <a:spcPts val="0"/>
              </a:spcAft>
              <a:defRPr/>
            </a:pPr>
            <a:r>
              <a:rPr lang="hu-HU" altLang="hu-HU" sz="2400" dirty="0" smtClean="0"/>
              <a:t>bibliamagyarázat, értekezés, katekizmus, vitairat, prédikáció</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a:xfrm>
            <a:off x="457200" y="549275"/>
            <a:ext cx="8229600" cy="935038"/>
          </a:xfrm>
        </p:spPr>
        <p:txBody>
          <a:bodyPr/>
          <a:lstStyle/>
          <a:p>
            <a:pPr algn="l">
              <a:defRPr/>
            </a:pPr>
            <a:r>
              <a:rPr lang="hu-HU" altLang="hu-HU" sz="2800" i="1" dirty="0" smtClean="0"/>
              <a:t>Nagy Testamentum</a:t>
            </a:r>
            <a:r>
              <a:rPr lang="hu-HU" altLang="hu-HU" sz="2800" dirty="0" smtClean="0"/>
              <a:t> (1461)</a:t>
            </a:r>
            <a:endParaRPr lang="hu-HU" altLang="hu-HU" sz="2800" i="1" dirty="0" smtClean="0"/>
          </a:p>
        </p:txBody>
      </p:sp>
      <p:sp>
        <p:nvSpPr>
          <p:cNvPr id="7171" name="Tartalom helye 2"/>
          <p:cNvSpPr>
            <a:spLocks noGrp="1"/>
          </p:cNvSpPr>
          <p:nvPr>
            <p:ph idx="1"/>
          </p:nvPr>
        </p:nvSpPr>
        <p:spPr>
          <a:xfrm>
            <a:off x="457200" y="1628775"/>
            <a:ext cx="8229600" cy="4497388"/>
          </a:xfrm>
        </p:spPr>
        <p:txBody>
          <a:bodyPr>
            <a:normAutofit fontScale="92500" lnSpcReduction="20000"/>
          </a:bodyPr>
          <a:lstStyle/>
          <a:p>
            <a:pPr>
              <a:defRPr/>
            </a:pPr>
            <a:r>
              <a:rPr lang="hu-HU" altLang="hu-HU" sz="2600" dirty="0" smtClean="0"/>
              <a:t>börtönből való szabadulása után írja</a:t>
            </a:r>
          </a:p>
          <a:p>
            <a:pPr>
              <a:defRPr/>
            </a:pPr>
            <a:r>
              <a:rPr lang="hu-HU" altLang="hu-HU" sz="2600" dirty="0" smtClean="0"/>
              <a:t>173 oktáva + 15 ballada (+ egyéb versek)</a:t>
            </a:r>
          </a:p>
          <a:p>
            <a:pPr>
              <a:defRPr/>
            </a:pPr>
            <a:r>
              <a:rPr lang="hu-HU" altLang="hu-HU" sz="2600" dirty="0" smtClean="0"/>
              <a:t>1–70. oktáva: lírai önéletrajz, vallomás, visszatekintés → önvád elhibázott élete miatt, bűnbánat és mentegetőzés (ifjúkorára, szegénységére hivatkozik)</a:t>
            </a:r>
          </a:p>
          <a:p>
            <a:pPr>
              <a:defRPr/>
            </a:pPr>
            <a:r>
              <a:rPr lang="hu-HU" altLang="hu-HU" sz="2600" dirty="0" smtClean="0"/>
              <a:t>70–173. oktáva: tényleges testamentum, melyet </a:t>
            </a:r>
            <a:r>
              <a:rPr lang="hu-HU" altLang="hu-HU" sz="2600" dirty="0" err="1" smtClean="0"/>
              <a:t>Frémin</a:t>
            </a:r>
            <a:r>
              <a:rPr lang="hu-HU" altLang="hu-HU" sz="2600" dirty="0" smtClean="0"/>
              <a:t> nevű (fiktív) íródeákjának diktál</a:t>
            </a:r>
          </a:p>
          <a:p>
            <a:pPr>
              <a:defRPr/>
            </a:pPr>
            <a:r>
              <a:rPr lang="hu-HU" altLang="hu-HU" sz="2600" dirty="0" smtClean="0"/>
              <a:t>(ön)ironikus, gúnyos végrendelkezés a semmiről, nem létező javairól</a:t>
            </a:r>
          </a:p>
          <a:p>
            <a:pPr>
              <a:defRPr/>
            </a:pPr>
            <a:r>
              <a:rPr lang="hu-HU" altLang="hu-HU" sz="2600" dirty="0" smtClean="0"/>
              <a:t>körképet ad a korabeli Párizsról, a középkor világáról</a:t>
            </a:r>
          </a:p>
          <a:p>
            <a:pPr>
              <a:buFontTx/>
              <a:buNone/>
              <a:defRPr/>
            </a:pPr>
            <a:endParaRPr lang="hu-HU" altLang="hu-HU" sz="2800" dirty="0" smtClean="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artalom helye 2"/>
          <p:cNvSpPr>
            <a:spLocks noGrp="1"/>
          </p:cNvSpPr>
          <p:nvPr>
            <p:ph idx="1"/>
          </p:nvPr>
        </p:nvSpPr>
        <p:spPr>
          <a:xfrm>
            <a:off x="457200" y="571500"/>
            <a:ext cx="8229600" cy="5554663"/>
          </a:xfrm>
        </p:spPr>
        <p:txBody>
          <a:bodyPr>
            <a:normAutofit fontScale="85000" lnSpcReduction="10000"/>
          </a:bodyPr>
          <a:lstStyle/>
          <a:p>
            <a:pPr>
              <a:defRPr/>
            </a:pPr>
            <a:r>
              <a:rPr lang="hu-HU" altLang="hu-HU" sz="2800" dirty="0" smtClean="0"/>
              <a:t>bízik az isteni irgalomban</a:t>
            </a:r>
          </a:p>
          <a:p>
            <a:pPr>
              <a:defRPr/>
            </a:pPr>
            <a:r>
              <a:rPr lang="hu-HU" altLang="hu-HU" sz="2800" dirty="0" smtClean="0"/>
              <a:t>mulandóság, halál motívuma: </a:t>
            </a:r>
            <a:r>
              <a:rPr lang="hu-HU" altLang="hu-HU" sz="2800" b="1" dirty="0" smtClean="0"/>
              <a:t>haláltánc</a:t>
            </a:r>
            <a:r>
              <a:rPr lang="hu-HU" altLang="hu-HU" sz="2800" dirty="0" smtClean="0"/>
              <a:t>-ének</a:t>
            </a:r>
          </a:p>
          <a:p>
            <a:pPr>
              <a:buFontTx/>
              <a:buNone/>
              <a:defRPr/>
            </a:pPr>
            <a:r>
              <a:rPr lang="hu-HU" altLang="hu-HU" sz="2800" dirty="0" smtClean="0"/>
              <a:t>	</a:t>
            </a:r>
            <a:r>
              <a:rPr lang="hu-HU" altLang="hu-HU" sz="2800" b="1" dirty="0" smtClean="0"/>
              <a:t>Haláltánc</a:t>
            </a:r>
            <a:r>
              <a:rPr lang="hu-HU" altLang="hu-HU" sz="2800" dirty="0" smtClean="0"/>
              <a:t> (</a:t>
            </a:r>
            <a:r>
              <a:rPr lang="hu-HU" altLang="hu-HU" sz="2800" i="1" dirty="0" err="1" smtClean="0"/>
              <a:t>dans</a:t>
            </a:r>
            <a:r>
              <a:rPr lang="hu-HU" altLang="hu-HU" sz="2800" i="1" dirty="0" smtClean="0"/>
              <a:t> </a:t>
            </a:r>
            <a:r>
              <a:rPr lang="hu-HU" altLang="hu-HU" sz="2800" i="1" dirty="0" err="1" smtClean="0"/>
              <a:t>macabre</a:t>
            </a:r>
            <a:r>
              <a:rPr lang="hu-HU" altLang="hu-HU" sz="2800" dirty="0" smtClean="0"/>
              <a:t>)</a:t>
            </a:r>
          </a:p>
          <a:p>
            <a:pPr lvl="1">
              <a:buFont typeface="Wingdings" panose="05000000000000000000" pitchFamily="2" charset="2"/>
              <a:buChar char="v"/>
              <a:defRPr/>
            </a:pPr>
            <a:r>
              <a:rPr lang="hu-HU" altLang="hu-HU" sz="2400" dirty="0" smtClean="0"/>
              <a:t> jellegzetes középkori műfaj (13–14. sz.): irodalomban, képzőművészetben, zenében, drámajátékban is megjelenő allegorikus ábrázolás</a:t>
            </a:r>
          </a:p>
          <a:p>
            <a:pPr lvl="1">
              <a:buFont typeface="Wingdings" panose="05000000000000000000" pitchFamily="2" charset="2"/>
              <a:buChar char="v"/>
              <a:defRPr/>
            </a:pPr>
            <a:r>
              <a:rPr lang="hu-HU" altLang="hu-HU" sz="2400" dirty="0" smtClean="0"/>
              <a:t> pestisjárványok → tömeges halál tapasztalata</a:t>
            </a:r>
          </a:p>
          <a:p>
            <a:pPr lvl="1">
              <a:buFont typeface="Wingdings" panose="05000000000000000000" pitchFamily="2" charset="2"/>
              <a:buChar char="v"/>
              <a:defRPr/>
            </a:pPr>
            <a:r>
              <a:rPr lang="hu-HU" altLang="hu-HU" sz="2400" dirty="0" smtClean="0"/>
              <a:t> a megszemélyesített halál társadalmi különbségre és korra való tekintet nélkül utolsó táncra hívja és elragadja az embert → a halálban mindenki egyenlővé válik („</a:t>
            </a:r>
            <a:r>
              <a:rPr lang="hu-HU" altLang="hu-HU" sz="2400" dirty="0" err="1" smtClean="0"/>
              <a:t>memento</a:t>
            </a:r>
            <a:r>
              <a:rPr lang="hu-HU" altLang="hu-HU" sz="2400" dirty="0" smtClean="0"/>
              <a:t> </a:t>
            </a:r>
            <a:r>
              <a:rPr lang="hu-HU" altLang="hu-HU" sz="2400" dirty="0" err="1" smtClean="0"/>
              <a:t>mori</a:t>
            </a:r>
            <a:r>
              <a:rPr lang="hu-HU" altLang="hu-HU" sz="2400" dirty="0" smtClean="0"/>
              <a:t>”)</a:t>
            </a:r>
          </a:p>
          <a:p>
            <a:pPr lvl="1">
              <a:buFont typeface="Wingdings" panose="05000000000000000000" pitchFamily="2" charset="2"/>
              <a:buChar char="v"/>
              <a:defRPr/>
            </a:pPr>
            <a:r>
              <a:rPr lang="hu-HU" altLang="hu-HU" sz="2400" dirty="0" smtClean="0"/>
              <a:t> erényes és bűnös élet szembeállítása</a:t>
            </a:r>
          </a:p>
          <a:p>
            <a:pPr lvl="1">
              <a:buFont typeface="Wingdings" panose="05000000000000000000" pitchFamily="2" charset="2"/>
              <a:buChar char="v"/>
              <a:defRPr/>
            </a:pPr>
            <a:r>
              <a:rPr lang="hu-HU" altLang="hu-HU" sz="2400" dirty="0" smtClean="0"/>
              <a:t> motívum </a:t>
            </a:r>
            <a:r>
              <a:rPr lang="hu-HU" altLang="hu-HU" sz="2400" dirty="0" err="1" smtClean="0"/>
              <a:t>továbbélése</a:t>
            </a:r>
            <a:r>
              <a:rPr lang="hu-HU" altLang="hu-HU" sz="2400" dirty="0" smtClean="0"/>
              <a:t> (Madách, Arany János, Liszt Ferenc stb.)</a:t>
            </a:r>
          </a:p>
          <a:p>
            <a:pPr marL="914400" lvl="2" indent="0">
              <a:buFontTx/>
              <a:buNone/>
              <a:defRPr/>
            </a:pPr>
            <a:r>
              <a:rPr lang="hu-HU" altLang="hu-HU" sz="2000" dirty="0" smtClean="0"/>
              <a:t> </a:t>
            </a:r>
          </a:p>
          <a:p>
            <a:pPr>
              <a:defRPr/>
            </a:pPr>
            <a:endParaRPr lang="hu-HU" altLang="hu-HU" dirty="0" smtClean="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ANSE MACABRE - Soltis Lajos Színhá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376555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Haláltánc és tücsökzene | Rezeda vilá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30675"/>
            <a:ext cx="4319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0" descr="Danse Macabre' by Camille Saint-Saëns Is the Scariest Hallowe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765175"/>
            <a:ext cx="417036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2" descr="Danse Macabre (Dance of Death) by Frederik Magle / Gothic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0938" y="4130675"/>
            <a:ext cx="38401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2.bp.blogspot.com/_dfDU_OBaKic/TBd-7H-Eh-I/AAAAAAAABo0/AcMfmM7J4vc/s1600/Hans+Holbein_1526_Der+Totentanz-Der+Altman_65x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49275"/>
            <a:ext cx="41989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http://4.bp.blogspot.com/_dfDU_OBaKic/TBeTBOnymLI/AAAAAAAABpk/OL5VR1KgRec/s1600/Hans+Holbein_1526_Der+Totentanz-Der+Richter_65x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9275"/>
            <a:ext cx="43815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3.bp.blogspot.com/_dfDU_OBaKic/TBd_lbP4-YI/AAAAAAAABpE/7m-UIfTKj7c/s1600/Hans+Holbein_1526_Der+Totentanz-Der+K%C3%BCnig_65x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87363"/>
            <a:ext cx="4211637"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6" descr="Hans Holbein's dance of death, Rich man / Mi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87363"/>
            <a:ext cx="4102100"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er Ritter - Hans Holbein the Younger — Google Arts &amp;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40798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Hans Holbein: Haláltánc-sorozat - Rézkarcfit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765175"/>
            <a:ext cx="437832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428625" y="214313"/>
            <a:ext cx="8229600" cy="1127125"/>
          </a:xfrm>
        </p:spPr>
        <p:txBody>
          <a:bodyPr/>
          <a:lstStyle/>
          <a:p>
            <a:pPr algn="l">
              <a:defRPr/>
            </a:pPr>
            <a:r>
              <a:rPr lang="hu-HU" altLang="hu-HU" sz="2800" dirty="0" smtClean="0"/>
              <a:t>Balladák</a:t>
            </a:r>
          </a:p>
        </p:txBody>
      </p:sp>
      <p:sp>
        <p:nvSpPr>
          <p:cNvPr id="3" name="Tartalom helye 2"/>
          <p:cNvSpPr>
            <a:spLocks noGrp="1"/>
          </p:cNvSpPr>
          <p:nvPr>
            <p:ph idx="1"/>
          </p:nvPr>
        </p:nvSpPr>
        <p:spPr>
          <a:xfrm>
            <a:off x="500063" y="1341438"/>
            <a:ext cx="8229600" cy="5516562"/>
          </a:xfrm>
        </p:spPr>
        <p:txBody>
          <a:bodyPr>
            <a:normAutofit fontScale="70000" lnSpcReduction="20000"/>
          </a:bodyPr>
          <a:lstStyle/>
          <a:p>
            <a:pPr>
              <a:defRPr/>
            </a:pPr>
            <a:r>
              <a:rPr lang="hu-HU" sz="3400" dirty="0" smtClean="0"/>
              <a:t>provanszál eredetű műforma			         </a:t>
            </a:r>
            <a:r>
              <a:rPr lang="hu-HU" sz="3100" dirty="0" smtClean="0"/>
              <a:t>(</a:t>
            </a:r>
            <a:r>
              <a:rPr lang="hu-HU" sz="3100" dirty="0" err="1" smtClean="0"/>
              <a:t>ballare</a:t>
            </a:r>
            <a:r>
              <a:rPr lang="hu-HU" sz="3100" dirty="0" smtClean="0"/>
              <a:t> ‘táncolni’ → </a:t>
            </a:r>
            <a:r>
              <a:rPr lang="hu-HU" sz="3100" dirty="0" err="1" smtClean="0"/>
              <a:t>ballade</a:t>
            </a:r>
            <a:r>
              <a:rPr lang="hu-HU" sz="3100" dirty="0" smtClean="0"/>
              <a:t> ’táncdal’)</a:t>
            </a:r>
          </a:p>
          <a:p>
            <a:pPr>
              <a:defRPr/>
            </a:pPr>
            <a:r>
              <a:rPr lang="hu-HU" sz="3400" dirty="0" smtClean="0"/>
              <a:t>betétversek, eredetileg nincs címük</a:t>
            </a:r>
          </a:p>
          <a:p>
            <a:pPr>
              <a:defRPr/>
            </a:pPr>
            <a:r>
              <a:rPr lang="hu-HU" sz="3400" dirty="0" smtClean="0"/>
              <a:t>refrén </a:t>
            </a:r>
            <a:r>
              <a:rPr lang="hu-HU" sz="3100" dirty="0" smtClean="0"/>
              <a:t>(a mondanivaló sűrített összegzése)</a:t>
            </a:r>
          </a:p>
          <a:p>
            <a:pPr>
              <a:defRPr/>
            </a:pPr>
            <a:r>
              <a:rPr lang="hu-HU" sz="3400" b="1" dirty="0" smtClean="0"/>
              <a:t>akrosztichon</a:t>
            </a:r>
            <a:r>
              <a:rPr lang="hu-HU" sz="3400" dirty="0" smtClean="0"/>
              <a:t> (névrejtés): a sorkezdő betűk (versfő) összeolvasva értelmes szót adnak ki (pl.: Villon, </a:t>
            </a:r>
            <a:r>
              <a:rPr lang="hu-HU" sz="3400" dirty="0" err="1" smtClean="0"/>
              <a:t>Marthe</a:t>
            </a:r>
            <a:r>
              <a:rPr lang="hu-HU" sz="3400" dirty="0" smtClean="0"/>
              <a:t>)</a:t>
            </a:r>
          </a:p>
          <a:p>
            <a:pPr marL="514350" indent="-514350">
              <a:buFontTx/>
              <a:buAutoNum type="alphaLcParenR"/>
              <a:defRPr/>
            </a:pPr>
            <a:r>
              <a:rPr lang="hu-HU" sz="3400" dirty="0" smtClean="0"/>
              <a:t>Egyszerű ballada:</a:t>
            </a:r>
          </a:p>
          <a:p>
            <a:pPr marL="514350" indent="-514350">
              <a:buFontTx/>
              <a:buNone/>
              <a:defRPr/>
            </a:pPr>
            <a:r>
              <a:rPr lang="hu-HU" sz="3400" dirty="0" smtClean="0"/>
              <a:t>	- </a:t>
            </a:r>
            <a:r>
              <a:rPr lang="hu-HU" sz="3100" dirty="0" smtClean="0"/>
              <a:t>4 vsz.: 3 oktáva (vagy 3 tízsoros strófa) + ajánlás (4-6 soros, Herceg / Fejedelem megszólítás)</a:t>
            </a:r>
          </a:p>
          <a:p>
            <a:pPr marL="514350" indent="-514350">
              <a:buFontTx/>
              <a:buNone/>
              <a:defRPr/>
            </a:pPr>
            <a:r>
              <a:rPr lang="hu-HU" sz="3400" dirty="0" smtClean="0"/>
              <a:t>b) Kettős ballada:</a:t>
            </a:r>
          </a:p>
          <a:p>
            <a:pPr marL="514350" indent="-514350">
              <a:buFontTx/>
              <a:buNone/>
              <a:defRPr/>
            </a:pPr>
            <a:r>
              <a:rPr lang="hu-HU" sz="3400" dirty="0" smtClean="0"/>
              <a:t>	- </a:t>
            </a:r>
            <a:r>
              <a:rPr lang="hu-HU" sz="3100" dirty="0" smtClean="0"/>
              <a:t>6 vsz., általában nincs ajánlás</a:t>
            </a:r>
          </a:p>
          <a:p>
            <a:pPr marL="514350" indent="-514350">
              <a:buFontTx/>
              <a:buNone/>
              <a:defRPr/>
            </a:pPr>
            <a:endParaRPr lang="hu-HU" sz="2400"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artalom helye 2"/>
          <p:cNvSpPr>
            <a:spLocks noGrp="1"/>
          </p:cNvSpPr>
          <p:nvPr>
            <p:ph idx="1"/>
          </p:nvPr>
        </p:nvSpPr>
        <p:spPr>
          <a:xfrm>
            <a:off x="457200" y="765175"/>
            <a:ext cx="8229600" cy="5664200"/>
          </a:xfrm>
        </p:spPr>
        <p:txBody>
          <a:bodyPr/>
          <a:lstStyle/>
          <a:p>
            <a:pPr>
              <a:defRPr/>
            </a:pPr>
            <a:r>
              <a:rPr lang="hu-HU" altLang="hu-HU" sz="2400" i="1" dirty="0" smtClean="0"/>
              <a:t>Legfontosabb balladái:</a:t>
            </a:r>
          </a:p>
          <a:p>
            <a:pPr lvl="1">
              <a:buFont typeface="Wingdings" panose="05000000000000000000" pitchFamily="2" charset="2"/>
              <a:buChar char="Ø"/>
              <a:defRPr/>
            </a:pPr>
            <a:r>
              <a:rPr lang="hu-HU" altLang="hu-HU" sz="2400" i="1" dirty="0" smtClean="0"/>
              <a:t>Ballada tűnt idők asszonyairól</a:t>
            </a:r>
          </a:p>
          <a:p>
            <a:pPr lvl="1">
              <a:buFont typeface="Wingdings" panose="05000000000000000000" pitchFamily="2" charset="2"/>
              <a:buChar char="Ø"/>
              <a:defRPr/>
            </a:pPr>
            <a:r>
              <a:rPr lang="hu-HU" altLang="hu-HU" sz="2400" i="1" dirty="0" smtClean="0"/>
              <a:t>A szép </a:t>
            </a:r>
            <a:r>
              <a:rPr lang="hu-HU" altLang="hu-HU" sz="2400" i="1" dirty="0" err="1" smtClean="0"/>
              <a:t>fegyverkovácsné</a:t>
            </a:r>
            <a:r>
              <a:rPr lang="hu-HU" altLang="hu-HU" sz="2400" i="1" dirty="0" smtClean="0"/>
              <a:t> balladája</a:t>
            </a:r>
          </a:p>
          <a:p>
            <a:pPr lvl="1">
              <a:buFont typeface="Wingdings" panose="05000000000000000000" pitchFamily="2" charset="2"/>
              <a:buChar char="Ø"/>
              <a:defRPr/>
            </a:pPr>
            <a:r>
              <a:rPr lang="hu-HU" altLang="hu-HU" sz="2400" i="1" dirty="0" smtClean="0"/>
              <a:t>Ballada, melyet édesanyja kérésére készített a költő, hogy </a:t>
            </a:r>
            <a:r>
              <a:rPr lang="hu-HU" altLang="hu-HU" sz="2400" i="1" dirty="0" err="1" smtClean="0"/>
              <a:t>imádkozhassék</a:t>
            </a:r>
            <a:r>
              <a:rPr lang="hu-HU" altLang="hu-HU" sz="2400" i="1" dirty="0" smtClean="0"/>
              <a:t> Miasszonyunkhoz</a:t>
            </a:r>
          </a:p>
          <a:p>
            <a:pPr lvl="1">
              <a:buFont typeface="Wingdings" panose="05000000000000000000" pitchFamily="2" charset="2"/>
              <a:buChar char="Ø"/>
              <a:defRPr/>
            </a:pPr>
            <a:r>
              <a:rPr lang="hu-HU" altLang="hu-HU" sz="2400" i="1" dirty="0" smtClean="0"/>
              <a:t>Jó tanítás balladája a rossz életűeknek</a:t>
            </a:r>
          </a:p>
          <a:p>
            <a:pPr lvl="1">
              <a:buFont typeface="Wingdings" panose="05000000000000000000" pitchFamily="2" charset="2"/>
              <a:buChar char="Ø"/>
              <a:defRPr/>
            </a:pPr>
            <a:r>
              <a:rPr lang="hu-HU" altLang="hu-HU" sz="2400" i="1" dirty="0" smtClean="0"/>
              <a:t>Ballada a Vastag Margot-</a:t>
            </a:r>
            <a:r>
              <a:rPr lang="hu-HU" altLang="hu-HU" sz="2400" i="1" dirty="0" err="1" smtClean="0"/>
              <a:t>ról</a:t>
            </a:r>
            <a:endParaRPr lang="hu-HU" altLang="hu-HU" sz="2400" i="1" dirty="0" smtClean="0"/>
          </a:p>
          <a:p>
            <a:pPr lvl="1">
              <a:buFont typeface="Wingdings" panose="05000000000000000000" pitchFamily="2" charset="2"/>
              <a:buChar char="Ø"/>
              <a:defRPr/>
            </a:pPr>
            <a:r>
              <a:rPr lang="hu-HU" altLang="hu-HU" sz="2400" i="1" dirty="0" smtClean="0"/>
              <a:t>Ellentétek balladája</a:t>
            </a:r>
          </a:p>
          <a:p>
            <a:pPr lvl="1">
              <a:buFont typeface="Wingdings" panose="05000000000000000000" pitchFamily="2" charset="2"/>
              <a:buChar char="Ø"/>
              <a:defRPr/>
            </a:pPr>
            <a:r>
              <a:rPr lang="hu-HU" altLang="hu-HU" sz="2400" i="1" dirty="0" smtClean="0"/>
              <a:t>Záróballada</a:t>
            </a:r>
          </a:p>
          <a:p>
            <a:pPr lvl="1">
              <a:buFont typeface="Wingdings" panose="05000000000000000000" pitchFamily="2" charset="2"/>
              <a:buChar char="Ø"/>
              <a:defRPr/>
            </a:pPr>
            <a:r>
              <a:rPr lang="hu-HU" altLang="hu-HU" sz="2400" i="1" dirty="0" err="1" smtClean="0"/>
              <a:t>Epitaphium</a:t>
            </a:r>
            <a:r>
              <a:rPr lang="hu-HU" altLang="hu-HU" sz="2400" i="1" dirty="0" smtClean="0"/>
              <a:t> (Az akasztottak balladája)</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827088" y="1700213"/>
            <a:ext cx="7777162"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hu-HU" altLang="hu-HU" sz="2400" dirty="0" smtClean="0">
                <a:latin typeface="+mn-lt"/>
              </a:rPr>
              <a:t>NÉGYSOROS VERS,</a:t>
            </a:r>
            <a:br>
              <a:rPr lang="hu-HU" altLang="hu-HU" sz="2400" dirty="0" smtClean="0">
                <a:latin typeface="+mn-lt"/>
              </a:rPr>
            </a:br>
            <a:r>
              <a:rPr lang="hu-HU" altLang="hu-HU" sz="2400" dirty="0" smtClean="0">
                <a:latin typeface="+mn-lt"/>
              </a:rPr>
              <a:t>melyet Villon halálítélete szélére írt</a:t>
            </a:r>
          </a:p>
          <a:p>
            <a:pPr eaLnBrk="1" hangingPunct="1">
              <a:defRPr/>
            </a:pPr>
            <a:endParaRPr lang="hu-HU" altLang="hu-HU" sz="2800" b="0" dirty="0" smtClean="0"/>
          </a:p>
          <a:p>
            <a:pPr eaLnBrk="1" hangingPunct="1">
              <a:defRPr/>
            </a:pPr>
            <a:r>
              <a:rPr lang="hu-HU" altLang="hu-HU" sz="2400" b="0" i="1" dirty="0" smtClean="0">
                <a:latin typeface="+mn-lt"/>
              </a:rPr>
              <a:t>Francia vagyok Párizs városából,</a:t>
            </a:r>
            <a:br>
              <a:rPr lang="hu-HU" altLang="hu-HU" sz="2400" b="0" i="1" dirty="0" smtClean="0">
                <a:latin typeface="+mn-lt"/>
              </a:rPr>
            </a:br>
            <a:r>
              <a:rPr lang="hu-HU" altLang="hu-HU" sz="2400" b="0" i="1" dirty="0" smtClean="0">
                <a:latin typeface="+mn-lt"/>
              </a:rPr>
              <a:t>mely lábam alatt a piszkos mélybe vész,</a:t>
            </a:r>
            <a:br>
              <a:rPr lang="hu-HU" altLang="hu-HU" sz="2400" b="0" i="1" dirty="0" smtClean="0">
                <a:latin typeface="+mn-lt"/>
              </a:rPr>
            </a:br>
            <a:r>
              <a:rPr lang="hu-HU" altLang="hu-HU" sz="2400" b="0" i="1" dirty="0" smtClean="0">
                <a:latin typeface="+mn-lt"/>
              </a:rPr>
              <a:t>s most méterhosszan lógok egy nyárfaágról,</a:t>
            </a:r>
            <a:br>
              <a:rPr lang="hu-HU" altLang="hu-HU" sz="2400" b="0" i="1" dirty="0" smtClean="0">
                <a:latin typeface="+mn-lt"/>
              </a:rPr>
            </a:br>
            <a:r>
              <a:rPr lang="hu-HU" altLang="hu-HU" sz="2400" b="0" i="1" dirty="0" smtClean="0">
                <a:latin typeface="+mn-lt"/>
              </a:rPr>
              <a:t>és nyakamon érzem, hogy seggem </a:t>
            </a:r>
            <a:r>
              <a:rPr lang="hu-HU" altLang="hu-HU" sz="2400" b="0" i="1" dirty="0" err="1" smtClean="0">
                <a:latin typeface="+mn-lt"/>
              </a:rPr>
              <a:t>míly</a:t>
            </a:r>
            <a:r>
              <a:rPr lang="hu-HU" altLang="hu-HU" sz="2400" b="0" i="1" dirty="0" smtClean="0">
                <a:latin typeface="+mn-lt"/>
              </a:rPr>
              <a:t> nehéz.</a:t>
            </a:r>
          </a:p>
          <a:p>
            <a:pPr eaLnBrk="1" hangingPunct="1">
              <a:defRPr/>
            </a:pPr>
            <a:endParaRPr lang="hu-HU" altLang="hu-HU" sz="2400" b="0" i="1" dirty="0" smtClean="0">
              <a:latin typeface="+mn-lt"/>
            </a:endParaRPr>
          </a:p>
          <a:p>
            <a:pPr algn="r" eaLnBrk="1" hangingPunct="1">
              <a:defRPr/>
            </a:pPr>
            <a:r>
              <a:rPr lang="hu-HU" altLang="hu-HU" sz="2400" b="0" i="1" dirty="0" smtClean="0">
                <a:latin typeface="+mn-lt"/>
              </a:rPr>
              <a:t>(Faludy György)</a:t>
            </a:r>
          </a:p>
        </p:txBody>
      </p:sp>
      <p:pic>
        <p:nvPicPr>
          <p:cNvPr id="59395" name="Picture 2" descr="François Villon – Wikipé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25" y="0"/>
            <a:ext cx="2098675"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4425" y="5589588"/>
            <a:ext cx="7056438" cy="863600"/>
          </a:xfrm>
        </p:spPr>
        <p:txBody>
          <a:bodyPr>
            <a:normAutofit fontScale="90000"/>
          </a:bodyPr>
          <a:lstStyle/>
          <a:p>
            <a:pPr eaLnBrk="1" hangingPunct="1">
              <a:defRPr/>
            </a:pPr>
            <a:r>
              <a:rPr lang="hu-HU" altLang="hu-HU" sz="3600" dirty="0" smtClean="0"/>
              <a:t>Dante </a:t>
            </a:r>
            <a:r>
              <a:rPr lang="hu-HU" altLang="hu-HU" sz="3600" dirty="0" err="1" smtClean="0"/>
              <a:t>Alighieri</a:t>
            </a:r>
            <a:r>
              <a:rPr lang="hu-HU" altLang="hu-HU" sz="3600" dirty="0" smtClean="0"/>
              <a:t/>
            </a:r>
            <a:br>
              <a:rPr lang="hu-HU" altLang="hu-HU" sz="3600" dirty="0" smtClean="0"/>
            </a:br>
            <a:r>
              <a:rPr lang="hu-HU" altLang="hu-HU" sz="3100" i="1" dirty="0"/>
              <a:t>(1265, </a:t>
            </a:r>
            <a:r>
              <a:rPr lang="hu-HU" altLang="hu-HU" sz="3100" i="1" dirty="0" smtClean="0"/>
              <a:t>Firenze </a:t>
            </a:r>
            <a:r>
              <a:rPr lang="hu-HU" altLang="hu-HU" sz="3100" i="1" dirty="0"/>
              <a:t>– 1321, Ravenna)</a:t>
            </a:r>
            <a:endParaRPr lang="hu-HU" altLang="hu-HU" sz="3100" i="1" dirty="0" smtClean="0"/>
          </a:p>
        </p:txBody>
      </p:sp>
      <p:pic>
        <p:nvPicPr>
          <p:cNvPr id="60419" name="Picture 4" descr="http://www.mystudios.com/gallery/giotto/da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981075"/>
            <a:ext cx="2751138"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620713"/>
            <a:ext cx="8229600" cy="5505450"/>
          </a:xfrm>
        </p:spPr>
        <p:txBody>
          <a:bodyPr/>
          <a:lstStyle/>
          <a:p>
            <a:pPr eaLnBrk="1" fontAlgn="auto" hangingPunct="1">
              <a:spcAft>
                <a:spcPts val="0"/>
              </a:spcAft>
              <a:defRPr/>
            </a:pPr>
            <a:r>
              <a:rPr lang="hu-HU" altLang="hu-HU" sz="2400" dirty="0" smtClean="0"/>
              <a:t>nyugati egyházatyák:	Szt. Jeromos, Szt. Ambrus,	</a:t>
            </a:r>
            <a:r>
              <a:rPr lang="hu-HU" altLang="hu-HU" sz="2400" dirty="0"/>
              <a:t>	</a:t>
            </a:r>
            <a:r>
              <a:rPr lang="hu-HU" altLang="hu-HU" sz="2400" dirty="0" smtClean="0"/>
              <a:t>			Szt. Ágoston, Nagy Szt. Gergely</a:t>
            </a:r>
          </a:p>
          <a:p>
            <a:pPr eaLnBrk="1" fontAlgn="auto" hangingPunct="1">
              <a:spcAft>
                <a:spcPts val="0"/>
              </a:spcAft>
              <a:defRPr/>
            </a:pPr>
            <a:r>
              <a:rPr lang="hu-HU" altLang="hu-HU" sz="2400" dirty="0" smtClean="0"/>
              <a:t>szerzetesség szerepe → kolostori műveltség</a:t>
            </a:r>
          </a:p>
          <a:p>
            <a:pPr eaLnBrk="1" fontAlgn="auto" hangingPunct="1">
              <a:spcAft>
                <a:spcPts val="0"/>
              </a:spcAft>
              <a:defRPr/>
            </a:pPr>
            <a:r>
              <a:rPr lang="hu-HU" altLang="hu-HU" sz="2400" dirty="0" smtClean="0"/>
              <a:t>kereszténység mint uralkodó világszemlélet →		az egyház történelemformáló szerepe</a:t>
            </a:r>
          </a:p>
          <a:p>
            <a:pPr eaLnBrk="1" fontAlgn="auto" hangingPunct="1">
              <a:spcAft>
                <a:spcPts val="0"/>
              </a:spcAft>
              <a:defRPr/>
            </a:pPr>
            <a:endParaRPr lang="hu-HU" altLang="hu-HU" sz="2800" dirty="0" smtClean="0"/>
          </a:p>
          <a:p>
            <a:pPr eaLnBrk="1" fontAlgn="auto" hangingPunct="1">
              <a:spcAft>
                <a:spcPts val="0"/>
              </a:spcAft>
              <a:defRPr/>
            </a:pPr>
            <a:endParaRPr lang="hu-HU" altLang="hu-HU" sz="2800" dirty="0" smtClean="0"/>
          </a:p>
          <a:p>
            <a:pPr eaLnBrk="1" fontAlgn="auto" hangingPunct="1">
              <a:spcAft>
                <a:spcPts val="0"/>
              </a:spcAft>
              <a:defRPr/>
            </a:pPr>
            <a:endParaRPr lang="hu-HU" altLang="hu-HU" sz="2800" dirty="0" smtClean="0"/>
          </a:p>
        </p:txBody>
      </p:sp>
      <p:pic>
        <p:nvPicPr>
          <p:cNvPr id="8195" name="Picture 4" descr="Képtalálatok a következőre: augustinus hyeroni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213100"/>
            <a:ext cx="56134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33375"/>
            <a:ext cx="8229600" cy="1079500"/>
          </a:xfrm>
        </p:spPr>
        <p:txBody>
          <a:bodyPr/>
          <a:lstStyle/>
          <a:p>
            <a:pPr algn="l">
              <a:defRPr/>
            </a:pPr>
            <a:r>
              <a:rPr lang="hu-HU" altLang="hu-HU" sz="2800" dirty="0" smtClean="0"/>
              <a:t>Élete</a:t>
            </a:r>
          </a:p>
        </p:txBody>
      </p:sp>
      <p:sp>
        <p:nvSpPr>
          <p:cNvPr id="3075" name="Rectangle 3"/>
          <p:cNvSpPr>
            <a:spLocks noGrp="1" noChangeArrowheads="1"/>
          </p:cNvSpPr>
          <p:nvPr>
            <p:ph type="body" idx="1"/>
          </p:nvPr>
        </p:nvSpPr>
        <p:spPr>
          <a:xfrm>
            <a:off x="468313" y="1557338"/>
            <a:ext cx="8229600" cy="5300662"/>
          </a:xfrm>
        </p:spPr>
        <p:txBody>
          <a:bodyPr>
            <a:noAutofit/>
          </a:bodyPr>
          <a:lstStyle/>
          <a:p>
            <a:pPr>
              <a:defRPr/>
            </a:pPr>
            <a:r>
              <a:rPr lang="hu-HU" dirty="0" smtClean="0"/>
              <a:t>9 éves korában a firenzei templomban megpillantja Beatrice Portinarit → életre szóló élmény (bár Beatrice később férjhez megy, majd fiatalon meghal)</a:t>
            </a:r>
          </a:p>
          <a:p>
            <a:pPr>
              <a:defRPr/>
            </a:pPr>
            <a:r>
              <a:rPr lang="hu-HU" dirty="0" smtClean="0"/>
              <a:t>bolognai egyetem (jogi, retorikai, orvosi, művészeti tanulmányok)</a:t>
            </a:r>
          </a:p>
          <a:p>
            <a:pPr>
              <a:defRPr/>
            </a:pPr>
            <a:r>
              <a:rPr lang="hu-HU" dirty="0" smtClean="0"/>
              <a:t>felesége Gemma </a:t>
            </a:r>
            <a:r>
              <a:rPr lang="hu-HU" dirty="0" err="1" smtClean="0"/>
              <a:t>Donati</a:t>
            </a:r>
            <a:endParaRPr lang="hu-HU" dirty="0" smtClean="0"/>
          </a:p>
          <a:p>
            <a:pPr>
              <a:defRPr/>
            </a:pPr>
            <a:r>
              <a:rPr lang="hu-HU" dirty="0" smtClean="0"/>
              <a:t>bekapcsolódik a firenzei politikai életbe, </a:t>
            </a:r>
            <a:r>
              <a:rPr lang="hu-HU" dirty="0"/>
              <a:t>Firenze priorja lesz</a:t>
            </a:r>
          </a:p>
          <a:p>
            <a:pPr marL="800100" lvl="2" indent="-342900">
              <a:buFont typeface="Wingdings" panose="05000000000000000000" pitchFamily="2" charset="2"/>
              <a:buChar char="Ø"/>
              <a:defRPr/>
            </a:pPr>
            <a:r>
              <a:rPr lang="hu-HU" sz="1800" dirty="0" err="1" smtClean="0"/>
              <a:t>guelfek</a:t>
            </a:r>
            <a:r>
              <a:rPr lang="hu-HU" sz="1800" dirty="0" smtClean="0"/>
              <a:t> (pápapártiak) ↔ </a:t>
            </a:r>
            <a:r>
              <a:rPr lang="hu-HU" sz="1800" dirty="0" err="1" smtClean="0"/>
              <a:t>ghibellinek</a:t>
            </a:r>
            <a:r>
              <a:rPr lang="hu-HU" sz="1800" dirty="0" smtClean="0"/>
              <a:t> (császárpártiak)</a:t>
            </a:r>
          </a:p>
          <a:p>
            <a:pPr marL="800100" lvl="2" indent="-342900">
              <a:buFont typeface="Wingdings" panose="05000000000000000000" pitchFamily="2" charset="2"/>
              <a:buChar char="Ø"/>
              <a:defRPr/>
            </a:pPr>
            <a:r>
              <a:rPr lang="hu-HU" sz="1800" dirty="0"/>
              <a:t>f</a:t>
            </a:r>
            <a:r>
              <a:rPr lang="hu-HU" sz="1800" dirty="0" smtClean="0"/>
              <a:t>ekete </a:t>
            </a:r>
            <a:r>
              <a:rPr lang="hu-HU" sz="1800" dirty="0" err="1" smtClean="0"/>
              <a:t>guelfek</a:t>
            </a:r>
            <a:r>
              <a:rPr lang="hu-HU" sz="1800" dirty="0" smtClean="0"/>
              <a:t> </a:t>
            </a:r>
            <a:r>
              <a:rPr lang="hu-HU" sz="1800" dirty="0"/>
              <a:t>↔</a:t>
            </a:r>
            <a:r>
              <a:rPr lang="hu-HU" sz="1800" dirty="0" smtClean="0"/>
              <a:t> </a:t>
            </a:r>
            <a:r>
              <a:rPr lang="hu-HU" sz="1800" dirty="0"/>
              <a:t>fehér </a:t>
            </a:r>
            <a:r>
              <a:rPr lang="hu-HU" sz="1800" dirty="0" err="1"/>
              <a:t>guelfek</a:t>
            </a:r>
            <a:r>
              <a:rPr lang="hu-HU" sz="1800" dirty="0"/>
              <a:t> </a:t>
            </a:r>
            <a:r>
              <a:rPr lang="hu-HU" sz="1800" dirty="0" smtClean="0"/>
              <a:t>(→ </a:t>
            </a:r>
            <a:r>
              <a:rPr lang="hu-HU" sz="1800" dirty="0"/>
              <a:t>Dante a fehérekhez </a:t>
            </a:r>
            <a:r>
              <a:rPr lang="hu-HU" sz="1800" dirty="0" smtClean="0"/>
              <a:t>csatlakozik) </a:t>
            </a:r>
            <a:endParaRPr lang="hu-HU" sz="1800" dirty="0"/>
          </a:p>
          <a:p>
            <a:pPr>
              <a:lnSpc>
                <a:spcPct val="90000"/>
              </a:lnSpc>
              <a:defRPr/>
            </a:pPr>
            <a:r>
              <a:rPr lang="hu-HU" dirty="0" smtClean="0"/>
              <a:t>(</a:t>
            </a:r>
            <a:r>
              <a:rPr lang="hu-HU" dirty="0"/>
              <a:t>1302) távollétében a fekete </a:t>
            </a:r>
            <a:r>
              <a:rPr lang="hu-HU" dirty="0" err="1"/>
              <a:t>guelfek</a:t>
            </a:r>
            <a:r>
              <a:rPr lang="hu-HU" dirty="0"/>
              <a:t> vagyonelkobzásra és máglyahalálra ítélik, házát lerombolják → száműzetés (de ekkor írja legnagyobb műveit!) → Ravennában hal </a:t>
            </a:r>
            <a:r>
              <a:rPr lang="hu-HU" dirty="0" smtClean="0"/>
              <a:t>meg („</a:t>
            </a:r>
            <a:r>
              <a:rPr lang="hu-HU" dirty="0" err="1"/>
              <a:t>florentini</a:t>
            </a:r>
            <a:r>
              <a:rPr lang="hu-HU" dirty="0"/>
              <a:t> </a:t>
            </a:r>
            <a:r>
              <a:rPr lang="hu-HU" dirty="0" err="1"/>
              <a:t>natione</a:t>
            </a:r>
            <a:r>
              <a:rPr lang="hu-HU" dirty="0"/>
              <a:t>, non </a:t>
            </a:r>
            <a:r>
              <a:rPr lang="hu-HU" dirty="0" err="1"/>
              <a:t>moribus</a:t>
            </a:r>
            <a:r>
              <a:rPr lang="hu-HU" dirty="0" smtClean="0"/>
              <a:t>”)</a:t>
            </a:r>
            <a:endParaRPr lang="hu-HU" dirty="0"/>
          </a:p>
          <a:p>
            <a:pPr>
              <a:lnSpc>
                <a:spcPct val="90000"/>
              </a:lnSpc>
              <a:defRPr/>
            </a:pPr>
            <a:r>
              <a:rPr lang="hu-HU" dirty="0"/>
              <a:t>első életrajzát Boccaccio írja meg </a:t>
            </a:r>
          </a:p>
          <a:p>
            <a:pPr lvl="1">
              <a:buFontTx/>
              <a:buNone/>
              <a:defRPr/>
            </a:pPr>
            <a:endParaRPr lang="hu-HU" sz="2000" dirty="0" smtClean="0"/>
          </a:p>
          <a:p>
            <a:pPr lvl="1">
              <a:buFontTx/>
              <a:buNone/>
              <a:defRPr/>
            </a:pPr>
            <a:endParaRPr lang="hu-HU" sz="2000" dirty="0" smtClean="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76250"/>
            <a:ext cx="8229600" cy="504825"/>
          </a:xfrm>
        </p:spPr>
        <p:txBody>
          <a:bodyPr>
            <a:normAutofit fontScale="90000"/>
          </a:bodyPr>
          <a:lstStyle/>
          <a:p>
            <a:pPr algn="l">
              <a:defRPr/>
            </a:pPr>
            <a:r>
              <a:rPr lang="hu-HU" altLang="hu-HU" sz="3100" dirty="0" smtClean="0"/>
              <a:t>Munkássága</a:t>
            </a:r>
            <a:r>
              <a:rPr lang="hu-HU" altLang="hu-HU" sz="3600" dirty="0" smtClean="0"/>
              <a:t/>
            </a:r>
            <a:br>
              <a:rPr lang="hu-HU" altLang="hu-HU" sz="3600" dirty="0" smtClean="0"/>
            </a:br>
            <a:endParaRPr lang="hu-HU" altLang="hu-HU" sz="3600" dirty="0" smtClean="0"/>
          </a:p>
        </p:txBody>
      </p:sp>
      <p:sp>
        <p:nvSpPr>
          <p:cNvPr id="3" name="Content Placeholder 2"/>
          <p:cNvSpPr>
            <a:spLocks noGrp="1"/>
          </p:cNvSpPr>
          <p:nvPr>
            <p:ph idx="1"/>
          </p:nvPr>
        </p:nvSpPr>
        <p:spPr>
          <a:xfrm>
            <a:off x="685800" y="981075"/>
            <a:ext cx="8207375" cy="5688013"/>
          </a:xfrm>
        </p:spPr>
        <p:txBody>
          <a:bodyPr>
            <a:noAutofit/>
          </a:bodyPr>
          <a:lstStyle/>
          <a:p>
            <a:pPr marL="0" indent="0">
              <a:lnSpc>
                <a:spcPct val="90000"/>
              </a:lnSpc>
              <a:buFont typeface="Arial" panose="020B0604020202020204" pitchFamily="34" charset="0"/>
              <a:buNone/>
              <a:defRPr/>
            </a:pPr>
            <a:r>
              <a:rPr lang="hu-HU" b="1" i="1" dirty="0" smtClean="0"/>
              <a:t>a) Új élet (Vita nuova)</a:t>
            </a:r>
            <a:endParaRPr lang="hu-HU" b="1" i="1" dirty="0"/>
          </a:p>
          <a:p>
            <a:pPr>
              <a:lnSpc>
                <a:spcPct val="90000"/>
              </a:lnSpc>
              <a:defRPr/>
            </a:pPr>
            <a:r>
              <a:rPr lang="hu-HU" sz="1800" dirty="0"/>
              <a:t>versben és </a:t>
            </a:r>
            <a:r>
              <a:rPr lang="hu-HU" sz="1800" dirty="0" smtClean="0"/>
              <a:t>prózában (prosimetro) </a:t>
            </a:r>
            <a:r>
              <a:rPr lang="hu-HU" sz="1800" dirty="0"/>
              <a:t>írt „lírai regény</a:t>
            </a:r>
            <a:r>
              <a:rPr lang="hu-HU" sz="1800" dirty="0" smtClean="0"/>
              <a:t>”, vallomásos önéletírás</a:t>
            </a:r>
            <a:endParaRPr lang="hu-HU" sz="1800" dirty="0"/>
          </a:p>
          <a:p>
            <a:pPr>
              <a:lnSpc>
                <a:spcPct val="90000"/>
              </a:lnSpc>
              <a:defRPr/>
            </a:pPr>
            <a:r>
              <a:rPr lang="hu-HU" sz="1800" dirty="0"/>
              <a:t>Beatrice </a:t>
            </a:r>
            <a:r>
              <a:rPr lang="hu-HU" sz="1800" dirty="0" smtClean="0"/>
              <a:t>iránti eszményi szerelmének története</a:t>
            </a:r>
            <a:endParaRPr lang="hu-HU" sz="1800" dirty="0"/>
          </a:p>
          <a:p>
            <a:pPr>
              <a:lnSpc>
                <a:spcPct val="90000"/>
              </a:lnSpc>
              <a:defRPr/>
            </a:pPr>
            <a:r>
              <a:rPr lang="hu-HU" sz="1800" dirty="0"/>
              <a:t>„édes új stílus” (dolce stil </a:t>
            </a:r>
            <a:r>
              <a:rPr lang="hu-HU" sz="1800" dirty="0" err="1"/>
              <a:t>nuovo</a:t>
            </a:r>
            <a:r>
              <a:rPr lang="hu-HU" sz="1800" dirty="0" smtClean="0"/>
              <a:t>): </a:t>
            </a:r>
          </a:p>
          <a:p>
            <a:pPr lvl="1">
              <a:lnSpc>
                <a:spcPct val="90000"/>
              </a:lnSpc>
              <a:buFont typeface="Wingdings" panose="05000000000000000000" pitchFamily="2" charset="2"/>
              <a:buChar char="§"/>
              <a:defRPr/>
            </a:pPr>
            <a:r>
              <a:rPr lang="hu-HU" dirty="0" smtClean="0"/>
              <a:t>a szerelmet filozófiai és vallásos tartalommal tölti meg: a szerelem minden erény forrása, a szellemi és erkölcsi tökéletesedéshez vezető út, általa az ember Istenhez kerül közelebb</a:t>
            </a:r>
          </a:p>
          <a:p>
            <a:pPr marL="0" indent="0">
              <a:buFontTx/>
              <a:buNone/>
              <a:defRPr/>
            </a:pPr>
            <a:r>
              <a:rPr lang="hu-HU" b="1" i="1" dirty="0" smtClean="0"/>
              <a:t>b</a:t>
            </a:r>
            <a:r>
              <a:rPr lang="hu-HU" b="1" i="1" dirty="0"/>
              <a:t>) Lakoma (</a:t>
            </a:r>
            <a:r>
              <a:rPr lang="hu-HU" b="1" i="1" dirty="0" err="1"/>
              <a:t>Convivio</a:t>
            </a:r>
            <a:r>
              <a:rPr lang="hu-HU" b="1" i="1" dirty="0"/>
              <a:t>)</a:t>
            </a:r>
          </a:p>
          <a:p>
            <a:pPr>
              <a:defRPr/>
            </a:pPr>
            <a:r>
              <a:rPr lang="hu-HU" sz="1800" dirty="0"/>
              <a:t>bölcseleti-tudományos </a:t>
            </a:r>
            <a:r>
              <a:rPr lang="hu-HU" sz="1800" dirty="0" smtClean="0"/>
              <a:t>értekezés (Aquinói Tamás és a skolasztika hatása)</a:t>
            </a:r>
            <a:endParaRPr lang="hu-HU" sz="1800" dirty="0"/>
          </a:p>
          <a:p>
            <a:pPr>
              <a:defRPr/>
            </a:pPr>
            <a:r>
              <a:rPr lang="hu-HU" sz="1800" dirty="0" smtClean="0"/>
              <a:t>az </a:t>
            </a:r>
            <a:r>
              <a:rPr lang="hu-HU" sz="1800" dirty="0"/>
              <a:t>ember a tudás révén közelíthet Istenhez</a:t>
            </a:r>
          </a:p>
          <a:p>
            <a:pPr marL="0" indent="0">
              <a:buFontTx/>
              <a:buNone/>
              <a:defRPr/>
            </a:pPr>
            <a:r>
              <a:rPr lang="hu-HU" b="1" i="1" dirty="0" smtClean="0"/>
              <a:t>c</a:t>
            </a:r>
            <a:r>
              <a:rPr lang="hu-HU" b="1" i="1" dirty="0"/>
              <a:t>) Az egyeduralom (Monarchia)</a:t>
            </a:r>
          </a:p>
          <a:p>
            <a:pPr>
              <a:defRPr/>
            </a:pPr>
            <a:r>
              <a:rPr lang="hu-HU" sz="1800" dirty="0"/>
              <a:t>latin nyelven írt állambölcseleti mű</a:t>
            </a:r>
          </a:p>
          <a:p>
            <a:pPr>
              <a:defRPr/>
            </a:pPr>
            <a:r>
              <a:rPr lang="hu-HU" sz="1800" dirty="0"/>
              <a:t>keresztény világbirodalom </a:t>
            </a:r>
            <a:r>
              <a:rPr lang="hu-HU" sz="1800" dirty="0" smtClean="0"/>
              <a:t>ideája (központja Róma): egymástól </a:t>
            </a:r>
            <a:r>
              <a:rPr lang="hu-HU" sz="1800" dirty="0"/>
              <a:t>független császári (világi) és pápai (lelki) </a:t>
            </a:r>
            <a:r>
              <a:rPr lang="hu-HU" sz="1800" dirty="0" smtClean="0"/>
              <a:t>hatalom</a:t>
            </a:r>
            <a:endParaRPr lang="hu-HU" sz="1800" dirty="0"/>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404813"/>
            <a:ext cx="8062913" cy="720725"/>
          </a:xfrm>
        </p:spPr>
        <p:txBody>
          <a:bodyPr/>
          <a:lstStyle/>
          <a:p>
            <a:pPr algn="l">
              <a:defRPr/>
            </a:pPr>
            <a:r>
              <a:rPr lang="hu-HU" altLang="hu-HU" sz="2800" i="1" dirty="0"/>
              <a:t>d) Isteni színjáték (Divina Commedia)</a:t>
            </a:r>
            <a:endParaRPr lang="hu-HU" sz="2800" dirty="0"/>
          </a:p>
        </p:txBody>
      </p:sp>
      <p:sp>
        <p:nvSpPr>
          <p:cNvPr id="3" name="Tartalom helye 2"/>
          <p:cNvSpPr>
            <a:spLocks noGrp="1"/>
          </p:cNvSpPr>
          <p:nvPr>
            <p:ph idx="1"/>
          </p:nvPr>
        </p:nvSpPr>
        <p:spPr>
          <a:xfrm>
            <a:off x="685800" y="1484313"/>
            <a:ext cx="8134350" cy="4824412"/>
          </a:xfrm>
        </p:spPr>
        <p:txBody>
          <a:bodyPr>
            <a:normAutofit fontScale="92500"/>
          </a:bodyPr>
          <a:lstStyle/>
          <a:p>
            <a:pPr>
              <a:buFontTx/>
              <a:buChar char="-"/>
              <a:defRPr/>
            </a:pPr>
            <a:r>
              <a:rPr lang="hu-HU" altLang="hu-HU" sz="2600" dirty="0"/>
              <a:t>Babits szerint a világirodalom legnagyobb költeménye</a:t>
            </a:r>
          </a:p>
          <a:p>
            <a:pPr>
              <a:buFontTx/>
              <a:buChar char="-"/>
              <a:defRPr/>
            </a:pPr>
            <a:r>
              <a:rPr lang="hu-HU" altLang="hu-HU" sz="2600" dirty="0"/>
              <a:t>1307 és 1320 között </a:t>
            </a:r>
            <a:r>
              <a:rPr lang="hu-HU" altLang="hu-HU" sz="2600" dirty="0" smtClean="0"/>
              <a:t>született </a:t>
            </a:r>
            <a:r>
              <a:rPr lang="hu-HU" altLang="hu-HU" sz="2600" b="1" dirty="0" smtClean="0"/>
              <a:t>olasz </a:t>
            </a:r>
            <a:r>
              <a:rPr lang="hu-HU" altLang="hu-HU" sz="2600" b="1" dirty="0"/>
              <a:t>nyelven </a:t>
            </a:r>
            <a:r>
              <a:rPr lang="hu-HU" altLang="hu-HU" sz="2600" dirty="0"/>
              <a:t>(</a:t>
            </a:r>
            <a:r>
              <a:rPr lang="hu-HU" altLang="hu-HU" sz="2600" dirty="0" err="1"/>
              <a:t>toszkánai</a:t>
            </a:r>
            <a:r>
              <a:rPr lang="hu-HU" altLang="hu-HU" sz="2600" dirty="0"/>
              <a:t> nyelvjárásban) → olasz irodalmi nyelv megteremtése!</a:t>
            </a:r>
          </a:p>
          <a:p>
            <a:pPr>
              <a:buFontTx/>
              <a:buChar char="-"/>
              <a:defRPr/>
            </a:pPr>
            <a:r>
              <a:rPr lang="hu-HU" altLang="hu-HU" sz="2600" dirty="0"/>
              <a:t>eredeti címe: </a:t>
            </a:r>
            <a:r>
              <a:rPr lang="hu-HU" altLang="hu-HU" sz="2600" i="1" dirty="0"/>
              <a:t>Commedia </a:t>
            </a:r>
            <a:r>
              <a:rPr lang="hu-HU" altLang="hu-HU" sz="2600" dirty="0"/>
              <a:t>(mert rosszul kezdődik, de szerencsésen ér véget)</a:t>
            </a:r>
          </a:p>
          <a:p>
            <a:pPr>
              <a:buFontTx/>
              <a:buChar char="-"/>
              <a:defRPr/>
            </a:pPr>
            <a:r>
              <a:rPr lang="hu-HU" altLang="hu-HU" sz="2600" dirty="0"/>
              <a:t>műfaji keveredés: epikus keretbe foglalt allegorikus </a:t>
            </a:r>
            <a:r>
              <a:rPr lang="hu-HU" altLang="hu-HU" sz="2600" b="1" dirty="0"/>
              <a:t>filozófiai költemény</a:t>
            </a:r>
          </a:p>
          <a:p>
            <a:pPr>
              <a:buFontTx/>
              <a:buChar char="-"/>
              <a:defRPr/>
            </a:pPr>
            <a:r>
              <a:rPr lang="hu-HU" altLang="hu-HU" sz="2600" dirty="0"/>
              <a:t>versforma: </a:t>
            </a:r>
            <a:r>
              <a:rPr lang="hu-HU" altLang="hu-HU" sz="2600" b="1" dirty="0" err="1"/>
              <a:t>tercina</a:t>
            </a:r>
            <a:r>
              <a:rPr lang="hu-HU" altLang="hu-HU" sz="2600" dirty="0"/>
              <a:t> (háromsoros strófa, 10-11 szótagos jambikus sorok, rímképlete: </a:t>
            </a:r>
            <a:r>
              <a:rPr lang="hu-HU" altLang="hu-HU" sz="2600" dirty="0" err="1"/>
              <a:t>aba</a:t>
            </a:r>
            <a:r>
              <a:rPr lang="hu-HU" altLang="hu-HU" sz="2600" dirty="0"/>
              <a:t> – </a:t>
            </a:r>
            <a:r>
              <a:rPr lang="hu-HU" altLang="hu-HU" sz="2600" dirty="0" err="1"/>
              <a:t>bcb</a:t>
            </a:r>
            <a:r>
              <a:rPr lang="hu-HU" altLang="hu-HU" sz="2600" dirty="0"/>
              <a:t> – </a:t>
            </a:r>
            <a:r>
              <a:rPr lang="hu-HU" altLang="hu-HU" sz="2600" dirty="0" err="1"/>
              <a:t>cdc</a:t>
            </a:r>
            <a:r>
              <a:rPr lang="hu-HU" altLang="hu-HU" sz="2600" dirty="0"/>
              <a:t> stb.)</a:t>
            </a:r>
          </a:p>
          <a:p>
            <a:pPr>
              <a:buFontTx/>
              <a:buNone/>
              <a:defRPr/>
            </a:pPr>
            <a:endParaRPr lang="hu-HU" altLang="hu-HU" sz="2600" dirty="0"/>
          </a:p>
          <a:p>
            <a:pPr>
              <a:defRPr/>
            </a:pPr>
            <a:endParaRPr lang="hu-HU" dirty="0"/>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artalom helye 2"/>
          <p:cNvSpPr>
            <a:spLocks noGrp="1"/>
          </p:cNvSpPr>
          <p:nvPr>
            <p:ph idx="1"/>
          </p:nvPr>
        </p:nvSpPr>
        <p:spPr>
          <a:xfrm>
            <a:off x="457200" y="428625"/>
            <a:ext cx="8229600" cy="5697538"/>
          </a:xfrm>
        </p:spPr>
        <p:txBody>
          <a:bodyPr>
            <a:noAutofit/>
          </a:bodyPr>
          <a:lstStyle/>
          <a:p>
            <a:pPr>
              <a:buFontTx/>
              <a:buChar char="-"/>
              <a:defRPr/>
            </a:pPr>
            <a:r>
              <a:rPr lang="hu-HU" altLang="hu-HU" sz="2400" dirty="0" smtClean="0"/>
              <a:t>a beszélő misztikus túlvilági utazása  </a:t>
            </a:r>
          </a:p>
          <a:p>
            <a:pPr>
              <a:buFontTx/>
              <a:buChar char="-"/>
              <a:defRPr/>
            </a:pPr>
            <a:r>
              <a:rPr lang="hu-HU" altLang="hu-HU" sz="2400" dirty="0" smtClean="0"/>
              <a:t>3 nagy egység (</a:t>
            </a:r>
            <a:r>
              <a:rPr lang="hu-HU" altLang="hu-HU" sz="2400" dirty="0" err="1" smtClean="0"/>
              <a:t>cantica</a:t>
            </a:r>
            <a:r>
              <a:rPr lang="hu-HU" altLang="hu-HU" sz="2400" dirty="0" smtClean="0"/>
              <a:t>):</a:t>
            </a:r>
          </a:p>
          <a:p>
            <a:pPr marL="914400" lvl="1" indent="-457200">
              <a:buFontTx/>
              <a:buAutoNum type="arabicParenR"/>
              <a:defRPr/>
            </a:pPr>
            <a:r>
              <a:rPr lang="hu-HU" altLang="hu-HU" sz="2400" b="1" dirty="0" smtClean="0"/>
              <a:t>Pokol </a:t>
            </a:r>
            <a:r>
              <a:rPr lang="hu-HU" altLang="hu-HU" sz="2400" dirty="0" smtClean="0"/>
              <a:t>(</a:t>
            </a:r>
            <a:r>
              <a:rPr lang="hu-HU" altLang="hu-HU" sz="2400" dirty="0" err="1" smtClean="0"/>
              <a:t>Inferno</a:t>
            </a:r>
            <a:r>
              <a:rPr lang="hu-HU" altLang="hu-HU" sz="2400" dirty="0" smtClean="0"/>
              <a:t>)</a:t>
            </a:r>
            <a:endParaRPr lang="hu-HU" altLang="hu-HU" sz="2400" b="1" dirty="0" smtClean="0"/>
          </a:p>
          <a:p>
            <a:pPr marL="914400" lvl="1" indent="-457200">
              <a:buFontTx/>
              <a:buAutoNum type="arabicParenR"/>
              <a:defRPr/>
            </a:pPr>
            <a:r>
              <a:rPr lang="hu-HU" altLang="hu-HU" sz="2400" b="1" dirty="0" smtClean="0"/>
              <a:t>Purgatórium </a:t>
            </a:r>
            <a:r>
              <a:rPr lang="hu-HU" altLang="hu-HU" sz="2400" dirty="0" smtClean="0"/>
              <a:t>(</a:t>
            </a:r>
            <a:r>
              <a:rPr lang="hu-HU" altLang="hu-HU" sz="2400" dirty="0" err="1" smtClean="0"/>
              <a:t>Purgatorio</a:t>
            </a:r>
            <a:r>
              <a:rPr lang="hu-HU" altLang="hu-HU" sz="2400" dirty="0" smtClean="0"/>
              <a:t>, tisztítótűz)</a:t>
            </a:r>
          </a:p>
          <a:p>
            <a:pPr marL="914400" lvl="1" indent="-457200">
              <a:buFontTx/>
              <a:buAutoNum type="arabicParenR"/>
              <a:defRPr/>
            </a:pPr>
            <a:r>
              <a:rPr lang="hu-HU" altLang="hu-HU" sz="2400" b="1" dirty="0" smtClean="0"/>
              <a:t>Paradicsom</a:t>
            </a:r>
            <a:r>
              <a:rPr lang="hu-HU" altLang="hu-HU" sz="2400" dirty="0" smtClean="0"/>
              <a:t> (</a:t>
            </a:r>
            <a:r>
              <a:rPr lang="hu-HU" altLang="hu-HU" sz="2400" dirty="0" err="1" smtClean="0"/>
              <a:t>Paradiso</a:t>
            </a:r>
            <a:r>
              <a:rPr lang="hu-HU" altLang="hu-HU" sz="2400" dirty="0" smtClean="0"/>
              <a:t>)</a:t>
            </a:r>
            <a:r>
              <a:rPr lang="hu-HU" altLang="hu-HU" sz="2400" b="1" dirty="0" smtClean="0"/>
              <a:t>	</a:t>
            </a:r>
          </a:p>
          <a:p>
            <a:pPr>
              <a:buFontTx/>
              <a:buChar char="-"/>
              <a:defRPr/>
            </a:pPr>
            <a:r>
              <a:rPr lang="hu-HU" altLang="hu-HU" sz="2400" dirty="0" smtClean="0"/>
              <a:t>bevezető + 3 x 33 ének = 100 ének (</a:t>
            </a:r>
            <a:r>
              <a:rPr lang="hu-HU" altLang="hu-HU" sz="2400" dirty="0" err="1" smtClean="0"/>
              <a:t>canto</a:t>
            </a:r>
            <a:r>
              <a:rPr lang="hu-HU" altLang="hu-HU" sz="2400" dirty="0" smtClean="0"/>
              <a:t>)</a:t>
            </a:r>
          </a:p>
          <a:p>
            <a:pPr>
              <a:buFontTx/>
              <a:buChar char="-"/>
              <a:defRPr/>
            </a:pPr>
            <a:r>
              <a:rPr lang="hu-HU" altLang="hu-HU" sz="2400" dirty="0" smtClean="0"/>
              <a:t>a „birodalmak” a Föld középpontján áthaladó függőleges tengely körül helyezkednek el (ptolemaioszi világkép)</a:t>
            </a:r>
          </a:p>
          <a:p>
            <a:pPr>
              <a:buFontTx/>
              <a:buChar char="-"/>
              <a:defRPr/>
            </a:pPr>
            <a:r>
              <a:rPr lang="hu-HU" altLang="hu-HU" sz="2400" dirty="0" smtClean="0"/>
              <a:t>mindhárom birodalom 3 részből áll: 9 kör, 9 gyűrű (erkély), 9 ég (szféra)</a:t>
            </a:r>
          </a:p>
          <a:p>
            <a:pPr>
              <a:buFontTx/>
              <a:buChar char="-"/>
              <a:defRPr/>
            </a:pPr>
            <a:r>
              <a:rPr lang="hu-HU" altLang="hu-HU" sz="2400" dirty="0" smtClean="0"/>
              <a:t>számmisztika: 3 ~ Szentháromság, 9 ~ Beatrice</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filmtekercs.hu/wp-content/uploads/2014/09/botticelli-la-carte-de-len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49275"/>
            <a:ext cx="78486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e de l'Enfer - Auguste Rodin | Musée d'Ors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5" y="3125555"/>
            <a:ext cx="2807438" cy="36159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 Canto III e la porta dell'Inferno di Rodin • Oltre l'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05" y="116632"/>
            <a:ext cx="8352928" cy="29746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okosmozi.hu/media/_thumbnail/1920x0x0/szobrok/gondolkodo_eredet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374011"/>
            <a:ext cx="2448272" cy="311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4236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teka.ek.szte.hu/files/original/99946f8e90668676996ed2b65bf9f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152966" cy="616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5623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nte találkozása Beatricével – Magyar Nemzeti Galé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776864" cy="548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0048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lvador Dalí | The Logician Devil, Inferno canto 27, The Divine Comedy  (1960) | Available for Sale | Arts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2429" y="188640"/>
            <a:ext cx="2293184" cy="31146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ferno Canto 28 | Salvador Dali | RoGalle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73" t="9778" r="16727" b="11786"/>
          <a:stretch/>
        </p:blipFill>
        <p:spPr bwMode="auto">
          <a:xfrm>
            <a:off x="6552082" y="3614845"/>
            <a:ext cx="2160240" cy="31421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alvador Dali 1960 Plate Signed DIVINE COMEDY INFERNO #30 Color Woodblock - Picture 1 of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70" t="8161" r="10322" b="8196"/>
          <a:stretch/>
        </p:blipFill>
        <p:spPr bwMode="auto">
          <a:xfrm>
            <a:off x="3361320" y="116632"/>
            <a:ext cx="2529063"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Avaricious and the Prodigal (4th Circle of Dante's Inferno) - Salvador  Dali (1951-1960) : r/muse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74" y="3732207"/>
            <a:ext cx="2332322" cy="302480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alvador Dali | The apparition of Dis, The Divine Comedy | Fanant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445" y="96385"/>
            <a:ext cx="2520380" cy="355478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trange History Behind Salvador Dalí's &quot;Divine Comedy&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3723" y="3688666"/>
            <a:ext cx="2304256" cy="306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9087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artalom helye 2"/>
          <p:cNvSpPr>
            <a:spLocks noGrp="1"/>
          </p:cNvSpPr>
          <p:nvPr>
            <p:ph idx="1"/>
          </p:nvPr>
        </p:nvSpPr>
        <p:spPr>
          <a:xfrm>
            <a:off x="457200" y="428625"/>
            <a:ext cx="8229600" cy="5697538"/>
          </a:xfrm>
        </p:spPr>
        <p:txBody>
          <a:bodyPr/>
          <a:lstStyle/>
          <a:p>
            <a:pPr>
              <a:buFontTx/>
              <a:buChar char="-"/>
              <a:defRPr/>
            </a:pPr>
            <a:r>
              <a:rPr lang="hu-HU" altLang="hu-HU" sz="2400" dirty="0" smtClean="0"/>
              <a:t>„a középkor enciklopédiája”: </a:t>
            </a:r>
          </a:p>
          <a:p>
            <a:pPr>
              <a:buFontTx/>
              <a:buNone/>
              <a:defRPr/>
            </a:pPr>
            <a:r>
              <a:rPr lang="hu-HU" altLang="hu-HU" sz="2400" dirty="0" smtClean="0"/>
              <a:t>antik mitológia</a:t>
            </a:r>
          </a:p>
          <a:p>
            <a:pPr>
              <a:buFontTx/>
              <a:buNone/>
              <a:defRPr/>
            </a:pPr>
            <a:r>
              <a:rPr lang="hu-HU" altLang="hu-HU" sz="2400" dirty="0" smtClean="0"/>
              <a:t>filozófia			 	összegzése,</a:t>
            </a:r>
          </a:p>
          <a:p>
            <a:pPr>
              <a:buFontTx/>
              <a:buNone/>
              <a:defRPr/>
            </a:pPr>
            <a:r>
              <a:rPr lang="hu-HU" altLang="hu-HU" sz="2400" dirty="0" smtClean="0"/>
              <a:t>középkori teológia	 		egységes világképpé</a:t>
            </a:r>
          </a:p>
          <a:p>
            <a:pPr>
              <a:buFontTx/>
              <a:buNone/>
              <a:defRPr/>
            </a:pPr>
            <a:r>
              <a:rPr lang="hu-HU" altLang="hu-HU" sz="2400" dirty="0" smtClean="0"/>
              <a:t>irodalmi, történelmi,		formálása</a:t>
            </a:r>
          </a:p>
          <a:p>
            <a:pPr>
              <a:buFontTx/>
              <a:buNone/>
              <a:defRPr/>
            </a:pPr>
            <a:r>
              <a:rPr lang="hu-HU" altLang="hu-HU" sz="2400" dirty="0" smtClean="0"/>
              <a:t>természettudományos	 	</a:t>
            </a:r>
          </a:p>
          <a:p>
            <a:pPr>
              <a:buFontTx/>
              <a:buNone/>
              <a:defRPr/>
            </a:pPr>
            <a:r>
              <a:rPr lang="hu-HU" altLang="hu-HU" sz="2400" dirty="0" smtClean="0"/>
              <a:t>ismeretek</a:t>
            </a:r>
          </a:p>
          <a:p>
            <a:pPr>
              <a:buFontTx/>
              <a:buChar char="-"/>
              <a:defRPr/>
            </a:pPr>
            <a:endParaRPr lang="hu-HU" altLang="hu-HU" sz="2400" dirty="0" smtClean="0"/>
          </a:p>
          <a:p>
            <a:pPr>
              <a:buFontTx/>
              <a:buChar char="-"/>
              <a:defRPr/>
            </a:pPr>
            <a:r>
              <a:rPr lang="hu-HU" altLang="hu-HU" sz="2400" dirty="0" smtClean="0"/>
              <a:t>mitológiából, történelemből és a 13-14. századi Itáliából vett szereplők</a:t>
            </a:r>
          </a:p>
          <a:p>
            <a:pPr>
              <a:buFontTx/>
              <a:buChar char="-"/>
              <a:defRPr/>
            </a:pPr>
            <a:endParaRPr lang="hu-HU" altLang="hu-HU" sz="2800" dirty="0" smtClean="0"/>
          </a:p>
          <a:p>
            <a:pPr>
              <a:defRPr/>
            </a:pPr>
            <a:endParaRPr lang="hu-HU" altLang="hu-HU" dirty="0" smtClean="0"/>
          </a:p>
        </p:txBody>
      </p:sp>
      <p:sp>
        <p:nvSpPr>
          <p:cNvPr id="4" name="Jobb oldali kapcsos zárójel 3"/>
          <p:cNvSpPr/>
          <p:nvPr/>
        </p:nvSpPr>
        <p:spPr>
          <a:xfrm>
            <a:off x="4140200" y="1196975"/>
            <a:ext cx="500063" cy="29321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476250"/>
            <a:ext cx="7764463" cy="936625"/>
          </a:xfrm>
        </p:spPr>
        <p:txBody>
          <a:bodyPr/>
          <a:lstStyle/>
          <a:p>
            <a:pPr algn="l" eaLnBrk="1" fontAlgn="auto" hangingPunct="1">
              <a:spcAft>
                <a:spcPts val="0"/>
              </a:spcAft>
              <a:defRPr/>
            </a:pPr>
            <a:r>
              <a:rPr lang="hu-HU" altLang="hu-HU" sz="2800" i="1" dirty="0" smtClean="0"/>
              <a:t>Szent Jeromos</a:t>
            </a:r>
            <a:br>
              <a:rPr lang="hu-HU" altLang="hu-HU" sz="2800" i="1" dirty="0" smtClean="0"/>
            </a:br>
            <a:r>
              <a:rPr lang="hu-HU" altLang="hu-HU" sz="2400" i="1" dirty="0" smtClean="0"/>
              <a:t>(</a:t>
            </a:r>
            <a:r>
              <a:rPr lang="hu-HU" altLang="hu-HU" sz="2400" i="1" dirty="0" err="1" smtClean="0"/>
              <a:t>Hieronymus</a:t>
            </a:r>
            <a:r>
              <a:rPr lang="hu-HU" altLang="hu-HU" sz="2400" i="1" dirty="0" smtClean="0"/>
              <a:t>) (4–5. sz. )</a:t>
            </a:r>
          </a:p>
        </p:txBody>
      </p:sp>
      <p:sp>
        <p:nvSpPr>
          <p:cNvPr id="3" name="Content Placeholder 2"/>
          <p:cNvSpPr>
            <a:spLocks noGrp="1"/>
          </p:cNvSpPr>
          <p:nvPr>
            <p:ph idx="1"/>
          </p:nvPr>
        </p:nvSpPr>
        <p:spPr>
          <a:xfrm>
            <a:off x="685800" y="1889125"/>
            <a:ext cx="7764463" cy="3902075"/>
          </a:xfrm>
        </p:spPr>
        <p:txBody>
          <a:bodyPr>
            <a:noAutofit/>
          </a:bodyPr>
          <a:lstStyle/>
          <a:p>
            <a:pPr eaLnBrk="1" fontAlgn="auto" hangingPunct="1">
              <a:spcAft>
                <a:spcPts val="0"/>
              </a:spcAft>
              <a:defRPr/>
            </a:pPr>
            <a:r>
              <a:rPr lang="hu-HU" sz="2200" dirty="0" smtClean="0"/>
              <a:t>gazdag dalmáciai családban születik</a:t>
            </a:r>
          </a:p>
          <a:p>
            <a:pPr eaLnBrk="1" fontAlgn="auto" hangingPunct="1">
              <a:spcAft>
                <a:spcPts val="0"/>
              </a:spcAft>
              <a:defRPr/>
            </a:pPr>
            <a:r>
              <a:rPr lang="hu-HU" sz="2200" dirty="0" smtClean="0"/>
              <a:t>Rómában tanul</a:t>
            </a:r>
          </a:p>
          <a:p>
            <a:pPr eaLnBrk="1" fontAlgn="auto" hangingPunct="1">
              <a:spcAft>
                <a:spcPts val="0"/>
              </a:spcAft>
              <a:defRPr/>
            </a:pPr>
            <a:r>
              <a:rPr lang="hu-HU" sz="2200" dirty="0" smtClean="0"/>
              <a:t>ismeri a görög, latin és héber nyelvet</a:t>
            </a:r>
          </a:p>
          <a:p>
            <a:pPr eaLnBrk="1" fontAlgn="auto" hangingPunct="1">
              <a:spcAft>
                <a:spcPts val="0"/>
              </a:spcAft>
              <a:defRPr/>
            </a:pPr>
            <a:r>
              <a:rPr lang="hu-HU" sz="2200" dirty="0" smtClean="0"/>
              <a:t>egy ideig szerzetesként él a szíriai sivatagban</a:t>
            </a:r>
          </a:p>
          <a:p>
            <a:pPr eaLnBrk="1" fontAlgn="auto" hangingPunct="1">
              <a:spcAft>
                <a:spcPts val="0"/>
              </a:spcAft>
              <a:defRPr/>
            </a:pPr>
            <a:r>
              <a:rPr lang="hu-HU" sz="2200" dirty="0" smtClean="0"/>
              <a:t>pappá szentelik Antiochiában</a:t>
            </a:r>
          </a:p>
          <a:p>
            <a:pPr eaLnBrk="1" fontAlgn="auto" hangingPunct="1">
              <a:spcAft>
                <a:spcPts val="0"/>
              </a:spcAft>
              <a:defRPr/>
            </a:pPr>
            <a:r>
              <a:rPr lang="hu-HU" sz="2200" dirty="0" smtClean="0"/>
              <a:t>Damazusz pápa titkára</a:t>
            </a:r>
          </a:p>
          <a:p>
            <a:pPr eaLnBrk="1" fontAlgn="auto" hangingPunct="1">
              <a:spcAft>
                <a:spcPts val="0"/>
              </a:spcAft>
              <a:defRPr/>
            </a:pPr>
            <a:r>
              <a:rPr lang="hu-HU" sz="2200" dirty="0" smtClean="0"/>
              <a:t>két kolostort építtet Betlehemben</a:t>
            </a:r>
          </a:p>
          <a:p>
            <a:pPr eaLnBrk="1" fontAlgn="auto" hangingPunct="1">
              <a:spcAft>
                <a:spcPts val="0"/>
              </a:spcAft>
              <a:defRPr/>
            </a:pPr>
            <a:r>
              <a:rPr lang="hu-HU" sz="2200" dirty="0" smtClean="0"/>
              <a:t>művei: bibliamagyarázatok, életrajzok, levelek</a:t>
            </a:r>
          </a:p>
          <a:p>
            <a:pPr eaLnBrk="1" fontAlgn="auto" hangingPunct="1">
              <a:spcAft>
                <a:spcPts val="0"/>
              </a:spcAft>
              <a:defRPr/>
            </a:pPr>
            <a:r>
              <a:rPr lang="hu-HU" sz="2200" b="1" i="1" dirty="0" smtClean="0"/>
              <a:t>Vulgata</a:t>
            </a:r>
            <a:r>
              <a:rPr lang="hu-HU" sz="2200" dirty="0" smtClean="0"/>
              <a:t> (‚a nép közé vitt’) = a Biblia latin nyelvű fordítása</a:t>
            </a:r>
            <a:endParaRPr lang="hu-HU" sz="2200" dirty="0"/>
          </a:p>
        </p:txBody>
      </p:sp>
      <p:pic>
        <p:nvPicPr>
          <p:cNvPr id="9220" name="Picture 5" descr="https://upload.wikimedia.org/wikipedia/commons/thumb/7/7c/El_Greco_-_San_Jer%C3%B3nimo_-_Google_Art_Project.jpg/800px-El_Greco_-_San_Jer%C3%B3nimo_-_Google_Art_Proj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0" y="0"/>
            <a:ext cx="2943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692150"/>
            <a:ext cx="8229600" cy="5434013"/>
          </a:xfrm>
        </p:spPr>
        <p:txBody>
          <a:bodyPr/>
          <a:lstStyle/>
          <a:p>
            <a:pPr>
              <a:buFontTx/>
              <a:buChar char="-"/>
              <a:defRPr/>
            </a:pPr>
            <a:r>
              <a:rPr lang="hu-HU" altLang="hu-HU" sz="2400" dirty="0" smtClean="0"/>
              <a:t>hatalmas misztikus vízió, amely során az utazó számára feltárul a világmindenség isteni rendje</a:t>
            </a:r>
          </a:p>
          <a:p>
            <a:pPr>
              <a:buFontTx/>
              <a:buChar char="-"/>
              <a:defRPr/>
            </a:pPr>
            <a:r>
              <a:rPr lang="hu-HU" altLang="hu-HU" sz="2400" dirty="0" smtClean="0"/>
              <a:t>allegorikus jelentése van ~ lelki utazás, a megtisztulás és üdvözülés útja</a:t>
            </a:r>
          </a:p>
          <a:p>
            <a:pPr>
              <a:buFontTx/>
              <a:buChar char="-"/>
              <a:defRPr/>
            </a:pPr>
            <a:r>
              <a:rPr lang="hu-HU" altLang="hu-HU" sz="2400" dirty="0" smtClean="0"/>
              <a:t>a költemény forrása: isteni </a:t>
            </a:r>
            <a:r>
              <a:rPr lang="hu-HU" altLang="hu-HU" sz="2400" i="1" dirty="0" smtClean="0"/>
              <a:t>sugalmazás</a:t>
            </a:r>
            <a:r>
              <a:rPr lang="hu-HU" altLang="hu-HU" sz="2400" dirty="0" smtClean="0"/>
              <a:t> → a költő mint </a:t>
            </a:r>
            <a:r>
              <a:rPr lang="hu-HU" altLang="hu-HU" sz="2400" i="1" dirty="0" smtClean="0"/>
              <a:t>látnok</a:t>
            </a:r>
            <a:r>
              <a:rPr lang="hu-HU" altLang="hu-HU" sz="2400" dirty="0" smtClean="0"/>
              <a:t>, akinek küldetése a látottak </a:t>
            </a:r>
            <a:r>
              <a:rPr lang="hu-HU" altLang="hu-HU" sz="2400" i="1" dirty="0" smtClean="0"/>
              <a:t>lejegyzése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609600"/>
            <a:ext cx="5902325" cy="1163638"/>
          </a:xfrm>
        </p:spPr>
        <p:txBody>
          <a:bodyPr>
            <a:normAutofit fontScale="90000"/>
          </a:bodyPr>
          <a:lstStyle/>
          <a:p>
            <a:pPr algn="l" eaLnBrk="1" fontAlgn="auto" hangingPunct="1">
              <a:spcAft>
                <a:spcPts val="0"/>
              </a:spcAft>
              <a:defRPr/>
            </a:pPr>
            <a:r>
              <a:rPr lang="hu-HU" altLang="hu-HU" sz="3100" i="1" dirty="0" smtClean="0"/>
              <a:t>Szent Ágoston </a:t>
            </a:r>
            <a:r>
              <a:rPr lang="hu-HU" altLang="hu-HU" sz="2700" i="1" dirty="0" smtClean="0"/>
              <a:t>(Augustinus)</a:t>
            </a:r>
            <a:br>
              <a:rPr lang="hu-HU" altLang="hu-HU" sz="2700" i="1" dirty="0" smtClean="0"/>
            </a:br>
            <a:r>
              <a:rPr lang="hu-HU" altLang="hu-HU" sz="2700" i="1" dirty="0" smtClean="0"/>
              <a:t>(354, </a:t>
            </a:r>
            <a:r>
              <a:rPr lang="hu-HU" altLang="hu-HU" sz="2700" i="1" dirty="0" err="1" smtClean="0"/>
              <a:t>Thagaste</a:t>
            </a:r>
            <a:r>
              <a:rPr lang="hu-HU" altLang="hu-HU" sz="2700" i="1" dirty="0" smtClean="0"/>
              <a:t> – 430, </a:t>
            </a:r>
            <a:r>
              <a:rPr lang="hu-HU" altLang="hu-HU" sz="2700" i="1" dirty="0" err="1" smtClean="0"/>
              <a:t>Hippo</a:t>
            </a:r>
            <a:r>
              <a:rPr lang="hu-HU" altLang="hu-HU" sz="2700" i="1" dirty="0" smtClean="0"/>
              <a:t>)</a:t>
            </a:r>
          </a:p>
        </p:txBody>
      </p:sp>
      <p:sp>
        <p:nvSpPr>
          <p:cNvPr id="7171" name="Content Placeholder 2"/>
          <p:cNvSpPr>
            <a:spLocks noGrp="1"/>
          </p:cNvSpPr>
          <p:nvPr>
            <p:ph idx="1"/>
          </p:nvPr>
        </p:nvSpPr>
        <p:spPr>
          <a:xfrm>
            <a:off x="685800" y="1916113"/>
            <a:ext cx="7918450" cy="3875087"/>
          </a:xfrm>
        </p:spPr>
        <p:txBody>
          <a:bodyPr>
            <a:noAutofit/>
          </a:bodyPr>
          <a:lstStyle/>
          <a:p>
            <a:pPr eaLnBrk="1" fontAlgn="auto" hangingPunct="1">
              <a:spcAft>
                <a:spcPts val="0"/>
              </a:spcAft>
              <a:defRPr/>
            </a:pPr>
            <a:r>
              <a:rPr lang="hu-HU" sz="2200" dirty="0" smtClean="0"/>
              <a:t>apja </a:t>
            </a:r>
            <a:r>
              <a:rPr lang="hu-HU" sz="2200" dirty="0"/>
              <a:t>pogány, édesanyja keresztény</a:t>
            </a:r>
          </a:p>
          <a:p>
            <a:pPr eaLnBrk="1" fontAlgn="auto" hangingPunct="1">
              <a:spcAft>
                <a:spcPts val="0"/>
              </a:spcAft>
              <a:defRPr/>
            </a:pPr>
            <a:r>
              <a:rPr lang="hu-HU" sz="2200" dirty="0" smtClean="0"/>
              <a:t>Karthágóban, Rómában és Milánóban tanít</a:t>
            </a:r>
          </a:p>
          <a:p>
            <a:pPr eaLnBrk="1" fontAlgn="auto" hangingPunct="1">
              <a:spcAft>
                <a:spcPts val="0"/>
              </a:spcAft>
              <a:defRPr/>
            </a:pPr>
            <a:r>
              <a:rPr lang="hu-HU" sz="2200" dirty="0" smtClean="0"/>
              <a:t>szerelmi </a:t>
            </a:r>
            <a:r>
              <a:rPr lang="hu-HU" sz="2200" dirty="0"/>
              <a:t>viszony (fia is születik)</a:t>
            </a:r>
          </a:p>
          <a:p>
            <a:pPr eaLnBrk="1" fontAlgn="auto" hangingPunct="1">
              <a:spcAft>
                <a:spcPts val="0"/>
              </a:spcAft>
              <a:defRPr/>
            </a:pPr>
            <a:r>
              <a:rPr lang="hu-HU" sz="2200" dirty="0" smtClean="0"/>
              <a:t>filozófiát</a:t>
            </a:r>
            <a:r>
              <a:rPr lang="hu-HU" sz="2200" dirty="0"/>
              <a:t>, retorikát tanul, majd tanít</a:t>
            </a:r>
          </a:p>
          <a:p>
            <a:pPr eaLnBrk="1" fontAlgn="auto" hangingPunct="1">
              <a:spcAft>
                <a:spcPts val="0"/>
              </a:spcAft>
              <a:defRPr/>
            </a:pPr>
            <a:r>
              <a:rPr lang="hu-HU" sz="2200" dirty="0" smtClean="0"/>
              <a:t>édesanyja és Ambrus </a:t>
            </a:r>
            <a:r>
              <a:rPr lang="hu-HU" sz="2200" dirty="0"/>
              <a:t>milánói püspök hatása → megtérés</a:t>
            </a:r>
          </a:p>
          <a:p>
            <a:pPr eaLnBrk="1" fontAlgn="auto" hangingPunct="1">
              <a:spcAft>
                <a:spcPts val="0"/>
              </a:spcAft>
              <a:defRPr/>
            </a:pPr>
            <a:r>
              <a:rPr lang="hu-HU" sz="2200" dirty="0" smtClean="0"/>
              <a:t>visszatér Afrikába: Hippo püspöke (397–430)</a:t>
            </a:r>
            <a:endParaRPr lang="hu-HU" sz="2200" dirty="0"/>
          </a:p>
          <a:p>
            <a:pPr eaLnBrk="1" fontAlgn="auto" hangingPunct="1">
              <a:spcAft>
                <a:spcPts val="0"/>
              </a:spcAft>
              <a:defRPr/>
            </a:pPr>
            <a:r>
              <a:rPr lang="hu-HU" sz="2200" dirty="0" smtClean="0"/>
              <a:t>antik </a:t>
            </a:r>
            <a:r>
              <a:rPr lang="hu-HU" sz="2200" dirty="0"/>
              <a:t>és keresztény filozófia </a:t>
            </a:r>
            <a:r>
              <a:rPr lang="hu-HU" sz="2200" dirty="0" smtClean="0"/>
              <a:t>összeegyeztetése</a:t>
            </a:r>
          </a:p>
          <a:p>
            <a:pPr eaLnBrk="1" fontAlgn="auto" hangingPunct="1">
              <a:spcAft>
                <a:spcPts val="0"/>
              </a:spcAft>
              <a:defRPr/>
            </a:pPr>
            <a:r>
              <a:rPr lang="hu-HU" sz="2200" dirty="0" smtClean="0"/>
              <a:t>főbb művei:	</a:t>
            </a:r>
            <a:r>
              <a:rPr lang="hu-HU" sz="2200" i="1" dirty="0" smtClean="0"/>
              <a:t>Vallomások (</a:t>
            </a:r>
            <a:r>
              <a:rPr lang="hu-HU" sz="2200" i="1" dirty="0" err="1" smtClean="0"/>
              <a:t>Confessiones</a:t>
            </a:r>
            <a:r>
              <a:rPr lang="hu-HU" sz="2200" i="1" dirty="0" smtClean="0"/>
              <a:t>)</a:t>
            </a:r>
          </a:p>
          <a:p>
            <a:pPr marL="0" indent="0" eaLnBrk="1" fontAlgn="auto" hangingPunct="1">
              <a:spcAft>
                <a:spcPts val="0"/>
              </a:spcAft>
              <a:buFont typeface="Arial" panose="020B0604020202020204" pitchFamily="34" charset="0"/>
              <a:buNone/>
              <a:defRPr/>
            </a:pPr>
            <a:r>
              <a:rPr lang="hu-HU" sz="2200" i="1" dirty="0" smtClean="0"/>
              <a:t>		Isten városáról (De Civitate Dei)</a:t>
            </a:r>
            <a:endParaRPr lang="hu-HU" sz="2200" i="1" dirty="0"/>
          </a:p>
        </p:txBody>
      </p:sp>
      <p:pic>
        <p:nvPicPr>
          <p:cNvPr id="10244" name="Picture 6" descr="https://upload.wikimedia.org/wikipedia/commons/thumb/0/03/Sandro_Botticelli_050.jpg/800px-Sandro_Botticelli_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4013" y="-7938"/>
            <a:ext cx="2439987"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7764463" cy="803275"/>
          </a:xfrm>
        </p:spPr>
        <p:txBody>
          <a:bodyPr/>
          <a:lstStyle/>
          <a:p>
            <a:pPr algn="l" eaLnBrk="1" fontAlgn="auto" hangingPunct="1">
              <a:spcAft>
                <a:spcPts val="0"/>
              </a:spcAft>
              <a:defRPr/>
            </a:pPr>
            <a:r>
              <a:rPr lang="hu-HU" altLang="hu-HU" sz="2800" i="1" dirty="0" smtClean="0"/>
              <a:t>Vallomások</a:t>
            </a:r>
          </a:p>
        </p:txBody>
      </p:sp>
      <p:sp>
        <p:nvSpPr>
          <p:cNvPr id="3" name="Content Placeholder 2"/>
          <p:cNvSpPr>
            <a:spLocks noGrp="1"/>
          </p:cNvSpPr>
          <p:nvPr>
            <p:ph idx="1"/>
          </p:nvPr>
        </p:nvSpPr>
        <p:spPr>
          <a:xfrm>
            <a:off x="685800" y="1773238"/>
            <a:ext cx="7764463" cy="4679950"/>
          </a:xfrm>
        </p:spPr>
        <p:txBody>
          <a:bodyPr/>
          <a:lstStyle/>
          <a:p>
            <a:pPr eaLnBrk="1" fontAlgn="auto" hangingPunct="1">
              <a:spcAft>
                <a:spcPts val="0"/>
              </a:spcAft>
              <a:defRPr/>
            </a:pPr>
            <a:r>
              <a:rPr lang="hu-HU" sz="2400" dirty="0" smtClean="0"/>
              <a:t>egyszerre </a:t>
            </a:r>
            <a:r>
              <a:rPr lang="hu-HU" sz="2400" dirty="0"/>
              <a:t>önéletrajz, önvallomás, lélekrajz, gyónás, ima, filozófiai és teológiai elmélkedések</a:t>
            </a:r>
          </a:p>
          <a:p>
            <a:pPr eaLnBrk="1" fontAlgn="auto" hangingPunct="1">
              <a:spcAft>
                <a:spcPts val="0"/>
              </a:spcAft>
              <a:defRPr/>
            </a:pPr>
            <a:r>
              <a:rPr lang="hu-HU" sz="2400" dirty="0" smtClean="0"/>
              <a:t>13 </a:t>
            </a:r>
            <a:r>
              <a:rPr lang="hu-HU" sz="2400" dirty="0"/>
              <a:t>könyvből áll (I-IX.: életút</a:t>
            </a:r>
            <a:r>
              <a:rPr lang="hu-HU" sz="2400" dirty="0" smtClean="0"/>
              <a:t>)</a:t>
            </a:r>
          </a:p>
          <a:p>
            <a:pPr eaLnBrk="1" fontAlgn="auto" hangingPunct="1">
              <a:spcAft>
                <a:spcPts val="0"/>
              </a:spcAft>
              <a:defRPr/>
            </a:pPr>
            <a:r>
              <a:rPr lang="hu-HU" sz="2400" dirty="0" smtClean="0"/>
              <a:t>hatása az utókorra (II. Rákóczi Ferenc, Rousseau)</a:t>
            </a:r>
          </a:p>
          <a:p>
            <a:pPr marL="0" indent="0" algn="ctr" eaLnBrk="1" fontAlgn="auto" hangingPunct="1">
              <a:spcAft>
                <a:spcPts val="0"/>
              </a:spcAft>
              <a:buFont typeface="Arial" panose="020B0604020202020204" pitchFamily="34" charset="0"/>
              <a:buNone/>
              <a:defRPr/>
            </a:pPr>
            <a:r>
              <a:rPr lang="hu-HU" sz="2200" i="1" dirty="0">
                <a:effectLst/>
              </a:rPr>
              <a:t>„Te vagy, Uram, a legfőbb.</a:t>
            </a:r>
            <a:br>
              <a:rPr lang="hu-HU" sz="2200" i="1" dirty="0">
                <a:effectLst/>
              </a:rPr>
            </a:br>
            <a:r>
              <a:rPr lang="hu-HU" sz="2200" i="1" dirty="0">
                <a:effectLst/>
              </a:rPr>
              <a:t>Jóságodnak nincs határa.</a:t>
            </a:r>
            <a:br>
              <a:rPr lang="hu-HU" sz="2200" i="1" dirty="0">
                <a:effectLst/>
              </a:rPr>
            </a:br>
            <a:r>
              <a:rPr lang="hu-HU" sz="2200" i="1" dirty="0">
                <a:effectLst/>
              </a:rPr>
              <a:t>Hatalmad, erőd végtelen,</a:t>
            </a:r>
            <a:br>
              <a:rPr lang="hu-HU" sz="2200" i="1" dirty="0">
                <a:effectLst/>
              </a:rPr>
            </a:br>
            <a:r>
              <a:rPr lang="hu-HU" sz="2200" i="1" dirty="0">
                <a:effectLst/>
              </a:rPr>
              <a:t>Igaz Bíró vagy népeden,</a:t>
            </a:r>
            <a:br>
              <a:rPr lang="hu-HU" sz="2200" i="1" dirty="0">
                <a:effectLst/>
              </a:rPr>
            </a:br>
            <a:r>
              <a:rPr lang="hu-HU" sz="2200" i="1" dirty="0">
                <a:effectLst/>
              </a:rPr>
              <a:t>S irgalmad mégis szüntelen</a:t>
            </a:r>
            <a:br>
              <a:rPr lang="hu-HU" sz="2200" i="1" dirty="0">
                <a:effectLst/>
              </a:rPr>
            </a:br>
            <a:r>
              <a:rPr lang="hu-HU" sz="2200" i="1" dirty="0">
                <a:effectLst/>
              </a:rPr>
              <a:t>Ragyogva száll a világra</a:t>
            </a:r>
            <a:r>
              <a:rPr lang="hu-HU" sz="2200" i="1" dirty="0" smtClean="0">
                <a:effectLst/>
              </a:rPr>
              <a:t>.”</a:t>
            </a:r>
            <a:endParaRPr lang="hu-HU" sz="2200" dirty="0"/>
          </a:p>
          <a:p>
            <a:pPr marL="0" indent="0" eaLnBrk="1" fontAlgn="auto" hangingPunct="1">
              <a:spcAft>
                <a:spcPts val="0"/>
              </a:spcAft>
              <a:buFontTx/>
              <a:buNone/>
              <a:defRPr/>
            </a:pPr>
            <a:endParaRPr lang="hu-HU"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TM04033921[[fn=Damaszt]]</Template>
  <TotalTime>4087</TotalTime>
  <Words>5437</Words>
  <Application>Microsoft Office PowerPoint</Application>
  <PresentationFormat>Diavetítés a képernyőre (4:3 oldalarány)</PresentationFormat>
  <Paragraphs>549</Paragraphs>
  <Slides>70</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70</vt:i4>
      </vt:variant>
    </vt:vector>
  </HeadingPairs>
  <TitlesOfParts>
    <vt:vector size="75" baseType="lpstr">
      <vt:lpstr>Arial</vt:lpstr>
      <vt:lpstr>Bookman Old Style</vt:lpstr>
      <vt:lpstr>Rockwell</vt:lpstr>
      <vt:lpstr>Wingdings</vt:lpstr>
      <vt:lpstr>Damask</vt:lpstr>
      <vt:lpstr>A középkor irodalma</vt:lpstr>
      <vt:lpstr>A középkor fogalma és világképe</vt:lpstr>
      <vt:lpstr>PowerPoint-bemutató</vt:lpstr>
      <vt:lpstr>A középkori művészetfelfogás</vt:lpstr>
      <vt:lpstr>I. Egyházi irodalom KÉSŐ antikvitás</vt:lpstr>
      <vt:lpstr>PowerPoint-bemutató</vt:lpstr>
      <vt:lpstr>Szent Jeromos (Hieronymus) (4–5. sz. )</vt:lpstr>
      <vt:lpstr>Szent Ágoston (Augustinus) (354, Thagaste – 430, Hippo)</vt:lpstr>
      <vt:lpstr>Vallomások</vt:lpstr>
      <vt:lpstr>PowerPoint-bemutató</vt:lpstr>
      <vt:lpstr>PowerPoint-bemutató</vt:lpstr>
      <vt:lpstr>PowerPoint-bemutató</vt:lpstr>
      <vt:lpstr>Szent Ambrus: Esti ima</vt:lpstr>
      <vt:lpstr>Szent Ambrus (Ambrosius, 4. sz.)</vt:lpstr>
      <vt:lpstr>Pierre abélard: szombatesti himnusz</vt:lpstr>
      <vt:lpstr>WIPO: HÚSvéti ének</vt:lpstr>
      <vt:lpstr>Himnuszköltészet</vt:lpstr>
      <vt:lpstr>Híres Középkori Himnuszok</vt:lpstr>
      <vt:lpstr>Jacopone da Todi: Stabat mater</vt:lpstr>
      <vt:lpstr>A magyar irodalom kezdetei</vt:lpstr>
      <vt:lpstr>Nyelvemlékeink</vt:lpstr>
      <vt:lpstr>PowerPoint-bemutató</vt:lpstr>
      <vt:lpstr>PowerPoint-bemutató</vt:lpstr>
      <vt:lpstr>PowerPoint-bemutató</vt:lpstr>
      <vt:lpstr>PowerPoint-bemutató</vt:lpstr>
      <vt:lpstr>PowerPoint-bemutató</vt:lpstr>
      <vt:lpstr>Legendák</vt:lpstr>
      <vt:lpstr>II. világi irodalom</vt:lpstr>
      <vt:lpstr>Lovagi epika</vt:lpstr>
      <vt:lpstr>PowerPoint-bemutató</vt:lpstr>
      <vt:lpstr>PowerPoint-bemutató</vt:lpstr>
      <vt:lpstr>Lovageposzok – összehasonlítás</vt:lpstr>
      <vt:lpstr>Roland-ének – Roland haldoklása</vt:lpstr>
      <vt:lpstr>Trisztán és Izolda  Izolda siratja halott kedvesét </vt:lpstr>
      <vt:lpstr>Trisztán és Izolda (Joseph Bédier, 1900)</vt:lpstr>
      <vt:lpstr>PowerPoint-bemutató</vt:lpstr>
      <vt:lpstr>PowerPoint-bemutató</vt:lpstr>
      <vt:lpstr>Lovagi líra</vt:lpstr>
      <vt:lpstr>Walter von der Vogelweide (1170 k. – 1230 előtt)</vt:lpstr>
      <vt:lpstr>PowerPoint-bemutató</vt:lpstr>
      <vt:lpstr>PowerPoint-bemutató</vt:lpstr>
      <vt:lpstr>PowerPoint-bemutató</vt:lpstr>
      <vt:lpstr>PowerPoint-bemutató</vt:lpstr>
      <vt:lpstr>Vágánsköltészet</vt:lpstr>
      <vt:lpstr>PowerPoint-bemutató</vt:lpstr>
      <vt:lpstr>Francois Villon (1431–1463?)</vt:lpstr>
      <vt:lpstr>Élete</vt:lpstr>
      <vt:lpstr>Költészete</vt:lpstr>
      <vt:lpstr>Hagyaték / Kis Testamentum (1456)</vt:lpstr>
      <vt:lpstr>Nagy Testamentum (1461)</vt:lpstr>
      <vt:lpstr>PowerPoint-bemutató</vt:lpstr>
      <vt:lpstr>PowerPoint-bemutató</vt:lpstr>
      <vt:lpstr>PowerPoint-bemutató</vt:lpstr>
      <vt:lpstr>PowerPoint-bemutató</vt:lpstr>
      <vt:lpstr>PowerPoint-bemutató</vt:lpstr>
      <vt:lpstr>Balladák</vt:lpstr>
      <vt:lpstr>PowerPoint-bemutató</vt:lpstr>
      <vt:lpstr>PowerPoint-bemutató</vt:lpstr>
      <vt:lpstr>Dante Alighieri (1265, Firenze – 1321, Ravenna)</vt:lpstr>
      <vt:lpstr>Élete</vt:lpstr>
      <vt:lpstr>Munkássága </vt:lpstr>
      <vt:lpstr>d) Isteni színjáték (Divina Commedia)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Bástya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 nyelvi stíluseszközök</dc:title>
  <dc:creator>Barteky</dc:creator>
  <cp:lastModifiedBy>Bartek Dániel</cp:lastModifiedBy>
  <cp:revision>174</cp:revision>
  <dcterms:created xsi:type="dcterms:W3CDTF">2013-10-09T19:13:33Z</dcterms:created>
  <dcterms:modified xsi:type="dcterms:W3CDTF">2024-05-31T20:55:01Z</dcterms:modified>
</cp:coreProperties>
</file>