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59" r:id="rId3"/>
    <p:sldId id="291" r:id="rId4"/>
    <p:sldId id="292" r:id="rId5"/>
    <p:sldId id="267" r:id="rId6"/>
    <p:sldId id="268" r:id="rId7"/>
    <p:sldId id="307" r:id="rId8"/>
    <p:sldId id="269" r:id="rId9"/>
    <p:sldId id="270" r:id="rId10"/>
    <p:sldId id="271" r:id="rId11"/>
    <p:sldId id="290" r:id="rId12"/>
    <p:sldId id="309" r:id="rId13"/>
    <p:sldId id="272" r:id="rId14"/>
    <p:sldId id="273" r:id="rId15"/>
    <p:sldId id="274" r:id="rId16"/>
    <p:sldId id="275" r:id="rId17"/>
    <p:sldId id="276" r:id="rId18"/>
    <p:sldId id="277" r:id="rId19"/>
    <p:sldId id="293" r:id="rId20"/>
    <p:sldId id="278" r:id="rId21"/>
    <p:sldId id="308" r:id="rId22"/>
    <p:sldId id="279" r:id="rId23"/>
    <p:sldId id="299" r:id="rId24"/>
    <p:sldId id="294" r:id="rId25"/>
    <p:sldId id="281" r:id="rId26"/>
    <p:sldId id="282" r:id="rId27"/>
    <p:sldId id="304" r:id="rId28"/>
    <p:sldId id="305" r:id="rId29"/>
    <p:sldId id="306" r:id="rId30"/>
    <p:sldId id="295" r:id="rId31"/>
    <p:sldId id="283" r:id="rId32"/>
    <p:sldId id="284" r:id="rId33"/>
    <p:sldId id="285" r:id="rId34"/>
    <p:sldId id="286" r:id="rId35"/>
    <p:sldId id="287" r:id="rId36"/>
    <p:sldId id="296" r:id="rId37"/>
    <p:sldId id="288" r:id="rId38"/>
    <p:sldId id="303" r:id="rId39"/>
    <p:sldId id="298" r:id="rId40"/>
    <p:sldId id="289" r:id="rId41"/>
    <p:sldId id="300" r:id="rId42"/>
    <p:sldId id="301" r:id="rId43"/>
    <p:sldId id="302" r:id="rId44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4854A3B-C64A-4D07-BD1C-47E4D4028B20}" type="datetimeFigureOut">
              <a:rPr lang="hu-HU"/>
              <a:pPr>
                <a:defRPr/>
              </a:pPr>
              <a:t>2024. 11. 27.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E8F508-3EA8-4FEB-B544-CD63928E468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altLang="hu-HU"/>
          </a:p>
        </p:txBody>
      </p:sp>
      <p:sp>
        <p:nvSpPr>
          <p:cNvPr id="23556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9pPr>
          </a:lstStyle>
          <a:p>
            <a:fld id="{C96CF14D-411B-4BD3-92DC-8F78469B1902}" type="slidenum">
              <a:rPr lang="hu-HU" altLang="hu-HU" sz="1200" smtClean="0"/>
              <a:pPr/>
              <a:t>23</a:t>
            </a:fld>
            <a:endParaRPr lang="hu-HU" altLang="hu-H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7F7DF-9331-4ADC-A8BD-0DC81F70600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0003171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D86C8-3DE2-486F-937B-7575B4E52F6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5742142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A14C5-461C-4614-8930-E35F36F339A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0626917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4D4AE-79CC-48B2-AFDC-535DD7E812E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78469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D49FE-04B0-4E30-94E9-6753C05A914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7342441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115F6-401D-438D-BA03-080C72C5CCA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9206093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F7875-F94E-4E72-82D0-9D1765511FD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9874811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FF46D-1DBE-4A15-AFE5-08F7A6DF549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4732635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3A0B9-7ECB-4D9C-8CA6-0DA52F92D35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6121306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01A7A-3E7F-431F-9583-8E302A41527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3021276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E1776-0027-4C7C-A5D8-9CD1B13B071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4417931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B4DCF-C276-4A55-B4B3-10FDFED86F2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2645164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B1FC8E2-33A6-451A-A170-9A0F129AA2A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4508500"/>
            <a:ext cx="7345362" cy="1470025"/>
          </a:xfrm>
        </p:spPr>
        <p:txBody>
          <a:bodyPr/>
          <a:lstStyle/>
          <a:p>
            <a:pPr eaLnBrk="1" hangingPunct="1"/>
            <a:r>
              <a:rPr lang="hu-HU" altLang="hu-HU" b="1">
                <a:latin typeface="Bookman Old Style" panose="02050604050505020204" pitchFamily="18" charset="0"/>
              </a:rPr>
              <a:t>Kosztolányi Dezső</a:t>
            </a:r>
            <a:br>
              <a:rPr lang="hu-HU" altLang="hu-HU" b="1">
                <a:latin typeface="Bookman Old Style" panose="02050604050505020204" pitchFamily="18" charset="0"/>
              </a:rPr>
            </a:br>
            <a:r>
              <a:rPr lang="hu-HU" altLang="hu-HU" sz="3200" i="1">
                <a:latin typeface="Bookman Old Style" panose="02050604050505020204" pitchFamily="18" charset="0"/>
              </a:rPr>
              <a:t>(1885, Szabadka – 1936, Budapest)</a:t>
            </a:r>
          </a:p>
        </p:txBody>
      </p:sp>
      <p:pic>
        <p:nvPicPr>
          <p:cNvPr id="3075" name="Picture 4" descr="KÃ©ptalÃ¡lat a kÃ¶vetkezÅre: âkosztolÃ¡nyiâ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17825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6" descr="KÃ©ptalÃ¡lat a kÃ¶vetkezÅre: âharmos ilonaâ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600" y="0"/>
            <a:ext cx="3073400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>
                <a:latin typeface="Bookman Old Style" panose="02050604050505020204" pitchFamily="18" charset="0"/>
              </a:rPr>
              <a:t>Mostan színes tintákról álmodom…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sz="2400"/>
              <a:t>kettős látószög: gyermeki álmodozás + ars poetica (közös vonás: alkotásvágy)</a:t>
            </a:r>
          </a:p>
          <a:p>
            <a:r>
              <a:rPr lang="hu-HU" altLang="hu-HU" sz="2400"/>
              <a:t>színskála, színszimbolika (sárga ~ arany kiemelése → anyához fűződő bensőséges kapcsolat)</a:t>
            </a:r>
          </a:p>
          <a:p>
            <a:r>
              <a:rPr lang="hu-HU" altLang="hu-HU" sz="2400"/>
              <a:t>impresszionista szinesztéziák (képek, színek, érzések összefonódása az álomban)</a:t>
            </a:r>
          </a:p>
          <a:p>
            <a:r>
              <a:rPr lang="hu-HU" altLang="hu-HU" sz="2400"/>
              <a:t>halmozások, túlzások, „akarok” → türelmetlen vágyakozás</a:t>
            </a:r>
          </a:p>
          <a:p>
            <a:r>
              <a:rPr lang="hu-HU" altLang="hu-HU" sz="2400"/>
              <a:t>tinták ~ írás (rajzolás) vágya, boldogsága (de feltételes módban → bizonytalan jövő, látens ellentét: felnőttkor szürkesége)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>
                <a:latin typeface="Bookman Old Style" panose="02050604050505020204" pitchFamily="18" charset="0"/>
              </a:rPr>
              <a:t>Menj, kisgyerek</a:t>
            </a:r>
            <a:endParaRPr lang="hu-HU" altLang="hu-HU" sz="3200">
              <a:latin typeface="Bookman Old Style" panose="0205060405050502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u-HU" sz="2400" dirty="0"/>
              <a:t>a kötet </a:t>
            </a:r>
            <a:r>
              <a:rPr lang="hu-HU" sz="2400" dirty="0" err="1"/>
              <a:t>záródarabja</a:t>
            </a:r>
            <a:endParaRPr lang="hu-HU" sz="2400" dirty="0"/>
          </a:p>
          <a:p>
            <a:pPr>
              <a:defRPr/>
            </a:pPr>
            <a:r>
              <a:rPr lang="hu-HU" sz="2400" dirty="0"/>
              <a:t>gyermekkor búcsúztatása (+ alkotói folyamat lezárulása)</a:t>
            </a:r>
          </a:p>
          <a:p>
            <a:pPr>
              <a:defRPr/>
            </a:pPr>
            <a:r>
              <a:rPr lang="hu-HU" sz="2400" dirty="0"/>
              <a:t>a lírai én kívülállóként szólítja meg gyermekkori önmagát</a:t>
            </a:r>
          </a:p>
          <a:p>
            <a:pPr>
              <a:defRPr/>
            </a:pPr>
            <a:r>
              <a:rPr lang="hu-HU" sz="2400" dirty="0"/>
              <a:t>irodalmiság, megalkotottság hangsúlyozása (a kötet útra bocsátása)</a:t>
            </a:r>
          </a:p>
          <a:p>
            <a:pPr>
              <a:defRPr/>
            </a:pPr>
            <a:r>
              <a:rPr lang="hu-HU" sz="2400" dirty="0"/>
              <a:t>a vágyott gyermekkor csak a versfüzér fiktív világában volt újrateremthető</a:t>
            </a:r>
          </a:p>
          <a:p>
            <a:pPr>
              <a:defRPr/>
            </a:pPr>
            <a:r>
              <a:rPr lang="hu-HU" sz="2400" dirty="0"/>
              <a:t>gyermeki lét teljessége ↔ felnőttkor töredezettség- élménye</a:t>
            </a:r>
          </a:p>
          <a:p>
            <a:pPr marL="0" indent="0">
              <a:buFontTx/>
              <a:buNone/>
              <a:defRPr/>
            </a:pPr>
            <a:endParaRPr lang="hu-HU" sz="2400" dirty="0"/>
          </a:p>
          <a:p>
            <a:pPr>
              <a:defRPr/>
            </a:pPr>
            <a:endParaRPr lang="hu-HU" dirty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39382ED-EF59-5553-EE9E-9CDC6AA37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l"/>
            <a:r>
              <a:rPr lang="hu-HU" sz="3200" b="1" i="1" dirty="0">
                <a:latin typeface="Bookman Old Style" panose="02050604050505020204" pitchFamily="18" charset="0"/>
              </a:rPr>
              <a:t>Boldog, szomorú dal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FF271A8-113F-A56D-45C2-F394BB830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58618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hu-H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Milyen vágyai, álmai voltak gyermekkorában? Mi minden szeretett volna lenni? Mit gondol, hogyan fog élni 15 év múlva? Milyen értékek lesznek </a:t>
            </a:r>
            <a:r>
              <a:rPr lang="hu-H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fontosak</a:t>
            </a:r>
            <a:r>
              <a:rPr lang="hu-H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akkor a maga számára? Mitől lehet boldog az ember?</a:t>
            </a:r>
            <a:endParaRPr lang="hu-H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hu-H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Hányféle viszony tételezhető fel a cím két jelzője között? (Tegyék ki a lehetséges kötőszavakat!) Hogyan befolyásolja a jelentésteremtést a logikai hiány különböző kiegészítése?</a:t>
            </a:r>
            <a:endParaRPr lang="hu-H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hu-H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Mitől boldog, illetve szomorú a vers első, ill. második része? Hányszor fordul elő a versben a „van” és „nincs” létige? Hogyan csoportosíthatóak az első részben katalogizált javak?</a:t>
            </a:r>
            <a:endParaRPr lang="hu-H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hu-H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Milyen jelentések kapcsolhatóak a kincs szimbólumához?</a:t>
            </a:r>
            <a:endParaRPr lang="hu-H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hu-H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Hasonlítsuk össze a verset Karinthy Találkozás egy fiatalemberrel c. novellájával!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26022563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u="sng" dirty="0">
                <a:latin typeface="Bookman Old Style" panose="02050604050505020204" pitchFamily="18" charset="0"/>
              </a:rPr>
              <a:t>Kenyér és bor</a:t>
            </a:r>
            <a:r>
              <a:rPr lang="hu-HU" altLang="hu-HU" sz="3200" b="1" dirty="0">
                <a:latin typeface="Bookman Old Style" panose="02050604050505020204" pitchFamily="18" charset="0"/>
              </a:rPr>
              <a:t> c. kötet</a:t>
            </a:r>
            <a:r>
              <a:rPr lang="hu-HU" altLang="hu-HU" sz="3200" dirty="0">
                <a:latin typeface="Bookman Old Style" panose="02050604050505020204" pitchFamily="18" charset="0"/>
              </a:rPr>
              <a:t> (1920)</a:t>
            </a:r>
            <a:br>
              <a:rPr lang="hu-HU" altLang="hu-HU" sz="3200" b="1" dirty="0">
                <a:latin typeface="Bookman Old Style" panose="02050604050505020204" pitchFamily="18" charset="0"/>
              </a:rPr>
            </a:br>
            <a:r>
              <a:rPr lang="hu-HU" altLang="hu-HU" sz="3200" b="1" i="1" dirty="0">
                <a:latin typeface="Bookman Old Style" panose="02050604050505020204" pitchFamily="18" charset="0"/>
              </a:rPr>
              <a:t>Boldog, szomorú dal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r>
              <a:rPr lang="hu-HU" altLang="hu-HU" sz="2400"/>
              <a:t>a kötet nyitóverse, műfaja „dal”</a:t>
            </a:r>
          </a:p>
          <a:p>
            <a:r>
              <a:rPr lang="hu-HU" altLang="hu-HU" sz="2400"/>
              <a:t>számvetés, létösszegzés</a:t>
            </a:r>
          </a:p>
          <a:p>
            <a:r>
              <a:rPr lang="hu-HU" altLang="hu-HU" sz="2400"/>
              <a:t>cím: ellentétre, paradoxonra épít</a:t>
            </a:r>
          </a:p>
          <a:p>
            <a:r>
              <a:rPr lang="hu-HU" altLang="hu-HU" sz="2400"/>
              <a:t>1. rész: elért sikerek leltárszerű felsorolása, kapcsolatos mellérendelések: anyagi jólét, családi boldogság, költői elismertség → mintha önmagát akarná meggyőzni</a:t>
            </a:r>
          </a:p>
          <a:p>
            <a:pPr lvl="1"/>
            <a:r>
              <a:rPr lang="hu-HU" altLang="hu-HU" sz="2000"/>
              <a:t>bőségszimbólumok: kenyér, bor, mák, dió</a:t>
            </a:r>
          </a:p>
          <a:p>
            <a:pPr lvl="1"/>
            <a:r>
              <a:rPr lang="hu-HU" altLang="hu-HU" sz="2000"/>
              <a:t>mozaikrímek, alliterációk</a:t>
            </a:r>
          </a:p>
          <a:p>
            <a:r>
              <a:rPr lang="hu-HU" altLang="hu-HU" sz="2400"/>
              <a:t>2. rész (</a:t>
            </a:r>
            <a:r>
              <a:rPr lang="hu-HU" altLang="hu-HU" sz="2400" i="1"/>
              <a:t>„de”</a:t>
            </a:r>
            <a:r>
              <a:rPr lang="hu-HU" altLang="hu-HU" sz="2400"/>
              <a:t> után): lázas keresés → keserű panasz → elemi hiányérzet (</a:t>
            </a:r>
            <a:r>
              <a:rPr lang="hu-HU" altLang="hu-HU" sz="2400" i="1"/>
              <a:t>„nincs meg a kincs, mire vágytam”</a:t>
            </a:r>
            <a:r>
              <a:rPr lang="hu-HU" altLang="hu-HU" sz="2400"/>
              <a:t>)</a:t>
            </a:r>
          </a:p>
          <a:p>
            <a:r>
              <a:rPr lang="hu-HU" altLang="hu-HU" sz="2400"/>
              <a:t>ellentétkatalógus: van (10x) ↔ nincs (1x); földi ↔ égi; ifjúkor ↔ férfikor; nappal ↔ éjszaka; konkrét értékek ↔ elvont, meghatározhatatlan kincs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r>
              <a:rPr lang="hu-HU" altLang="hu-HU" sz="2400"/>
              <a:t>éjszakai szembesülés, „megvilágosodás”:</a:t>
            </a:r>
          </a:p>
          <a:p>
            <a:pPr lvl="1"/>
            <a:r>
              <a:rPr lang="hu-HU" altLang="hu-HU" sz="2400"/>
              <a:t>a jómód nem helyettesítheti az élet igazi értékeit</a:t>
            </a:r>
          </a:p>
          <a:p>
            <a:pPr lvl="1"/>
            <a:r>
              <a:rPr lang="hu-HU" altLang="hu-HU" sz="2400"/>
              <a:t>a világba való beilleszkedés lehetetlenné teszi az álmok megvalósulását</a:t>
            </a:r>
          </a:p>
          <a:p>
            <a:pPr lvl="1"/>
            <a:r>
              <a:rPr lang="hu-HU" altLang="hu-HU" sz="2400"/>
              <a:t>az igazi kincs a földi életben elérhetetlen</a:t>
            </a:r>
          </a:p>
          <a:p>
            <a:r>
              <a:rPr lang="hu-HU" altLang="hu-HU" sz="2400"/>
              <a:t>értelmezési lehetőségek:</a:t>
            </a:r>
          </a:p>
          <a:p>
            <a:pPr lvl="1"/>
            <a:r>
              <a:rPr lang="hu-HU" altLang="hu-HU" sz="2400"/>
              <a:t>1. értékhierarchia (boldogság &lt; szomorúság) </a:t>
            </a:r>
          </a:p>
          <a:p>
            <a:pPr lvl="1"/>
            <a:r>
              <a:rPr lang="hu-HU" altLang="hu-HU" sz="2400"/>
              <a:t>2. egyszerre érvényes minőségek ambivalenciája, egyenrangú „szólamok” (boldogság = szomorúság)</a:t>
            </a:r>
          </a:p>
          <a:p>
            <a:r>
              <a:rPr lang="hu-HU" altLang="hu-HU" sz="2400"/>
              <a:t>elégikus hangulat + önirónia keveredése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u="sng">
                <a:latin typeface="Bookman Old Style" panose="02050604050505020204" pitchFamily="18" charset="0"/>
              </a:rPr>
              <a:t>A bús férfi panaszai</a:t>
            </a:r>
            <a:r>
              <a:rPr lang="hu-HU" altLang="hu-HU" sz="3200" b="1">
                <a:latin typeface="Bookman Old Style" panose="02050604050505020204" pitchFamily="18" charset="0"/>
              </a:rPr>
              <a:t> c. kötet</a:t>
            </a:r>
            <a:r>
              <a:rPr lang="hu-HU" altLang="hu-HU" sz="3200">
                <a:latin typeface="Bookman Old Style" panose="02050604050505020204" pitchFamily="18" charset="0"/>
              </a:rPr>
              <a:t> (1924)</a:t>
            </a:r>
            <a:endParaRPr lang="hu-HU" altLang="hu-HU" sz="3200" b="1">
              <a:latin typeface="Bookman Old Style" panose="02050604050505020204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u-HU" altLang="hu-HU" sz="2400" i="1"/>
              <a:t>A szegény kisgyermek panaszai</a:t>
            </a:r>
            <a:r>
              <a:rPr lang="hu-HU" altLang="hu-HU" sz="2400"/>
              <a:t>nak folytatása</a:t>
            </a:r>
          </a:p>
          <a:p>
            <a:pPr>
              <a:lnSpc>
                <a:spcPct val="90000"/>
              </a:lnSpc>
            </a:pPr>
            <a:r>
              <a:rPr lang="hu-HU" altLang="hu-HU" sz="2400"/>
              <a:t>visszatekintés az élet delelőjéről az elveszített ifjúságra</a:t>
            </a:r>
          </a:p>
          <a:p>
            <a:pPr>
              <a:lnSpc>
                <a:spcPct val="90000"/>
              </a:lnSpc>
            </a:pPr>
            <a:r>
              <a:rPr lang="hu-HU" altLang="hu-HU" sz="2400"/>
              <a:t>magány, üresség, rossz közérzet</a:t>
            </a:r>
          </a:p>
          <a:p>
            <a:pPr>
              <a:lnSpc>
                <a:spcPct val="90000"/>
              </a:lnSpc>
            </a:pPr>
            <a:r>
              <a:rPr lang="hu-HU" altLang="hu-HU" sz="2400"/>
              <a:t>a család mint menedék (feleségéről, gyermekéről írt versek)</a:t>
            </a:r>
          </a:p>
          <a:p>
            <a:pPr>
              <a:lnSpc>
                <a:spcPct val="90000"/>
              </a:lnSpc>
            </a:pPr>
            <a:r>
              <a:rPr lang="hu-HU" altLang="hu-HU" sz="2400"/>
              <a:t>emberi kiszolgáltatottság, szenvedők iránti részvét</a:t>
            </a:r>
          </a:p>
          <a:p>
            <a:pPr>
              <a:lnSpc>
                <a:spcPct val="90000"/>
              </a:lnSpc>
            </a:pPr>
            <a:endParaRPr lang="hu-HU" altLang="hu-HU" sz="2400"/>
          </a:p>
          <a:p>
            <a:r>
              <a:rPr lang="hu-HU" altLang="hu-HU" sz="2400" b="1" i="1"/>
              <a:t>Beírtak engem mindenféle Könyvbe</a:t>
            </a:r>
            <a:endParaRPr lang="hu-HU" altLang="hu-HU" sz="2400"/>
          </a:p>
          <a:p>
            <a:pPr lvl="1"/>
            <a:r>
              <a:rPr lang="hu-HU" altLang="hu-HU" sz="2000"/>
              <a:t>személytelen bürokrácia, elidegenedés, személytelenség, a személyiség adattá degradálása</a:t>
            </a:r>
          </a:p>
          <a:p>
            <a:r>
              <a:rPr lang="hu-HU" altLang="hu-HU" sz="2400"/>
              <a:t> </a:t>
            </a:r>
            <a:r>
              <a:rPr lang="hu-HU" altLang="hu-HU" sz="2400" b="1" i="1"/>
              <a:t>Ó én szeretem a bús pesti népet</a:t>
            </a:r>
            <a:endParaRPr lang="hu-HU" altLang="hu-HU" sz="2400"/>
          </a:p>
          <a:p>
            <a:pPr lvl="1"/>
            <a:r>
              <a:rPr lang="hu-HU" altLang="hu-HU" sz="2000"/>
              <a:t>szociális érzék, együttérzés</a:t>
            </a:r>
            <a:r>
              <a:rPr lang="hu-HU" altLang="hu-HU" sz="2400"/>
              <a:t> 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u="sng">
                <a:latin typeface="Bookman Old Style" panose="02050604050505020204" pitchFamily="18" charset="0"/>
              </a:rPr>
              <a:t>Számadás</a:t>
            </a:r>
            <a:r>
              <a:rPr lang="hu-HU" altLang="hu-HU" sz="3200" b="1" i="1">
                <a:latin typeface="Bookman Old Style" panose="02050604050505020204" pitchFamily="18" charset="0"/>
              </a:rPr>
              <a:t> </a:t>
            </a:r>
            <a:r>
              <a:rPr lang="hu-HU" altLang="hu-HU" sz="3200" b="1">
                <a:latin typeface="Bookman Old Style" panose="02050604050505020204" pitchFamily="18" charset="0"/>
              </a:rPr>
              <a:t>c. kötet </a:t>
            </a:r>
            <a:r>
              <a:rPr lang="hu-HU" altLang="hu-HU" sz="3200">
                <a:latin typeface="Bookman Old Style" panose="02050604050505020204" pitchFamily="18" charset="0"/>
              </a:rPr>
              <a:t>(1935)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sz="2400"/>
              <a:t>költészetének csúcsa </a:t>
            </a:r>
          </a:p>
          <a:p>
            <a:r>
              <a:rPr lang="hu-HU" altLang="hu-HU" sz="2400"/>
              <a:t>egyszerre természetesség és megformáltság</a:t>
            </a:r>
          </a:p>
          <a:p>
            <a:r>
              <a:rPr lang="hu-HU" altLang="hu-HU" sz="2400"/>
              <a:t>összegzés igénye</a:t>
            </a:r>
          </a:p>
          <a:p>
            <a:r>
              <a:rPr lang="hu-HU" altLang="hu-HU" sz="2400"/>
              <a:t>súlyosbodó betegség, halál közelsége </a:t>
            </a:r>
            <a:r>
              <a:rPr lang="hu-HU" altLang="hu-HU" sz="2400">
                <a:cs typeface="Arial" panose="020B0604020202020204" pitchFamily="34" charset="0"/>
              </a:rPr>
              <a:t>↔ élet szépsége, emberi méltóság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>
                <a:latin typeface="Bookman Old Style" panose="02050604050505020204" pitchFamily="18" charset="0"/>
              </a:rPr>
              <a:t>Számadás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>
              <a:defRPr/>
            </a:pPr>
            <a:r>
              <a:rPr lang="hu-HU" altLang="hu-HU" sz="2400" dirty="0" err="1"/>
              <a:t>szonettciklus</a:t>
            </a:r>
            <a:r>
              <a:rPr lang="hu-HU" altLang="hu-HU" sz="2400" dirty="0"/>
              <a:t> (7 szonett)</a:t>
            </a:r>
          </a:p>
          <a:p>
            <a:pPr>
              <a:defRPr/>
            </a:pPr>
            <a:r>
              <a:rPr lang="hu-HU" altLang="hu-HU" sz="2400" dirty="0"/>
              <a:t>drámaiság (felszólítások, kérdések, rövid és hiányos mondatok, szentenciák)</a:t>
            </a:r>
          </a:p>
          <a:p>
            <a:pPr>
              <a:defRPr/>
            </a:pPr>
            <a:r>
              <a:rPr lang="hu-HU" altLang="hu-HU" sz="2400" dirty="0"/>
              <a:t>önmegszólítás </a:t>
            </a:r>
            <a:r>
              <a:rPr lang="hu-HU" altLang="hu-HU" sz="2400" dirty="0">
                <a:cs typeface="Arial" panose="020B0604020202020204" pitchFamily="34" charset="0"/>
              </a:rPr>
              <a:t>→ drámai monológ: önmaga másik énjével vitázik (amely a boldogság illúziójában él)</a:t>
            </a:r>
          </a:p>
          <a:p>
            <a:pPr>
              <a:defRPr/>
            </a:pPr>
            <a:r>
              <a:rPr lang="hu-HU" altLang="hu-HU" sz="2400" dirty="0">
                <a:cs typeface="Arial" panose="020B0604020202020204" pitchFamily="34" charset="0"/>
              </a:rPr>
              <a:t>beolvadás a hétköznapok világába ↔ kívülállás</a:t>
            </a:r>
          </a:p>
          <a:p>
            <a:pPr>
              <a:defRPr/>
            </a:pPr>
            <a:r>
              <a:rPr lang="hu-HU" altLang="hu-HU" sz="2400" dirty="0">
                <a:cs typeface="Arial" panose="020B0604020202020204" pitchFamily="34" charset="0"/>
              </a:rPr>
              <a:t>boldogok ↔ boldogtalanok világa</a:t>
            </a:r>
          </a:p>
          <a:p>
            <a:pPr>
              <a:defRPr/>
            </a:pPr>
            <a:r>
              <a:rPr lang="hu-HU" altLang="hu-HU" sz="2400" dirty="0">
                <a:cs typeface="Arial" panose="020B0604020202020204" pitchFamily="34" charset="0"/>
              </a:rPr>
              <a:t>a boldogtalanokkal, szenvedőkkel vállal sorsközösséget → részvétetika („szemedben éles fény legyen a részvét”) </a:t>
            </a:r>
          </a:p>
          <a:p>
            <a:pPr>
              <a:defRPr/>
            </a:pPr>
            <a:r>
              <a:rPr lang="hu-HU" altLang="hu-HU" sz="2400" dirty="0">
                <a:cs typeface="Arial" panose="020B0604020202020204" pitchFamily="34" charset="0"/>
              </a:rPr>
              <a:t>a boldogtalanság értékké válik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hu-HU" altLang="hu-HU" sz="2400" dirty="0">
                <a:cs typeface="Arial" panose="020B0604020202020204" pitchFamily="34" charset="0"/>
              </a:rPr>
              <a:t>	(„gyáva az, ki boldog” ↔ „csak a boldogtalan a hős”)</a:t>
            </a:r>
          </a:p>
          <a:p>
            <a:pPr>
              <a:defRPr/>
            </a:pPr>
            <a:endParaRPr lang="hu-HU" altLang="hu-HU" sz="2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76250"/>
            <a:ext cx="8569325" cy="604837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endParaRPr lang="hu-HU" altLang="hu-HU" sz="2400">
              <a:cs typeface="Arial" panose="020B0604020202020204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hu-HU" altLang="hu-HU" sz="2400" u="sng">
                <a:cs typeface="Arial" panose="020B0604020202020204" pitchFamily="34" charset="0"/>
              </a:rPr>
              <a:t>A szonettek összegzése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u-HU" altLang="hu-HU" sz="2400">
                <a:cs typeface="Arial" panose="020B0604020202020204" pitchFamily="34" charset="0"/>
              </a:rPr>
              <a:t>az ember nincs egyedül a szenvedésben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u-HU" altLang="hu-HU" sz="2400">
                <a:cs typeface="Arial" panose="020B0604020202020204" pitchFamily="34" charset="0"/>
              </a:rPr>
              <a:t>egyfajta összetartozás a szenvedők között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u-HU" altLang="hu-HU" sz="2400">
                <a:cs typeface="Arial" panose="020B0604020202020204" pitchFamily="34" charset="0"/>
              </a:rPr>
              <a:t>a szenvedő képes megérteni társait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u-HU" altLang="hu-HU" sz="2400">
                <a:cs typeface="Arial" panose="020B0604020202020204" pitchFamily="34" charset="0"/>
              </a:rPr>
              <a:t>evangéliumi szerepvállalás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u-HU" altLang="hu-HU" sz="2400">
                <a:cs typeface="Arial" panose="020B0604020202020204" pitchFamily="34" charset="0"/>
              </a:rPr>
              <a:t>kérdés az írókhoz: mi újat lehet még írni a szenvedőkről?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u-HU" altLang="hu-HU" sz="2400">
                <a:cs typeface="Arial" panose="020B0604020202020204" pitchFamily="34" charset="0"/>
              </a:rPr>
              <a:t>az író küldetése: a boldogtalanok megértése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u-HU" altLang="hu-HU" sz="2400">
                <a:cs typeface="Arial" panose="020B0604020202020204" pitchFamily="34" charset="0"/>
              </a:rPr>
              <a:t>végső konklúzió: „Gyáva az, ki boldog”</a:t>
            </a:r>
            <a:endParaRPr lang="hu-HU" altLang="hu-HU" sz="2800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>
                <a:latin typeface="Bookman Old Style" panose="02050604050505020204" pitchFamily="18" charset="0"/>
              </a:rPr>
              <a:t>Őszi reggeli</a:t>
            </a:r>
          </a:p>
        </p:txBody>
      </p:sp>
      <p:sp>
        <p:nvSpPr>
          <p:cNvPr id="1945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/>
              <a:t>mindössze tízsoros költemény</a:t>
            </a:r>
          </a:p>
          <a:p>
            <a:r>
              <a:rPr lang="hu-HU" altLang="hu-HU" sz="2400"/>
              <a:t>felütés: szemlélődés, érzéki tapasztalat, „csendélet” (képalkotás + hangszimbolika)</a:t>
            </a:r>
          </a:p>
          <a:p>
            <a:r>
              <a:rPr lang="hu-HU" altLang="hu-HU" sz="2400"/>
              <a:t>tárgyias leírás + összegző reflexió („A pompa ez, részvéttelen, derült / magába-forduló tökéletesség”)	      → a természetre és a műalkotásra is vonatkoztatható (vers ~ ékszer)</a:t>
            </a:r>
          </a:p>
          <a:p>
            <a:r>
              <a:rPr lang="hu-HU" altLang="hu-HU" sz="2400"/>
              <a:t>időbeliség tapasztalata („jobb volna élni”; főnévi igenév ~ általánosítás) → az olvasó kiegészíti a hiányt („de meg kell halni”): halálsejtelem</a:t>
            </a:r>
          </a:p>
          <a:p>
            <a:r>
              <a:rPr lang="hu-HU" altLang="hu-HU" sz="2400"/>
              <a:t>zárlat: személyesség megjelenése → újraértelmezi a korábbi leírást: az élet végessége (ősztoposz)</a:t>
            </a:r>
          </a:p>
          <a:p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/>
            <a:r>
              <a:rPr lang="hu-HU" altLang="hu-HU" sz="3600" b="1">
                <a:latin typeface="Bookman Old Style" panose="02050604050505020204" pitchFamily="18" charset="0"/>
              </a:rPr>
              <a:t>Élete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435975" cy="55895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400"/>
              <a:t>apja Kosztolányi Árpád (a szabadkai gimnázium matematika-fizika szakos tanára, majd igazgatója), édesanyja Brenner Eulália</a:t>
            </a:r>
          </a:p>
          <a:p>
            <a:pPr>
              <a:lnSpc>
                <a:spcPct val="80000"/>
              </a:lnSpc>
            </a:pPr>
            <a:r>
              <a:rPr lang="hu-HU" altLang="hu-HU" sz="2400"/>
              <a:t>gimnázium: Szabadka</a:t>
            </a:r>
          </a:p>
          <a:p>
            <a:pPr>
              <a:lnSpc>
                <a:spcPct val="80000"/>
              </a:lnSpc>
            </a:pPr>
            <a:r>
              <a:rPr lang="hu-HU" altLang="hu-HU" sz="2400"/>
              <a:t>egyetem: budapesti bölcsészkar (magyar-német szak) → tanulmányait nem fejezi be</a:t>
            </a:r>
          </a:p>
          <a:p>
            <a:pPr>
              <a:lnSpc>
                <a:spcPct val="80000"/>
              </a:lnSpc>
            </a:pPr>
            <a:r>
              <a:rPr lang="hu-HU" altLang="hu-HU" sz="2400"/>
              <a:t>újságíró:</a:t>
            </a:r>
          </a:p>
          <a:p>
            <a:pPr lvl="1">
              <a:lnSpc>
                <a:spcPct val="80000"/>
              </a:lnSpc>
            </a:pPr>
            <a:r>
              <a:rPr lang="hu-HU" altLang="hu-HU" sz="2400" i="1"/>
              <a:t>Budapesti Napló</a:t>
            </a:r>
            <a:r>
              <a:rPr lang="hu-HU" altLang="hu-HU" sz="2400"/>
              <a:t> (versrovat vezetője)</a:t>
            </a:r>
          </a:p>
          <a:p>
            <a:pPr lvl="1">
              <a:lnSpc>
                <a:spcPct val="80000"/>
              </a:lnSpc>
            </a:pPr>
            <a:r>
              <a:rPr lang="hu-HU" altLang="hu-HU" sz="2400" i="1"/>
              <a:t>Nyugat</a:t>
            </a:r>
            <a:endParaRPr lang="hu-HU" altLang="hu-HU" sz="2400"/>
          </a:p>
          <a:p>
            <a:pPr lvl="1">
              <a:lnSpc>
                <a:spcPct val="80000"/>
              </a:lnSpc>
            </a:pPr>
            <a:r>
              <a:rPr lang="hu-HU" altLang="hu-HU" sz="2400" i="1"/>
              <a:t>Új Nemzedék</a:t>
            </a:r>
            <a:r>
              <a:rPr lang="hu-HU" altLang="hu-HU" sz="2400"/>
              <a:t> (politizál, de kiábrándul belőle)</a:t>
            </a:r>
          </a:p>
          <a:p>
            <a:pPr lvl="1"/>
            <a:r>
              <a:rPr lang="hu-HU" altLang="hu-HU" sz="2400" i="1"/>
              <a:t>Pesti Hírlap</a:t>
            </a:r>
            <a:endParaRPr lang="hu-HU" altLang="hu-HU" sz="2400"/>
          </a:p>
          <a:p>
            <a:pPr>
              <a:lnSpc>
                <a:spcPct val="80000"/>
              </a:lnSpc>
            </a:pPr>
            <a:r>
              <a:rPr lang="hu-HU" altLang="hu-HU" sz="2400"/>
              <a:t>(1913) feleségül veszi Harmos Ilonát (gyermekük Ádám)</a:t>
            </a:r>
          </a:p>
          <a:p>
            <a:r>
              <a:rPr lang="hu-HU" altLang="hu-HU" sz="2400"/>
              <a:t>(1933) súlyos betegsége (műtétek, gégemetszés)</a:t>
            </a:r>
          </a:p>
          <a:p>
            <a:r>
              <a:rPr lang="hu-HU" altLang="hu-HU" sz="2400"/>
              <a:t>(1935) Radákovich Mária iránti szerelem</a:t>
            </a:r>
          </a:p>
          <a:p>
            <a:pPr>
              <a:lnSpc>
                <a:spcPct val="80000"/>
              </a:lnSpc>
            </a:pPr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>
                <a:latin typeface="Bookman Old Style" panose="02050604050505020204" pitchFamily="18" charset="0"/>
              </a:rPr>
              <a:t>Marcus Aurelius</a:t>
            </a:r>
          </a:p>
        </p:txBody>
      </p:sp>
      <p:sp>
        <p:nvSpPr>
          <p:cNvPr id="20483" name="Tartalom helye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r>
              <a:rPr lang="hu-HU" altLang="hu-HU" sz="2400" dirty="0"/>
              <a:t>filozófiai költemény, óda</a:t>
            </a:r>
          </a:p>
          <a:p>
            <a:r>
              <a:rPr lang="hu-HU" altLang="hu-HU" sz="2400" dirty="0"/>
              <a:t>megszólított: Marcus Aurelius szobra</a:t>
            </a:r>
          </a:p>
          <a:p>
            <a:r>
              <a:rPr lang="hu-HU" altLang="hu-HU" sz="2400" dirty="0"/>
              <a:t>ellentétek:</a:t>
            </a:r>
          </a:p>
          <a:p>
            <a:pPr lvl="1"/>
            <a:r>
              <a:rPr lang="hu-HU" altLang="hu-HU" sz="2000" dirty="0"/>
              <a:t>magasság (trón) ↔ mélység (város)</a:t>
            </a:r>
          </a:p>
          <a:p>
            <a:pPr lvl="1"/>
            <a:r>
              <a:rPr lang="hu-HU" altLang="hu-HU" sz="2000" dirty="0"/>
              <a:t>egyén (bölcs, bátor, büszke) ↔ tömeg (bamba, barbár, bárgyú)</a:t>
            </a:r>
          </a:p>
          <a:p>
            <a:pPr lvl="1"/>
            <a:r>
              <a:rPr lang="hu-HU" altLang="hu-HU" sz="2000" dirty="0"/>
              <a:t>koldus ↔ imperátor</a:t>
            </a:r>
          </a:p>
          <a:p>
            <a:pPr lvl="1"/>
            <a:r>
              <a:rPr lang="hu-HU" altLang="hu-HU" sz="2000" dirty="0"/>
              <a:t>cifra rege ↔ Medusa-valóság</a:t>
            </a:r>
          </a:p>
          <a:p>
            <a:r>
              <a:rPr lang="hu-HU" altLang="hu-HU" sz="2400" dirty="0"/>
              <a:t>a „bamba tömeg” fölé emelkedő, a barbársággal harcoló, a szenvedéssel és halállal bátran, sztoikus nyugalommal szembenéző filozófus császár mint eszménykép</a:t>
            </a:r>
          </a:p>
          <a:p>
            <a:r>
              <a:rPr lang="hu-HU" altLang="hu-HU" sz="2400" dirty="0"/>
              <a:t>5. vsz.: átvált E/1. sz.-be → önjellemzés (ars poetica) → Marcus Aurelius és a beszélő közti párhuzam</a:t>
            </a:r>
          </a:p>
          <a:p>
            <a:r>
              <a:rPr lang="hu-HU" altLang="hu-HU" sz="2400" dirty="0"/>
              <a:t>váteszi szerep elutasítása (lásd: Ady-kritika)</a:t>
            </a:r>
          </a:p>
          <a:p>
            <a:endParaRPr lang="hu-HU" altLang="hu-HU" sz="2400" dirty="0"/>
          </a:p>
          <a:p>
            <a:endParaRPr lang="hu-HU" altLang="hu-HU" dirty="0"/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hu-HU" altLang="hu-HU" sz="3200" b="1" i="1" dirty="0">
                <a:latin typeface="Bookman Old Style" panose="02050604050505020204" pitchFamily="18" charset="0"/>
              </a:rPr>
              <a:t>Halotti beszéd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arenR"/>
            </a:pPr>
            <a:r>
              <a:rPr 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Milyen szöveghagyományt idéz meg a vers címe és néhány részlete?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a vershelyzet? Kiről és kiknek szól a költemény?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Miben különbözik Kosztolányi versének műfaja, hangneme, kérdésfelvetése és konklúziója a megidézett szövegemlékétől? Mi a vers beszélője szerint az ember életének legfőbb értéke?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Mely képek, kifejezések vonatkoznak az ember hétköznapiságára, illetve szentségére? Mi lehet a szerepe ennek a kettősségnek?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80759419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dirty="0">
                <a:latin typeface="Bookman Old Style" panose="02050604050505020204" pitchFamily="18" charset="0"/>
              </a:rPr>
              <a:t>Halotti beszéd</a:t>
            </a:r>
          </a:p>
        </p:txBody>
      </p:sp>
      <p:sp>
        <p:nvSpPr>
          <p:cNvPr id="2150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dirty="0"/>
              <a:t>egy vegyészmérnök barátja halálára írta</a:t>
            </a:r>
          </a:p>
          <a:p>
            <a:r>
              <a:rPr lang="hu-HU" altLang="hu-HU" sz="2400" dirty="0"/>
              <a:t>cím + felütés ~ a nyelvemlék felidézése (</a:t>
            </a:r>
            <a:r>
              <a:rPr lang="hu-HU" altLang="hu-HU" sz="2400" dirty="0" err="1"/>
              <a:t>evokáció</a:t>
            </a:r>
            <a:r>
              <a:rPr lang="hu-HU" altLang="hu-HU" sz="2400" dirty="0"/>
              <a:t>)</a:t>
            </a:r>
          </a:p>
          <a:p>
            <a:r>
              <a:rPr lang="hu-HU" altLang="hu-HU" sz="2400" dirty="0"/>
              <a:t>gyászolók megszólítása (T/2. sz.)</a:t>
            </a:r>
          </a:p>
          <a:p>
            <a:r>
              <a:rPr lang="hu-HU" altLang="hu-HU" sz="2400" dirty="0"/>
              <a:t>általános (közös emberi sors) ↔ konkrét (egyediség)</a:t>
            </a:r>
          </a:p>
          <a:p>
            <a:r>
              <a:rPr lang="hu-HU" altLang="hu-HU" sz="2400" dirty="0"/>
              <a:t>köznapi és szent, profán és szakrális összekapcsolása</a:t>
            </a:r>
          </a:p>
          <a:p>
            <a:r>
              <a:rPr lang="hu-HU" altLang="hu-HU" sz="2400" dirty="0"/>
              <a:t>szóképek: kincstár-, fény és hőmetafora</a:t>
            </a:r>
          </a:p>
          <a:p>
            <a:r>
              <a:rPr lang="hu-HU" altLang="hu-HU" sz="2400" dirty="0"/>
              <a:t>modern személyiségfelfogás: minden ember egyszeri, megismételhetetlen csoda, kiismerhetetlen külön világ → minden ember halála pótolhatatlan veszteség → az élet szeretete, az emberi méltóság tisztelete</a:t>
            </a:r>
          </a:p>
          <a:p>
            <a:r>
              <a:rPr lang="hu-HU" altLang="hu-HU" sz="2400" dirty="0"/>
              <a:t>zárlat: népmesei fordulat → </a:t>
            </a:r>
            <a:r>
              <a:rPr lang="hu-HU" altLang="hu-HU" sz="2400" dirty="0" err="1"/>
              <a:t>időtlenítés</a:t>
            </a:r>
            <a:r>
              <a:rPr lang="hu-HU" altLang="hu-HU" sz="2400" dirty="0"/>
              <a:t>, általánosítás</a:t>
            </a:r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>
                <a:latin typeface="Bookman Old Style" panose="02050604050505020204" pitchFamily="18" charset="0"/>
              </a:rPr>
              <a:t>Hajnali részegség</a:t>
            </a:r>
            <a:endParaRPr lang="hu-HU" altLang="hu-HU" sz="3200"/>
          </a:p>
        </p:txBody>
      </p:sp>
      <p:sp>
        <p:nvSpPr>
          <p:cNvPr id="22531" name="Téglalap 5"/>
          <p:cNvSpPr>
            <a:spLocks noChangeArrowheads="1"/>
          </p:cNvSpPr>
          <p:nvPr/>
        </p:nvSpPr>
        <p:spPr bwMode="auto">
          <a:xfrm>
            <a:off x="457200" y="1700213"/>
            <a:ext cx="82296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spcBef>
                <a:spcPct val="0"/>
              </a:spcBef>
              <a:buFont typeface="+mj-lt"/>
              <a:buAutoNum type="arabicParenR"/>
            </a:pPr>
            <a:r>
              <a:rPr lang="hu-HU" altLang="hu-HU" sz="2400" b="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Értelmezzük a vers címét!</a:t>
            </a:r>
          </a:p>
          <a:p>
            <a:pPr marL="0" indent="0">
              <a:spcBef>
                <a:spcPct val="0"/>
              </a:spcBef>
              <a:buNone/>
            </a:pPr>
            <a:r>
              <a:rPr lang="hu-HU" altLang="hu-HU" sz="2400" b="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Milyen előfeltevéseket fogalmazhatunk meg a cím alapján?</a:t>
            </a:r>
          </a:p>
          <a:p>
            <a:pPr marL="0" indent="0">
              <a:spcBef>
                <a:spcPct val="0"/>
              </a:spcBef>
              <a:buNone/>
            </a:pPr>
            <a:r>
              <a:rPr lang="hu-HU" altLang="hu-HU" sz="2400" b="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Mennyiben igazolódnak ezek a költemény ismeretében?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arenR" startAt="2"/>
            </a:pPr>
            <a:r>
              <a:rPr lang="hu-HU" altLang="hu-HU" sz="2400" b="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 </a:t>
            </a:r>
            <a:r>
              <a:rPr lang="hu-HU" altLang="hu-HU" sz="2400" b="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jellemzi</a:t>
            </a:r>
            <a:r>
              <a:rPr lang="hu-HU" altLang="hu-HU" sz="2400" b="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vershelyzetet? Ki a megszólított?</a:t>
            </a:r>
            <a:endParaRPr lang="hu-HU" altLang="hu-HU" sz="2400" b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arenR" startAt="2"/>
            </a:pPr>
            <a:r>
              <a:rPr lang="hu-HU" altLang="hu-HU" sz="2400" b="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Milyen egységekre különíthetjük el a verset?</a:t>
            </a:r>
            <a:endParaRPr lang="hu-HU" altLang="hu-HU" sz="2400" b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arenR" startAt="2"/>
            </a:pPr>
            <a:r>
              <a:rPr lang="hu-HU" altLang="hu-HU" sz="2400" b="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Milyen ellentétek feszülnek az egyes szakaszok között (vagy a szakaszokon belül)?</a:t>
            </a:r>
            <a:endParaRPr lang="hu-HU" altLang="hu-HU" sz="2400" b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arenR" startAt="2"/>
            </a:pPr>
            <a:r>
              <a:rPr lang="hu-HU" altLang="hu-HU" sz="2400" b="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Hogyan függ össze a vers képi világa és gondolatisága?</a:t>
            </a:r>
            <a:endParaRPr lang="hu-HU" altLang="hu-HU" sz="2400" b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arenR" startAt="2"/>
            </a:pPr>
            <a:r>
              <a:rPr lang="hu-HU" altLang="hu-HU" sz="2400" b="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Mely Kosztolányi lírájából ismert motívumok jelennek meg ebben a versben is?</a:t>
            </a:r>
            <a:endParaRPr lang="hu-HU" altLang="hu-HU" sz="2400" b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arenR" startAt="2"/>
            </a:pPr>
            <a:r>
              <a:rPr lang="hu-HU" altLang="hu-HU" sz="2400" b="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Kinek és miért ad hálát a beszélő a mű zárlatában?</a:t>
            </a:r>
            <a:endParaRPr lang="hu-HU" altLang="hu-HU" sz="2400" b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arenR" startAt="2"/>
            </a:pPr>
            <a:r>
              <a:rPr lang="hu-HU" altLang="hu-HU" sz="2400" b="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Határozzuk meg a vers műfaját!</a:t>
            </a:r>
            <a:endParaRPr lang="hu-HU" altLang="hu-HU" sz="2000" b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>
                <a:latin typeface="Bookman Old Style" panose="02050604050505020204" pitchFamily="18" charset="0"/>
              </a:rPr>
              <a:t>Hajnali részegség</a:t>
            </a:r>
            <a:endParaRPr lang="hu-HU" altLang="hu-HU" sz="3200"/>
          </a:p>
        </p:txBody>
      </p:sp>
      <p:sp>
        <p:nvSpPr>
          <p:cNvPr id="2457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u-HU" altLang="hu-HU" sz="2400"/>
              <a:t>létértelmező gondolati költemény, rapszódia</a:t>
            </a:r>
          </a:p>
          <a:p>
            <a:pPr>
              <a:lnSpc>
                <a:spcPct val="90000"/>
              </a:lnSpc>
            </a:pPr>
            <a:r>
              <a:rPr lang="hu-HU" altLang="hu-HU" sz="2400"/>
              <a:t>vershelyzet: bizalmas, baráti, intim hangnem, (ön)megszólítás (képzeletbeli barát / belső párbeszéd) </a:t>
            </a:r>
            <a:r>
              <a:rPr lang="hu-HU" altLang="hu-HU" sz="2400">
                <a:cs typeface="Arial" panose="020B0604020202020204" pitchFamily="34" charset="0"/>
              </a:rPr>
              <a:t>→ </a:t>
            </a:r>
            <a:r>
              <a:rPr lang="hu-HU" altLang="hu-HU" sz="2400"/>
              <a:t>éjszakai álmatlanság leírása</a:t>
            </a:r>
          </a:p>
          <a:p>
            <a:pPr>
              <a:lnSpc>
                <a:spcPct val="90000"/>
              </a:lnSpc>
            </a:pPr>
            <a:r>
              <a:rPr lang="hu-HU" altLang="hu-HU" sz="2400"/>
              <a:t>1. rész: betekintés mások életébe (vakság, bezártság; sivár, kiüresedett, gépies életek)</a:t>
            </a:r>
          </a:p>
          <a:p>
            <a:pPr>
              <a:lnSpc>
                <a:spcPct val="90000"/>
              </a:lnSpc>
            </a:pPr>
            <a:r>
              <a:rPr lang="hu-HU" altLang="hu-HU" sz="2400"/>
              <a:t>2. rész („de” kötőszó után) a szemlélődés az égi világ felé fordul (hajnali égbolt megpillantása, ámulat)</a:t>
            </a:r>
          </a:p>
          <a:p>
            <a:pPr lvl="1">
              <a:lnSpc>
                <a:spcPct val="90000"/>
              </a:lnSpc>
            </a:pPr>
            <a:r>
              <a:rPr lang="hu-HU" altLang="hu-HU" sz="2400"/>
              <a:t>visszatér gyermeki énje, fantáziája </a:t>
            </a:r>
            <a:r>
              <a:rPr lang="hu-HU" altLang="hu-HU" sz="2400">
                <a:cs typeface="Arial" panose="020B0604020202020204" pitchFamily="34" charset="0"/>
              </a:rPr>
              <a:t>→ látomás (mennyei bál, angyalok, tündérek) → elragadtatás, megvilágosodás (érzelmi tetőpont)</a:t>
            </a:r>
          </a:p>
          <a:p>
            <a:pPr>
              <a:lnSpc>
                <a:spcPct val="90000"/>
              </a:lnSpc>
            </a:pPr>
            <a:r>
              <a:rPr lang="hu-HU" altLang="hu-HU" sz="2400">
                <a:cs typeface="Arial" panose="020B0604020202020204" pitchFamily="34" charset="0"/>
              </a:rPr>
              <a:t>3. rész: a felnőtt önvádja és bűntudata, értelmetlen élete (melyet elutasít) </a:t>
            </a:r>
            <a:r>
              <a:rPr lang="hu-HU" altLang="hu-HU" sz="2400"/>
              <a:t>→ világ- és önmegértés, értékteremtés</a:t>
            </a:r>
            <a:endParaRPr lang="hu-HU" altLang="hu-HU" sz="240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hu-HU" altLang="hu-HU" sz="2400"/>
          </a:p>
          <a:p>
            <a:pPr>
              <a:lnSpc>
                <a:spcPct val="90000"/>
              </a:lnSpc>
            </a:pPr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r>
              <a:rPr lang="hu-HU" altLang="hu-HU" sz="2400">
                <a:cs typeface="Arial" panose="020B0604020202020204" pitchFamily="34" charset="0"/>
              </a:rPr>
              <a:t>zárlat: vallomás, hálaadás (emelkedett, himnikus hang)</a:t>
            </a:r>
          </a:p>
          <a:p>
            <a:pPr lvl="1"/>
            <a:r>
              <a:rPr lang="hu-HU" altLang="hu-HU" sz="2400">
                <a:cs typeface="Arial" panose="020B0604020202020204" pitchFamily="34" charset="0"/>
              </a:rPr>
              <a:t>boldogság ↔ elmúlás tragikuma</a:t>
            </a:r>
          </a:p>
          <a:p>
            <a:pPr lvl="1"/>
            <a:r>
              <a:rPr lang="hu-HU" altLang="hu-HU" sz="2400">
                <a:cs typeface="Arial" panose="020B0604020202020204" pitchFamily="34" charset="0"/>
              </a:rPr>
              <a:t>hit ↔ hitetlenség</a:t>
            </a:r>
          </a:p>
          <a:p>
            <a:pPr lvl="1"/>
            <a:r>
              <a:rPr lang="hu-HU" altLang="hu-HU" sz="2400">
                <a:cs typeface="Arial" panose="020B0604020202020204" pitchFamily="34" charset="0"/>
              </a:rPr>
              <a:t>a hétköznapi lét sivársága ↔ a létezés misztikus szépsége, teljessége, titkának megértése, ünneplése</a:t>
            </a:r>
          </a:p>
          <a:p>
            <a:pPr lvl="1"/>
            <a:r>
              <a:rPr lang="hu-HU" altLang="hu-HU" sz="2400"/>
              <a:t>„vendéglét”: a beszélő báli „vendégnek” tekinti magát, akit elbocsát a „házigazda”</a:t>
            </a:r>
          </a:p>
          <a:p>
            <a:pPr lvl="1"/>
            <a:r>
              <a:rPr lang="hu-HU" altLang="hu-HU" sz="2400"/>
              <a:t>az élet végességén való felülemelkedés</a:t>
            </a:r>
          </a:p>
          <a:p>
            <a:r>
              <a:rPr lang="hu-HU" altLang="hu-HU" sz="2400"/>
              <a:t>rapszodikus versépítés (változó hosszúságú sorok és strófák, soráthajlások, különféle rímek, változó ritmus) + hangulati hullámzás (izgatottság, közöny, lekicsinylés, ámulat, áhítat)</a:t>
            </a:r>
          </a:p>
          <a:p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>
                <a:latin typeface="Bookman Old Style" panose="02050604050505020204" pitchFamily="18" charset="0"/>
              </a:rPr>
              <a:t>Szeptemberi áhítat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sz="2400"/>
              <a:t>utolsó verse, egy kései szerelem élménye ihleti</a:t>
            </a:r>
          </a:p>
          <a:p>
            <a:r>
              <a:rPr lang="hu-HU" altLang="hu-HU" sz="2400"/>
              <a:t>a szeptemberi naphoz fohászkodik</a:t>
            </a:r>
          </a:p>
          <a:p>
            <a:r>
              <a:rPr lang="hu-HU" altLang="hu-HU" sz="2400"/>
              <a:t>a halál előtti utolsó fellángolás</a:t>
            </a:r>
          </a:p>
          <a:p>
            <a:r>
              <a:rPr lang="hu-HU" altLang="hu-HU" sz="2400"/>
              <a:t>a világ gyermeki újrafelfedezése, a részletek megcsodálása </a:t>
            </a:r>
            <a:r>
              <a:rPr lang="hu-HU" altLang="hu-HU" sz="2400">
                <a:cs typeface="Arial" panose="020B0604020202020204" pitchFamily="34" charset="0"/>
              </a:rPr>
              <a:t>→ az élet gyönyörűsége (a halál szemszögéből nézve minden megszépül)</a:t>
            </a:r>
          </a:p>
          <a:p>
            <a:r>
              <a:rPr lang="hu-HU" altLang="hu-HU" sz="2400">
                <a:cs typeface="Arial" panose="020B0604020202020204" pitchFamily="34" charset="0"/>
              </a:rPr>
              <a:t>zárlat: lázadás az idő, az elmúlás ellen</a:t>
            </a: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/>
          <a:lstStyle/>
          <a:p>
            <a:pPr algn="l"/>
            <a:r>
              <a:rPr lang="hu-HU" altLang="hu-HU" sz="2800" b="1">
                <a:latin typeface="Bookman Old Style" panose="02050604050505020204" pitchFamily="18" charset="0"/>
              </a:rPr>
              <a:t>Összehasonlító elemzés</a:t>
            </a:r>
            <a:br>
              <a:rPr lang="hu-HU" altLang="hu-HU" sz="2800" b="1">
                <a:latin typeface="Bookman Old Style" panose="02050604050505020204" pitchFamily="18" charset="0"/>
              </a:rPr>
            </a:br>
            <a:r>
              <a:rPr lang="hu-HU" altLang="hu-HU" sz="2800">
                <a:latin typeface="Bookman Old Style" panose="02050604050505020204" pitchFamily="18" charset="0"/>
              </a:rPr>
              <a:t>Kosztolányi: </a:t>
            </a:r>
            <a:r>
              <a:rPr lang="hu-HU" altLang="hu-HU" sz="2800" i="1">
                <a:latin typeface="Bookman Old Style" panose="02050604050505020204" pitchFamily="18" charset="0"/>
              </a:rPr>
              <a:t>Most harminckét éves vagyok</a:t>
            </a:r>
            <a:br>
              <a:rPr lang="hu-HU" altLang="hu-HU" sz="2800">
                <a:latin typeface="Bookman Old Style" panose="02050604050505020204" pitchFamily="18" charset="0"/>
              </a:rPr>
            </a:br>
            <a:r>
              <a:rPr lang="hu-HU" altLang="hu-HU" sz="2800">
                <a:latin typeface="Bookman Old Style" panose="02050604050505020204" pitchFamily="18" charset="0"/>
              </a:rPr>
              <a:t>Tóth Árpád: </a:t>
            </a:r>
            <a:r>
              <a:rPr lang="hu-HU" altLang="hu-HU" sz="2800" i="1">
                <a:latin typeface="Bookman Old Style" panose="02050604050505020204" pitchFamily="18" charset="0"/>
              </a:rPr>
              <a:t>Ez már nem nyári alkonyat</a:t>
            </a:r>
            <a:endParaRPr lang="hu-HU" altLang="hu-HU" sz="3200">
              <a:latin typeface="Bookman Old Style" panose="02050604050505020204" pitchFamily="18" charset="0"/>
            </a:endParaRPr>
          </a:p>
        </p:txBody>
      </p:sp>
      <p:sp>
        <p:nvSpPr>
          <p:cNvPr id="27651" name="Tartalom helye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3849688"/>
          </a:xfrm>
        </p:spPr>
        <p:txBody>
          <a:bodyPr/>
          <a:lstStyle/>
          <a:p>
            <a:r>
              <a:rPr lang="hu-HU" altLang="hu-HU" sz="2800" b="1"/>
              <a:t>Hasonlítsa össze a két költeményt!</a:t>
            </a:r>
          </a:p>
          <a:p>
            <a:r>
              <a:rPr lang="hu-HU" altLang="hu-HU" sz="2800" b="1"/>
              <a:t>Értelmezésének középpontjában az </a:t>
            </a:r>
            <a:r>
              <a:rPr lang="hu-HU" altLang="hu-HU" sz="2800" b="1" u="sng"/>
              <a:t>idősíkok szerepé</a:t>
            </a:r>
            <a:r>
              <a:rPr lang="hu-HU" altLang="hu-HU" sz="2800" b="1"/>
              <a:t>nek, a </a:t>
            </a:r>
            <a:r>
              <a:rPr lang="hu-HU" altLang="hu-HU" sz="2800" b="1" u="sng"/>
              <a:t>nyári délután</a:t>
            </a:r>
            <a:r>
              <a:rPr lang="hu-HU" altLang="hu-HU" sz="2800" b="1"/>
              <a:t>, illetve a </a:t>
            </a:r>
            <a:r>
              <a:rPr lang="hu-HU" altLang="hu-HU" sz="2800" b="1" u="sng"/>
              <a:t>nyári alkonyat motívumának vizsgálata</a:t>
            </a:r>
            <a:r>
              <a:rPr lang="hu-HU" altLang="hu-HU" sz="2800" b="1"/>
              <a:t> álljon!</a:t>
            </a:r>
          </a:p>
          <a:p>
            <a:r>
              <a:rPr lang="hu-HU" altLang="hu-HU" sz="2800" b="1"/>
              <a:t>Megoldása 400-800 szó terjedelmű legyen!</a:t>
            </a:r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76250"/>
            <a:ext cx="8291264" cy="564991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2400" dirty="0"/>
              <a:t>a) </a:t>
            </a:r>
            <a:r>
              <a:rPr lang="hu-HU" sz="2400" u="sng" dirty="0"/>
              <a:t>Idősíkok</a:t>
            </a:r>
          </a:p>
          <a:p>
            <a:pPr>
              <a:defRPr/>
            </a:pPr>
            <a:r>
              <a:rPr lang="hu-HU" sz="2400" i="1" dirty="0"/>
              <a:t>Mely szavak jelzik az időviszonyokat, és milyen időszemléletről tanúskodnak?</a:t>
            </a:r>
          </a:p>
          <a:p>
            <a:pPr>
              <a:defRPr/>
            </a:pPr>
            <a:r>
              <a:rPr lang="hu-HU" sz="2400" i="1" dirty="0"/>
              <a:t>Szerkezetileg elkülöníthetők-e különböző idősíkok?</a:t>
            </a:r>
          </a:p>
          <a:p>
            <a:pPr>
              <a:defRPr/>
            </a:pPr>
            <a:r>
              <a:rPr lang="hu-HU" sz="2400" i="1" dirty="0"/>
              <a:t>Hogyan jelenik meg az érték- és időszembesítés?  Milyen értékek (nézőpontok) állnak szemben egymással?</a:t>
            </a:r>
          </a:p>
          <a:p>
            <a:pPr>
              <a:defRPr/>
            </a:pPr>
            <a:endParaRPr lang="hu-HU" sz="2400" dirty="0"/>
          </a:p>
          <a:p>
            <a:pPr marL="0" indent="0">
              <a:buFontTx/>
              <a:buNone/>
              <a:defRPr/>
            </a:pPr>
            <a:r>
              <a:rPr lang="hu-HU" sz="2400" dirty="0"/>
              <a:t>b) </a:t>
            </a:r>
            <a:r>
              <a:rPr lang="hu-HU" sz="2400" u="sng" dirty="0"/>
              <a:t>A nyári délután és a nyári alkonyat motívuma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400" i="1" dirty="0"/>
              <a:t>Milyen hagyományos jelentéseket társíthatunk a nyár, illetve a délután és az alkonyat motívumaihoz?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400" i="1" dirty="0"/>
              <a:t>Milyen stíluseszközökkel (szóképekkel) ábrázolja a két vers az évszakot, illetve napszakot? Inkább statikus vagy dinamikus az ábrázolás? Minek köszönhető ez?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400" i="1" dirty="0"/>
              <a:t>Hol és hogyan „törik meg” a hagyományos leírás?  Milyen hangulatváltást idéz elő ez a versekben?</a:t>
            </a: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913"/>
            <a:ext cx="8229600" cy="59372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2000" i="1" dirty="0"/>
              <a:t>Még nyílnak a völgyben a kerti virágok,</a:t>
            </a:r>
            <a:br>
              <a:rPr lang="hu-HU" sz="2000" i="1" dirty="0"/>
            </a:br>
            <a:r>
              <a:rPr lang="hu-HU" sz="2000" i="1" dirty="0"/>
              <a:t>Még </a:t>
            </a:r>
            <a:r>
              <a:rPr lang="hu-HU" sz="2000" i="1" dirty="0" err="1"/>
              <a:t>zöldel</a:t>
            </a:r>
            <a:r>
              <a:rPr lang="hu-HU" sz="2000" i="1" dirty="0"/>
              <a:t> a nyárfa az ablak előtt (…)</a:t>
            </a:r>
          </a:p>
          <a:p>
            <a:pPr marL="0" indent="0">
              <a:buFontTx/>
              <a:buNone/>
              <a:defRPr/>
            </a:pPr>
            <a:r>
              <a:rPr lang="hu-HU" sz="2000" i="1" dirty="0"/>
              <a:t>Még </a:t>
            </a:r>
            <a:r>
              <a:rPr lang="hu-HU" sz="2000" i="1" dirty="0" err="1"/>
              <a:t>ifju</a:t>
            </a:r>
            <a:r>
              <a:rPr lang="hu-HU" sz="2000" i="1" dirty="0"/>
              <a:t> </a:t>
            </a:r>
            <a:r>
              <a:rPr lang="hu-HU" sz="2000" i="1" dirty="0" err="1"/>
              <a:t>szivemben</a:t>
            </a:r>
            <a:r>
              <a:rPr lang="hu-HU" sz="2000" i="1" dirty="0"/>
              <a:t> a </a:t>
            </a:r>
            <a:r>
              <a:rPr lang="hu-HU" sz="2000" i="1" dirty="0" err="1"/>
              <a:t>lángsugarú</a:t>
            </a:r>
            <a:r>
              <a:rPr lang="hu-HU" sz="2000" i="1" dirty="0"/>
              <a:t> nyár</a:t>
            </a:r>
            <a:br>
              <a:rPr lang="hu-HU" sz="2000" i="1" dirty="0"/>
            </a:br>
            <a:r>
              <a:rPr lang="hu-HU" sz="2000" i="1" dirty="0"/>
              <a:t>S még benne virít az egész kikelet,</a:t>
            </a:r>
            <a:br>
              <a:rPr lang="hu-HU" sz="2000" i="1" dirty="0"/>
            </a:br>
            <a:r>
              <a:rPr lang="hu-HU" sz="2000" i="1" dirty="0"/>
              <a:t>De íme sötét hajam őszbe </a:t>
            </a:r>
            <a:r>
              <a:rPr lang="hu-HU" sz="2000" i="1" dirty="0" err="1"/>
              <a:t>vegyűl</a:t>
            </a:r>
            <a:r>
              <a:rPr lang="hu-HU" sz="2000" i="1" dirty="0"/>
              <a:t> már,</a:t>
            </a:r>
            <a:br>
              <a:rPr lang="hu-HU" sz="2000" i="1" dirty="0"/>
            </a:br>
            <a:r>
              <a:rPr lang="hu-HU" sz="2000" i="1" dirty="0"/>
              <a:t>A tél dere már </a:t>
            </a:r>
            <a:r>
              <a:rPr lang="hu-HU" sz="2000" i="1" dirty="0" err="1"/>
              <a:t>megüté</a:t>
            </a:r>
            <a:r>
              <a:rPr lang="hu-HU" sz="2000" i="1" dirty="0"/>
              <a:t> fejemet.</a:t>
            </a:r>
          </a:p>
          <a:p>
            <a:pPr marL="0" indent="0">
              <a:buFontTx/>
              <a:buNone/>
              <a:defRPr/>
            </a:pPr>
            <a:r>
              <a:rPr lang="hu-HU" sz="2000" i="1" dirty="0"/>
              <a:t>Elhull a virág, eliramlik az élet...</a:t>
            </a:r>
          </a:p>
          <a:p>
            <a:pPr marL="0" indent="0">
              <a:buFontTx/>
              <a:buNone/>
              <a:defRPr/>
            </a:pPr>
            <a:endParaRPr lang="hu-HU" sz="2000" i="1" dirty="0"/>
          </a:p>
          <a:p>
            <a:pPr marL="0" indent="0">
              <a:buFontTx/>
              <a:buNone/>
              <a:defRPr/>
            </a:pPr>
            <a:r>
              <a:rPr lang="hu-HU" sz="2000" i="1" dirty="0"/>
              <a:t>Dél s est között van az idő, </a:t>
            </a:r>
            <a:r>
              <a:rPr lang="hu-HU" sz="2000" i="1" dirty="0" err="1"/>
              <a:t>nyujtózom</a:t>
            </a:r>
            <a:br>
              <a:rPr lang="hu-HU" sz="2000" i="1" dirty="0"/>
            </a:br>
            <a:r>
              <a:rPr lang="hu-HU" sz="2000" i="1" dirty="0"/>
              <a:t>A pamlagon végig kényelmesen...</a:t>
            </a:r>
            <a:br>
              <a:rPr lang="hu-HU" sz="2000" i="1" dirty="0"/>
            </a:br>
            <a:r>
              <a:rPr lang="hu-HU" sz="2000" i="1" dirty="0"/>
              <a:t>Keblemre hajtva </a:t>
            </a:r>
            <a:r>
              <a:rPr lang="hu-HU" sz="2000" i="1" dirty="0" err="1"/>
              <a:t>fejecskéjét</a:t>
            </a:r>
            <a:r>
              <a:rPr lang="hu-HU" sz="2000" i="1" dirty="0"/>
              <a:t>, alszik</a:t>
            </a:r>
            <a:br>
              <a:rPr lang="hu-HU" sz="2000" i="1" dirty="0"/>
            </a:br>
            <a:r>
              <a:rPr lang="hu-HU" sz="2000" i="1" dirty="0"/>
              <a:t>Kis feleségem mélyen, csendesen.</a:t>
            </a:r>
          </a:p>
          <a:p>
            <a:pPr marL="0" indent="0">
              <a:buFontTx/>
              <a:buNone/>
              <a:defRPr/>
            </a:pPr>
            <a:endParaRPr lang="hu-HU" sz="2000" i="1" dirty="0"/>
          </a:p>
          <a:p>
            <a:pPr marL="0" indent="0">
              <a:buFontTx/>
              <a:buNone/>
              <a:defRPr/>
            </a:pPr>
            <a:r>
              <a:rPr lang="hu-HU" sz="2000" i="1" dirty="0"/>
              <a:t>A föld megőszült;</a:t>
            </a:r>
            <a:br>
              <a:rPr lang="hu-HU" sz="2000" i="1" dirty="0"/>
            </a:br>
            <a:r>
              <a:rPr lang="hu-HU" sz="2000" i="1" dirty="0"/>
              <a:t>Nem hajszálanként, mint a boldog ember,</a:t>
            </a:r>
            <a:br>
              <a:rPr lang="hu-HU" sz="2000" i="1" dirty="0"/>
            </a:br>
            <a:r>
              <a:rPr lang="hu-HU" sz="2000" i="1" dirty="0"/>
              <a:t>Egyszerre őszült az meg, mint az isten,</a:t>
            </a:r>
            <a:br>
              <a:rPr lang="hu-HU" sz="2000" i="1" dirty="0"/>
            </a:br>
            <a:r>
              <a:rPr lang="hu-HU" sz="2000" i="1" dirty="0"/>
              <a:t>Ki </a:t>
            </a:r>
            <a:r>
              <a:rPr lang="hu-HU" sz="2000" i="1" dirty="0" err="1"/>
              <a:t>megteremtvén</a:t>
            </a:r>
            <a:r>
              <a:rPr lang="hu-HU" sz="2000" i="1" dirty="0"/>
              <a:t> a világot, embert,</a:t>
            </a:r>
            <a:br>
              <a:rPr lang="hu-HU" sz="2000" i="1" dirty="0"/>
            </a:br>
            <a:r>
              <a:rPr lang="hu-HU" sz="2000" i="1" dirty="0"/>
              <a:t>E félig istent, félig állatot,</a:t>
            </a:r>
            <a:br>
              <a:rPr lang="hu-HU" sz="2000" i="1" dirty="0"/>
            </a:br>
            <a:r>
              <a:rPr lang="hu-HU" sz="2000" i="1" dirty="0" err="1"/>
              <a:t>Elborzadott</a:t>
            </a:r>
            <a:r>
              <a:rPr lang="hu-HU" sz="2000" i="1" dirty="0"/>
              <a:t> a zordon mű felett</a:t>
            </a:r>
            <a:br>
              <a:rPr lang="hu-HU" sz="2000" i="1" dirty="0"/>
            </a:br>
            <a:r>
              <a:rPr lang="hu-HU" sz="2000" i="1" dirty="0"/>
              <a:t>És bánatában ősz lett és öreg.</a:t>
            </a:r>
          </a:p>
          <a:p>
            <a:pPr>
              <a:defRPr/>
            </a:pPr>
            <a:endParaRPr lang="hu-HU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Ã©ptalÃ¡lat a kÃ¶vetkezÅre: âkosztolÃ¡nyiâ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4763"/>
            <a:ext cx="2503488" cy="337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8" descr="KÃ©ptalÃ¡lat a kÃ¶vetkezÅre: âharmos ilonaâ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238" y="1588"/>
            <a:ext cx="2798762" cy="336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0" descr="KÃ©ptalÃ¡lat a kÃ¶vetkezÅre: âradÃ¡kovich mÃ¡riaâ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575" y="3716338"/>
            <a:ext cx="2130425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2" descr="KapcsolÃ³dÃ³ kÃ©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400" y="1588"/>
            <a:ext cx="3530600" cy="299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4" descr="KÃ©ptalÃ¡lat a kÃ¶vetkezÅre: âharmos ilonaâ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4563" y="4113213"/>
            <a:ext cx="34496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8" descr="KÃ©ptalÃ¡lat a kÃ¶vetkezÅre: âharmos ilonaâ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33825"/>
            <a:ext cx="3381375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ím 3"/>
          <p:cNvSpPr>
            <a:spLocks noGrp="1"/>
          </p:cNvSpPr>
          <p:nvPr>
            <p:ph type="ctrTitle"/>
          </p:nvPr>
        </p:nvSpPr>
        <p:spPr>
          <a:xfrm>
            <a:off x="685800" y="908050"/>
            <a:ext cx="7772400" cy="865188"/>
          </a:xfrm>
        </p:spPr>
        <p:txBody>
          <a:bodyPr/>
          <a:lstStyle/>
          <a:p>
            <a:r>
              <a:rPr lang="hu-HU" altLang="hu-HU" sz="3600" b="1" i="1">
                <a:latin typeface="Bookman Old Style" panose="02050604050505020204" pitchFamily="18" charset="0"/>
              </a:rPr>
              <a:t>Édes Anna</a:t>
            </a:r>
            <a:r>
              <a:rPr lang="hu-HU" altLang="hu-HU" sz="3600">
                <a:latin typeface="Bookman Old Style" panose="02050604050505020204" pitchFamily="18" charset="0"/>
              </a:rPr>
              <a:t> (1926)</a:t>
            </a:r>
            <a:endParaRPr lang="hu-HU" altLang="hu-HU" sz="3600"/>
          </a:p>
        </p:txBody>
      </p:sp>
      <p:pic>
        <p:nvPicPr>
          <p:cNvPr id="30723" name="Picture 2" descr="KÃ©ptalÃ¡lat a kÃ¶vetkezÅre: âÃ©des annaâ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88" y="1916113"/>
            <a:ext cx="5838825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algn="l"/>
            <a:r>
              <a:rPr lang="hu-HU" altLang="hu-HU" sz="2800" u="sng">
                <a:latin typeface="Bookman Old Style" panose="02050604050505020204" pitchFamily="18" charset="0"/>
              </a:rPr>
              <a:t>Keletkezési körülmények, tér- és időszerkezet</a:t>
            </a:r>
            <a:endParaRPr lang="hu-HU" altLang="hu-HU" sz="2800" b="1" i="1">
              <a:latin typeface="Bookman Old Style" panose="02050604050505020204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400"/>
              <a:t>Kosztolányi utolsó és legnagyobb visszhangot kiváltó regénye</a:t>
            </a:r>
          </a:p>
          <a:p>
            <a:pPr>
              <a:lnSpc>
                <a:spcPct val="80000"/>
              </a:lnSpc>
            </a:pPr>
            <a:r>
              <a:rPr lang="hu-HU" altLang="hu-HU" sz="2400"/>
              <a:t>zárt tér: Vizyék lakása</a:t>
            </a:r>
          </a:p>
          <a:p>
            <a:pPr>
              <a:lnSpc>
                <a:spcPct val="80000"/>
              </a:lnSpc>
            </a:pPr>
            <a:r>
              <a:rPr lang="hu-HU" altLang="hu-HU" sz="2400"/>
              <a:t>cselekmény ideje:</a:t>
            </a:r>
          </a:p>
          <a:p>
            <a:pPr lvl="1">
              <a:lnSpc>
                <a:spcPct val="80000"/>
              </a:lnSpc>
            </a:pPr>
            <a:r>
              <a:rPr lang="hu-HU" altLang="hu-HU" sz="2400"/>
              <a:t>1919. júl. 31-én indul (Tanácsköztársaság bukása)</a:t>
            </a:r>
          </a:p>
          <a:p>
            <a:pPr lvl="1">
              <a:lnSpc>
                <a:spcPct val="80000"/>
              </a:lnSpc>
            </a:pPr>
            <a:r>
              <a:rPr lang="hu-HU" altLang="hu-HU" sz="2400"/>
              <a:t>az utolsó fejezet 1922 őszén játszódik (de a cselekmény lényegi része kevesebb mint egy évet ölel fel)</a:t>
            </a:r>
          </a:p>
          <a:p>
            <a:pPr>
              <a:lnSpc>
                <a:spcPct val="80000"/>
              </a:lnSpc>
            </a:pPr>
            <a:r>
              <a:rPr lang="hu-HU" altLang="hu-HU" sz="2400"/>
              <a:t>keretfejezetek (1. és 20.):</a:t>
            </a:r>
          </a:p>
          <a:p>
            <a:pPr lvl="1">
              <a:lnSpc>
                <a:spcPct val="80000"/>
              </a:lnSpc>
            </a:pPr>
            <a:r>
              <a:rPr lang="hu-HU" altLang="hu-HU" sz="2400"/>
              <a:t>történelmi háttér (Kun Béla menekülése)</a:t>
            </a:r>
          </a:p>
          <a:p>
            <a:pPr lvl="1">
              <a:lnSpc>
                <a:spcPct val="80000"/>
              </a:lnSpc>
            </a:pPr>
            <a:r>
              <a:rPr lang="hu-HU" altLang="hu-HU" sz="2400"/>
              <a:t>Kosztolányi megítélése </a:t>
            </a:r>
          </a:p>
          <a:p>
            <a:pPr>
              <a:lnSpc>
                <a:spcPct val="80000"/>
              </a:lnSpc>
            </a:pPr>
            <a:r>
              <a:rPr lang="hu-HU" altLang="hu-HU" sz="2400"/>
              <a:t>mottó: latin halotti könyörgés (Anna lelkének megváltásáért, bűnösökért és áldozatokért egyaránt)</a:t>
            </a:r>
          </a:p>
          <a:p>
            <a:pPr>
              <a:lnSpc>
                <a:spcPct val="80000"/>
              </a:lnSpc>
            </a:pPr>
            <a:r>
              <a:rPr lang="hu-HU" altLang="hu-HU" sz="2400"/>
              <a:t>távolságtartó elbeszélő (irónia)</a:t>
            </a:r>
          </a:p>
          <a:p>
            <a:pPr>
              <a:lnSpc>
                <a:spcPct val="80000"/>
              </a:lnSpc>
            </a:pPr>
            <a:endParaRPr lang="hu-HU" altLang="hu-HU" sz="2800"/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pPr algn="l"/>
            <a:r>
              <a:rPr lang="hu-HU" altLang="hu-HU" sz="2800" u="sng" dirty="0">
                <a:latin typeface="Bookman Old Style" panose="02050604050505020204" pitchFamily="18" charset="0"/>
              </a:rPr>
              <a:t>Szereplők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hu-HU" altLang="hu-HU" sz="2400" dirty="0" err="1"/>
              <a:t>Vizy</a:t>
            </a:r>
            <a:r>
              <a:rPr lang="hu-HU" altLang="hu-HU" sz="2400" dirty="0"/>
              <a:t> Kornél: miniszteri tanácsos, majd államtitkár-helyettes; politikai becsvágy hajtja </a:t>
            </a:r>
          </a:p>
          <a:p>
            <a:r>
              <a:rPr lang="hu-HU" altLang="hu-HU" sz="2400" dirty="0" err="1"/>
              <a:t>Vizyné</a:t>
            </a:r>
            <a:r>
              <a:rPr lang="hu-HU" altLang="hu-HU" sz="2400" dirty="0"/>
              <a:t>: lánya elvesztése, cselédkérdés jelentősége</a:t>
            </a:r>
          </a:p>
          <a:p>
            <a:r>
              <a:rPr lang="hu-HU" altLang="hu-HU" sz="2400" dirty="0"/>
              <a:t>Patikárius János: könnyelmű, felelőtlen csábító, nihilista</a:t>
            </a:r>
          </a:p>
          <a:p>
            <a:r>
              <a:rPr lang="hu-HU" altLang="hu-HU" sz="2400" dirty="0"/>
              <a:t>Ficsor: házmester, köpönyegforgató (korábban „elvtárs”)</a:t>
            </a:r>
          </a:p>
          <a:p>
            <a:r>
              <a:rPr lang="hu-HU" altLang="hu-HU" sz="2400" dirty="0" err="1"/>
              <a:t>Moviszter</a:t>
            </a:r>
            <a:r>
              <a:rPr lang="hu-HU" altLang="hu-HU" sz="2400" dirty="0"/>
              <a:t> Miklós: orvos, „klerikális”, az író </a:t>
            </a:r>
            <a:r>
              <a:rPr lang="hu-HU" altLang="hu-HU" sz="2400" dirty="0" err="1"/>
              <a:t>szócsöve</a:t>
            </a:r>
            <a:r>
              <a:rPr lang="hu-HU" altLang="hu-HU" sz="2400" dirty="0"/>
              <a:t>, passzív humanizmus képviselője + kacér felesége</a:t>
            </a:r>
          </a:p>
          <a:p>
            <a:r>
              <a:rPr lang="hu-HU" altLang="hu-HU" sz="2400" dirty="0" err="1"/>
              <a:t>Druma</a:t>
            </a:r>
            <a:r>
              <a:rPr lang="hu-HU" altLang="hu-HU" sz="2400" dirty="0"/>
              <a:t> Szilárd: fiatal ügyvéd + tapintatlan felesége</a:t>
            </a:r>
          </a:p>
          <a:p>
            <a:r>
              <a:rPr lang="hu-HU" altLang="hu-HU" sz="2400" dirty="0"/>
              <a:t>többi cseléd (Katica, Stefi, Etel)</a:t>
            </a:r>
          </a:p>
          <a:p>
            <a:r>
              <a:rPr lang="hu-HU" altLang="hu-HU" sz="2400" dirty="0"/>
              <a:t>Tatár Gábor: tanácsnok, </a:t>
            </a:r>
            <a:r>
              <a:rPr lang="hu-HU" altLang="hu-HU" sz="2400" dirty="0" err="1"/>
              <a:t>Vizyék</a:t>
            </a:r>
            <a:r>
              <a:rPr lang="hu-HU" altLang="hu-HU" sz="2400" dirty="0"/>
              <a:t> barátja</a:t>
            </a:r>
          </a:p>
          <a:p>
            <a:r>
              <a:rPr lang="hu-HU" altLang="hu-HU" sz="2400" dirty="0"/>
              <a:t>Elekes Józsi: banki tisztviselő (Patikárius Jancsi barátja)</a:t>
            </a:r>
          </a:p>
          <a:p>
            <a:r>
              <a:rPr lang="hu-HU" altLang="hu-HU" sz="2400" dirty="0"/>
              <a:t>Báthory Árpád: kéményseprő, Anna „kérője”</a:t>
            </a:r>
          </a:p>
          <a:p>
            <a:r>
              <a:rPr lang="hu-HU" altLang="hu-HU" sz="2400" dirty="0"/>
              <a:t>Szűcs Antal: rendőrőrmester</a:t>
            </a:r>
          </a:p>
          <a:p>
            <a:endParaRPr lang="hu-HU" altLang="hu-HU" sz="2400" dirty="0"/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r>
              <a:rPr lang="hu-HU" altLang="hu-HU" sz="2400" b="1"/>
              <a:t>Édes Anna</a:t>
            </a:r>
          </a:p>
          <a:p>
            <a:pPr lvl="1"/>
            <a:r>
              <a:rPr lang="hu-HU" altLang="hu-HU" sz="2400"/>
              <a:t>címszereplő, de csak a VI. fejezetben jelenik meg</a:t>
            </a:r>
          </a:p>
          <a:p>
            <a:pPr lvl="1"/>
            <a:r>
              <a:rPr lang="hu-HU" altLang="hu-HU" sz="2400"/>
              <a:t>19 éves, egyszerű, iskolázatlan balatoni parasztlány (1900-ban született ~ sorsa a 20. századot jellemzi)</a:t>
            </a:r>
          </a:p>
          <a:p>
            <a:pPr lvl="1"/>
            <a:r>
              <a:rPr lang="hu-HU" altLang="hu-HU" sz="2400"/>
              <a:t>érzékeny, szelíd, zárkózott</a:t>
            </a:r>
          </a:p>
          <a:p>
            <a:pPr lvl="1"/>
            <a:r>
              <a:rPr lang="hu-HU" altLang="hu-HU" sz="2400"/>
              <a:t>alacsony igényszint (nincs szüksége pénzre, finom ételekre, szabadidőre)</a:t>
            </a:r>
          </a:p>
          <a:p>
            <a:pPr lvl="1"/>
            <a:r>
              <a:rPr lang="hu-HU" altLang="hu-HU" sz="2400"/>
              <a:t>kevés beszéd, kommunikációképtelenség</a:t>
            </a:r>
          </a:p>
          <a:p>
            <a:pPr lvl="1"/>
            <a:r>
              <a:rPr lang="hu-HU" altLang="hu-HU" sz="2400"/>
              <a:t>ösztönlény (ösztönei megsúgják, hogy baj lesz) → érzetek szerepe (pl.: émelygés, kámforszag) → otthontalanság, idegenség</a:t>
            </a:r>
          </a:p>
          <a:p>
            <a:pPr lvl="1"/>
            <a:r>
              <a:rPr lang="hu-HU" altLang="hu-HU" sz="2400"/>
              <a:t>munkája mint korlátozott önkifejezési lehetőség</a:t>
            </a:r>
          </a:p>
          <a:p>
            <a:pPr lvl="1"/>
            <a:r>
              <a:rPr lang="hu-HU" altLang="hu-HU" sz="2400"/>
              <a:t>emberi kapcsolatainak elvesztése és kudarca (vidéki otthon, előző munkaadója, Jancsi) → személyiség beszűkülése, elszigetelődése, feszültség növekedése</a:t>
            </a:r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u="sng">
                <a:latin typeface="Bookman Old Style" panose="02050604050505020204" pitchFamily="18" charset="0"/>
              </a:rPr>
              <a:t>Cselekmény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altLang="hu-HU" sz="2400"/>
              <a:t>Anna 8-9 hónapot tölt Vizyéknél</a:t>
            </a:r>
          </a:p>
          <a:p>
            <a:pPr>
              <a:lnSpc>
                <a:spcPct val="90000"/>
              </a:lnSpc>
            </a:pPr>
            <a:r>
              <a:rPr lang="hu-HU" altLang="hu-HU" sz="2400"/>
              <a:t>mintacseléd (városi legendák) </a:t>
            </a:r>
            <a:r>
              <a:rPr lang="hu-HU" altLang="hu-HU" sz="2400">
                <a:cs typeface="Arial" panose="020B0604020202020204" pitchFamily="34" charset="0"/>
              </a:rPr>
              <a:t>→ feláldozza magát, elveszti egyéniségét</a:t>
            </a:r>
          </a:p>
          <a:p>
            <a:pPr>
              <a:lnSpc>
                <a:spcPct val="90000"/>
              </a:lnSpc>
            </a:pPr>
            <a:r>
              <a:rPr lang="hu-HU" altLang="hu-HU" sz="2400">
                <a:cs typeface="Arial" panose="020B0604020202020204" pitchFamily="34" charset="0"/>
              </a:rPr>
              <a:t>Patikárius Jancsi elcsábítja, majd eltaszítja → magzatelhajtás → elveszti tisztaságát</a:t>
            </a:r>
          </a:p>
          <a:p>
            <a:pPr>
              <a:lnSpc>
                <a:spcPct val="90000"/>
              </a:lnSpc>
            </a:pPr>
            <a:r>
              <a:rPr lang="hu-HU" altLang="hu-HU" sz="2400">
                <a:cs typeface="Arial" panose="020B0604020202020204" pitchFamily="34" charset="0"/>
              </a:rPr>
              <a:t>Vizy államtitkári kinevezése → fogadás → Jancsi és Moviszterné flörtje → kettős gyilkosság</a:t>
            </a:r>
          </a:p>
          <a:p>
            <a:pPr>
              <a:lnSpc>
                <a:spcPct val="90000"/>
              </a:lnSpc>
            </a:pPr>
            <a:r>
              <a:rPr lang="hu-HU" altLang="hu-HU" sz="2400"/>
              <a:t>látványos konfliktusok hiánya → váratlan, látszólag érthetetlen gyilkosság → </a:t>
            </a:r>
            <a:r>
              <a:rPr lang="hu-HU" altLang="hu-HU" sz="2400">
                <a:cs typeface="Arial" panose="020B0604020202020204" pitchFamily="34" charset="0"/>
              </a:rPr>
              <a:t>tárgyalás: Miért tette? </a:t>
            </a:r>
            <a:r>
              <a:rPr lang="hu-HU" altLang="hu-HU" sz="2400"/>
              <a:t>(maga Anna sem érti, miért követte el) → </a:t>
            </a:r>
            <a:r>
              <a:rPr lang="hu-HU" altLang="hu-HU" sz="2400">
                <a:cs typeface="Arial" panose="020B0604020202020204" pitchFamily="34" charset="0"/>
              </a:rPr>
              <a:t>15 évi fegyházra ítélik </a:t>
            </a:r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pPr algn="l"/>
            <a:r>
              <a:rPr lang="hu-HU" altLang="hu-HU" sz="2800" u="sng">
                <a:latin typeface="Bookman Old Style" panose="02050604050505020204" pitchFamily="18" charset="0"/>
              </a:rPr>
              <a:t>Értelmezés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229600" cy="6696075"/>
          </a:xfrm>
        </p:spPr>
        <p:txBody>
          <a:bodyPr/>
          <a:lstStyle/>
          <a:p>
            <a:r>
              <a:rPr lang="hu-HU" altLang="hu-HU" sz="2400"/>
              <a:t>freudista megközelítés: „szükségszerűen meg kellett tennie”</a:t>
            </a:r>
          </a:p>
          <a:p>
            <a:pPr lvl="1"/>
            <a:r>
              <a:rPr lang="hu-HU" altLang="hu-HU" sz="2000"/>
              <a:t>sérelmek (késleltetett fokozás) → hirtelen robbanás (tudatalatti); de kevés a lélektani elemzés</a:t>
            </a:r>
          </a:p>
          <a:p>
            <a:pPr lvl="1"/>
            <a:r>
              <a:rPr lang="hu-HU" altLang="hu-HU" sz="2000"/>
              <a:t>a tudati, lelki folyamatok nyelvileg elbeszélhetetlenek, csak az érzéki benyomásokon keresztül ábrázolhatóak közvetett módon</a:t>
            </a:r>
          </a:p>
          <a:p>
            <a:r>
              <a:rPr lang="hu-HU" altLang="hu-HU" sz="2400"/>
              <a:t>szociológiai megközelítés: cselédtörténet, úr – szolga viszony</a:t>
            </a:r>
          </a:p>
          <a:p>
            <a:pPr lvl="1"/>
            <a:r>
              <a:rPr lang="hu-HU" altLang="hu-HU" sz="2000"/>
              <a:t>„a lelkük is más” (Tatár)</a:t>
            </a:r>
          </a:p>
          <a:p>
            <a:pPr lvl="1"/>
            <a:r>
              <a:rPr lang="hu-HU" altLang="hu-HU" sz="2000"/>
              <a:t>„végletekben élnek”: cselédek is akarnak maradni vagy egészen urakká válni („világtörténelmi szerepcsere”)</a:t>
            </a:r>
          </a:p>
          <a:p>
            <a:pPr lvl="1"/>
            <a:r>
              <a:rPr lang="hu-HU" altLang="hu-HU" sz="2000"/>
              <a:t>az emberek között nincs egyenlőség (ez „csak mitológia”)</a:t>
            </a:r>
          </a:p>
          <a:p>
            <a:pPr lvl="1"/>
            <a:r>
              <a:rPr lang="hu-HU" altLang="hu-HU" sz="2000"/>
              <a:t>mérhetetlen távolság (pl.: még a macskát is magázzák)</a:t>
            </a:r>
          </a:p>
          <a:p>
            <a:pPr lvl="1"/>
            <a:r>
              <a:rPr lang="hu-HU" altLang="hu-HU" sz="2000"/>
              <a:t>„csak a cselédeknek van jó dolguk” (Vizyné): gondtalan, felelősség nélküli élet</a:t>
            </a:r>
          </a:p>
          <a:p>
            <a:pPr lvl="1"/>
            <a:r>
              <a:rPr lang="hu-HU" altLang="hu-HU" sz="2000"/>
              <a:t>pótolható, elfelejtik (lásd Bartosék)</a:t>
            </a:r>
          </a:p>
        </p:txBody>
      </p:sp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artalom helye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r>
              <a:rPr lang="hu-HU" altLang="hu-HU" sz="2400"/>
              <a:t>erkölcsi megközelítés:</a:t>
            </a:r>
          </a:p>
          <a:p>
            <a:pPr lvl="1"/>
            <a:r>
              <a:rPr lang="hu-HU" altLang="hu-HU" sz="2000"/>
              <a:t>vallomások különböző nézőpontjai → értékek viszonylagossága</a:t>
            </a:r>
          </a:p>
          <a:p>
            <a:pPr lvl="1"/>
            <a:r>
              <a:rPr lang="hu-HU" altLang="hu-HU" sz="2000"/>
              <a:t>kiszolgáltatottság, részvét hiánya, elgépiesedés, érzéketlenség → krisztusi irgalom, szeretet, részvét fontossága (de ezt Moviszter elszigetelten képviseli)</a:t>
            </a:r>
          </a:p>
          <a:p>
            <a:r>
              <a:rPr lang="hu-HU" altLang="hu-HU" sz="2400"/>
              <a:t>filozófiai megközelítés: eszmény és valóság ellentmondása → ideák megvalósíthatatlansága</a:t>
            </a:r>
          </a:p>
          <a:p>
            <a:pPr lvl="1"/>
            <a:r>
              <a:rPr lang="hu-HU" altLang="hu-HU" sz="2000"/>
              <a:t>gépi tökéletesség eszménye</a:t>
            </a:r>
          </a:p>
          <a:p>
            <a:pPr lvl="1"/>
            <a:r>
              <a:rPr lang="hu-HU" altLang="hu-HU" sz="2000"/>
              <a:t>„Emberek vannak. Nincs emberiség” (Moviszter)</a:t>
            </a:r>
          </a:p>
          <a:p>
            <a:r>
              <a:rPr lang="hu-HU" altLang="hu-HU" sz="2400"/>
              <a:t>életrajzi-kortörténeti megközelítés:</a:t>
            </a:r>
          </a:p>
          <a:p>
            <a:pPr lvl="1"/>
            <a:r>
              <a:rPr lang="hu-HU" altLang="hu-HU" sz="2000"/>
              <a:t>Kosztolányi „szellemi cselédsége” (újságírói robot)</a:t>
            </a:r>
          </a:p>
          <a:p>
            <a:pPr lvl="1"/>
            <a:r>
              <a:rPr lang="hu-HU" altLang="hu-HU" sz="2000"/>
              <a:t>az író politikai szerepét, állásfoglalását is tisztázni akarja (lásd az utolsó fejezetet): mindkét rendszer (Tanácsköztársaság, ellenforradalom) kritikája</a:t>
            </a:r>
          </a:p>
          <a:p>
            <a:pPr lvl="1"/>
            <a:r>
              <a:rPr lang="hu-HU" altLang="hu-HU" sz="2000"/>
              <a:t>minisztériumi világ ~ gátlástalan érvényesülés, korrupció</a:t>
            </a:r>
          </a:p>
          <a:p>
            <a:pPr lvl="1"/>
            <a:r>
              <a:rPr lang="hu-HU" altLang="hu-HU" sz="2000"/>
              <a:t>bank világa: pénz kultusza ~ 20. század bálványa, vallása → értékválság</a:t>
            </a:r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>
                <a:latin typeface="Bookman Old Style" panose="02050604050505020204" pitchFamily="18" charset="0"/>
              </a:rPr>
              <a:t>Esti Kornél</a:t>
            </a:r>
            <a:r>
              <a:rPr lang="hu-HU" altLang="hu-HU" sz="3200">
                <a:latin typeface="Bookman Old Style" panose="02050604050505020204" pitchFamily="18" charset="0"/>
              </a:rPr>
              <a:t> (1933)</a:t>
            </a:r>
            <a:endParaRPr lang="hu-HU" altLang="hu-HU" sz="3200" b="1" i="1">
              <a:latin typeface="Bookman Old Style" panose="02050604050505020204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hu-HU" altLang="hu-HU" sz="2400"/>
              <a:t>novellafüzér: lazán kapcsolódó elbeszélések, töredékesség, mozaikosság, líraiság </a:t>
            </a:r>
          </a:p>
          <a:p>
            <a:r>
              <a:rPr lang="hu-HU" altLang="hu-HU" sz="2400"/>
              <a:t>kötetbeli sorrend </a:t>
            </a:r>
            <a:r>
              <a:rPr lang="hu-HU" alt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≠ </a:t>
            </a:r>
            <a:r>
              <a:rPr lang="hu-HU" altLang="hu-HU" sz="2400"/>
              <a:t>keletkezési sorrend (1925–1936)</a:t>
            </a:r>
          </a:p>
          <a:p>
            <a:r>
              <a:rPr lang="hu-HU" altLang="hu-HU" sz="2400"/>
              <a:t>fogadtatása (pl.: Babits-kritika)</a:t>
            </a:r>
          </a:p>
          <a:p>
            <a:r>
              <a:rPr lang="hu-HU" altLang="hu-HU" sz="2400"/>
              <a:t>a közös elem a főszereplő, Esti Kornél alakja:</a:t>
            </a:r>
          </a:p>
          <a:p>
            <a:pPr lvl="1"/>
            <a:r>
              <a:rPr lang="hu-HU" altLang="hu-HU" sz="2400"/>
              <a:t>rejtélyes, ellentmondásos személyiség</a:t>
            </a:r>
          </a:p>
          <a:p>
            <a:pPr lvl="1"/>
            <a:r>
              <a:rPr lang="hu-HU" altLang="hu-HU" sz="2400"/>
              <a:t>játékos, bohém, szeszélyes, ironikus, filozofálgató író</a:t>
            </a:r>
          </a:p>
          <a:p>
            <a:pPr lvl="1"/>
            <a:r>
              <a:rPr lang="hu-HU" altLang="hu-HU" sz="2400"/>
              <a:t>az író-elbeszélő alteregója, hasonmása, lázadó (gyermeki) énje → az én megtöbbszörözése</a:t>
            </a:r>
          </a:p>
          <a:p>
            <a:pPr lvl="1"/>
            <a:r>
              <a:rPr lang="hu-HU" altLang="hu-HU" sz="2400"/>
              <a:t>életrajzi alapja: Kosztolányi gyermekével folytatott játéka (mintha másik, rosszcsont gyermeke lenne „Kornélka”); Kosztolányi és Csáth Géza barátsága</a:t>
            </a:r>
          </a:p>
          <a:p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hu-HU" alt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történet Esti Kornél számára gyakran nem egyéb, mint ürügy arra, hogy kifejthesse értelmezését az ember létéről. Az események általánosítás alapjául szolgálnak.</a:t>
            </a:r>
          </a:p>
          <a:p>
            <a:pPr marL="0" indent="0" algn="ctr">
              <a:buFontTx/>
              <a:buNone/>
            </a:pPr>
            <a:r>
              <a:rPr lang="hu-HU" alt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elbeszélő általában az emberi sors értelmezőjét látja Esti Kornélban, hasonlóan ahhoz, ahogy Dante Vergilius alakját használta fel a világ egészének értékeléséhez.</a:t>
            </a:r>
          </a:p>
          <a:p>
            <a:pPr marL="0" indent="0" algn="r">
              <a:buFontTx/>
              <a:buNone/>
            </a:pPr>
            <a:r>
              <a:rPr lang="hu-HU" alt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altLang="hu-H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Szegedy-Maszák</a:t>
            </a:r>
            <a:r>
              <a:rPr lang="hu-HU" alt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Mihály)</a:t>
            </a:r>
          </a:p>
        </p:txBody>
      </p:sp>
    </p:spTree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2800" u="sng" dirty="0">
                <a:latin typeface="Bookman Old Style" panose="02050604050505020204" pitchFamily="18" charset="0"/>
              </a:rPr>
              <a:t>Első fejezet</a:t>
            </a:r>
            <a:endParaRPr lang="hu-HU" sz="2800" i="1" dirty="0">
              <a:latin typeface="Bookman Old Style" panose="02050604050505020204" pitchFamily="18" charset="0"/>
            </a:endParaRPr>
          </a:p>
          <a:p>
            <a:pPr>
              <a:defRPr/>
            </a:pPr>
            <a:r>
              <a:rPr lang="hu-HU" sz="2400" i="1" dirty="0"/>
              <a:t>Jellemezze és hasonlítsa össze az elbeszélőt és Esti Kornélt!</a:t>
            </a:r>
          </a:p>
          <a:p>
            <a:pPr>
              <a:defRPr/>
            </a:pPr>
            <a:r>
              <a:rPr lang="hu-HU" sz="2400" i="1" dirty="0"/>
              <a:t>Hogyan változik a beszélő és Esti Kornél viszonya az évek során?</a:t>
            </a:r>
          </a:p>
          <a:p>
            <a:pPr>
              <a:defRPr/>
            </a:pPr>
            <a:r>
              <a:rPr lang="hu-HU" sz="2400" i="1" dirty="0"/>
              <a:t>Hogyan zajlik kettejük találkozása?</a:t>
            </a:r>
          </a:p>
          <a:p>
            <a:pPr marL="0" indent="0">
              <a:buFontTx/>
              <a:buNone/>
              <a:defRPr/>
            </a:pPr>
            <a:endParaRPr lang="hu-HU" sz="2400" i="1" dirty="0"/>
          </a:p>
          <a:p>
            <a:pPr>
              <a:buFontTx/>
              <a:buNone/>
              <a:defRPr/>
            </a:pPr>
            <a:r>
              <a:rPr lang="hu-HU" altLang="hu-HU" sz="2800" u="sng" dirty="0">
                <a:latin typeface="Bookman Old Style" panose="02050604050505020204" pitchFamily="18" charset="0"/>
              </a:rPr>
              <a:t>Második fejezet</a:t>
            </a:r>
          </a:p>
          <a:p>
            <a:pPr>
              <a:defRPr/>
            </a:pPr>
            <a:r>
              <a:rPr lang="hu-HU" altLang="hu-HU" sz="2400" dirty="0"/>
              <a:t>első nap az iskolában → a 6 éves gyermek találkozása a „társadalommal”</a:t>
            </a:r>
          </a:p>
          <a:p>
            <a:pPr>
              <a:defRPr/>
            </a:pPr>
            <a:r>
              <a:rPr lang="hu-HU" altLang="hu-HU" sz="2400" dirty="0"/>
              <a:t>szorongás; magány, kitaszítottság; szellemi fölény → a tehetsége révén meglelheti helyét</a:t>
            </a:r>
          </a:p>
          <a:p>
            <a:pPr marL="0" indent="0">
              <a:buFontTx/>
              <a:buNone/>
              <a:defRPr/>
            </a:pPr>
            <a:endParaRPr lang="hu-HU" sz="2400" i="1" dirty="0"/>
          </a:p>
          <a:p>
            <a:pPr>
              <a:defRPr/>
            </a:pPr>
            <a:endParaRPr lang="hu-HU" sz="2400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600" b="1">
                <a:latin typeface="Bookman Old Style" panose="02050604050505020204" pitchFamily="18" charset="0"/>
              </a:rPr>
              <a:t>Munkássága</a:t>
            </a:r>
            <a:endParaRPr lang="hu-HU" altLang="hu-HU" sz="3600"/>
          </a:p>
        </p:txBody>
      </p:sp>
      <p:sp>
        <p:nvSpPr>
          <p:cNvPr id="614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/>
              <a:t>„homo aestheticus” → szépség, esztétikum szerepe</a:t>
            </a:r>
          </a:p>
          <a:p>
            <a:r>
              <a:rPr lang="hu-HU" altLang="hu-HU" sz="2400"/>
              <a:t>több nyelven beszél és olvas (latin, angol, német, francia, spanyol, olasz), sokat utazik, jól ismeri a világirodalmat</a:t>
            </a:r>
          </a:p>
          <a:p>
            <a:endParaRPr lang="hu-HU" altLang="hu-HU" sz="2000"/>
          </a:p>
          <a:p>
            <a:pPr>
              <a:buFontTx/>
              <a:buNone/>
            </a:pPr>
            <a:r>
              <a:rPr lang="hu-HU" altLang="hu-HU" sz="2400" u="sng"/>
              <a:t>Verseskötetei</a:t>
            </a:r>
            <a:r>
              <a:rPr lang="hu-HU" altLang="hu-HU" sz="2400"/>
              <a:t>:</a:t>
            </a:r>
          </a:p>
          <a:p>
            <a:pPr>
              <a:buFontTx/>
              <a:buNone/>
            </a:pPr>
            <a:r>
              <a:rPr lang="hu-HU" altLang="hu-HU" sz="2400"/>
              <a:t>	- (1907) </a:t>
            </a:r>
            <a:r>
              <a:rPr lang="hu-HU" altLang="hu-HU" sz="2400" i="1"/>
              <a:t>Négy fal között</a:t>
            </a:r>
            <a:r>
              <a:rPr lang="hu-HU" altLang="hu-HU" sz="2400"/>
              <a:t> (első verseskötete, Ady kritikája)</a:t>
            </a:r>
          </a:p>
          <a:p>
            <a:pPr>
              <a:buFontTx/>
              <a:buNone/>
            </a:pPr>
            <a:r>
              <a:rPr lang="hu-HU" altLang="hu-HU" sz="2400"/>
              <a:t>	- (1910) </a:t>
            </a:r>
            <a:r>
              <a:rPr lang="hu-HU" altLang="hu-HU" sz="2400" i="1"/>
              <a:t>A szegény kisgyermek panaszai</a:t>
            </a:r>
            <a:endParaRPr lang="hu-HU" altLang="hu-HU" sz="2400"/>
          </a:p>
          <a:p>
            <a:pPr>
              <a:buFontTx/>
              <a:buNone/>
            </a:pPr>
            <a:r>
              <a:rPr lang="hu-HU" altLang="hu-HU" sz="2400"/>
              <a:t>	- (1920) </a:t>
            </a:r>
            <a:r>
              <a:rPr lang="hu-HU" altLang="hu-HU" sz="2400" i="1"/>
              <a:t>Kenyér és bor</a:t>
            </a:r>
            <a:endParaRPr lang="hu-HU" altLang="hu-HU" sz="2400"/>
          </a:p>
          <a:p>
            <a:pPr>
              <a:buFontTx/>
              <a:buNone/>
            </a:pPr>
            <a:r>
              <a:rPr lang="hu-HU" altLang="hu-HU" sz="2400"/>
              <a:t>	- (1924) </a:t>
            </a:r>
            <a:r>
              <a:rPr lang="hu-HU" altLang="hu-HU" sz="2400" i="1"/>
              <a:t>A bús férfi panaszai</a:t>
            </a:r>
            <a:endParaRPr lang="hu-HU" altLang="hu-HU" sz="2400"/>
          </a:p>
          <a:p>
            <a:pPr>
              <a:buFontTx/>
              <a:buNone/>
            </a:pPr>
            <a:r>
              <a:rPr lang="hu-HU" altLang="hu-HU" sz="2400"/>
              <a:t>	- (1928) </a:t>
            </a:r>
            <a:r>
              <a:rPr lang="hu-HU" altLang="hu-HU" sz="2400" i="1"/>
              <a:t>Meztelenül</a:t>
            </a:r>
            <a:r>
              <a:rPr lang="hu-HU" altLang="hu-HU" sz="2400"/>
              <a:t> (szabadversek; új tematika: részvét)</a:t>
            </a:r>
          </a:p>
          <a:p>
            <a:pPr>
              <a:buFontTx/>
              <a:buNone/>
            </a:pPr>
            <a:r>
              <a:rPr lang="hu-HU" altLang="hu-HU" sz="2400"/>
              <a:t>	- (1935) </a:t>
            </a:r>
            <a:r>
              <a:rPr lang="hu-HU" altLang="hu-HU" sz="2400" i="1"/>
              <a:t>Számadás</a:t>
            </a:r>
          </a:p>
          <a:p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>
              <a:buFontTx/>
              <a:buNone/>
            </a:pPr>
            <a:r>
              <a:rPr lang="hu-HU" altLang="hu-HU" sz="2800" u="sng">
                <a:latin typeface="Bookman Old Style" panose="02050604050505020204" pitchFamily="18" charset="0"/>
              </a:rPr>
              <a:t>Tizennyolcadik fejezet</a:t>
            </a:r>
          </a:p>
          <a:p>
            <a:r>
              <a:rPr lang="hu-HU" altLang="hu-HU" sz="2400"/>
              <a:t>alcím: „közönséges villamosutazás” ↔ „megrázó leírás”</a:t>
            </a:r>
          </a:p>
          <a:p>
            <a:r>
              <a:rPr lang="hu-HU" altLang="hu-HU" sz="2400"/>
              <a:t>(másodlagos) elbeszélő = főszereplő (E/1. sz.)</a:t>
            </a:r>
          </a:p>
          <a:p>
            <a:r>
              <a:rPr lang="hu-HU" altLang="hu-HU" sz="2400"/>
              <a:t>utazás mozzanatai </a:t>
            </a:r>
            <a:r>
              <a:rPr lang="hu-HU" alt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hu-HU" altLang="hu-HU" sz="2400"/>
              <a:t>beljebb jutás okai: konok kitartás, jó helyezkedés, szerencse</a:t>
            </a:r>
          </a:p>
          <a:p>
            <a:r>
              <a:rPr lang="hu-HU" altLang="hu-HU" sz="2400"/>
              <a:t>metaforikus olvasat: élet ~ utazás toposz </a:t>
            </a:r>
            <a:r>
              <a:rPr lang="hu-HU" alt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hu-HU" altLang="hu-HU" sz="2400"/>
              <a:t> az egyén társadalmi beilleszkedése (folyamatos küzdelem az egyre jobb pozícióért, a tömeg érzéketlensége, magány, beszűkültség, a boldogság ritka pillanatai)</a:t>
            </a:r>
          </a:p>
          <a:p>
            <a:r>
              <a:rPr lang="hu-HU" altLang="hu-HU" sz="2400"/>
              <a:t>halál ~ végállomás → átértékeli, újraértelmezi az addigi küzdelmet („elmosolyodtam” → irónia)</a:t>
            </a:r>
          </a:p>
          <a:p>
            <a:r>
              <a:rPr lang="hu-HU" altLang="hu-HU" sz="2400"/>
              <a:t>létértelmezés szándéka (de útközben figyelme elfordul a végcéltól) → hiteles (autentikus) élet: tudatosan szembenézni a lét végességével (lásd: Heidegger)</a:t>
            </a:r>
          </a:p>
          <a:p>
            <a:endParaRPr lang="hu-HU" altLang="hu-HU" sz="2400"/>
          </a:p>
          <a:p>
            <a:pPr>
              <a:buFontTx/>
              <a:buNone/>
            </a:pPr>
            <a:endParaRPr lang="hu-HU" altLang="hu-HU" sz="2400"/>
          </a:p>
          <a:p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>
                <a:latin typeface="Bookman Old Style" panose="02050604050505020204" pitchFamily="18" charset="0"/>
              </a:rPr>
              <a:t>Boldogság </a:t>
            </a:r>
            <a:r>
              <a:rPr lang="hu-HU" altLang="hu-HU" sz="3200" b="1">
                <a:latin typeface="Bookman Old Style" panose="02050604050505020204" pitchFamily="18" charset="0"/>
              </a:rPr>
              <a:t>– műértelmezés</a:t>
            </a:r>
            <a:endParaRPr lang="hu-HU" altLang="hu-HU" sz="3200" b="1" i="1">
              <a:latin typeface="Bookman Old Style" panose="02050604050505020204" pitchFamily="18" charset="0"/>
            </a:endParaRPr>
          </a:p>
        </p:txBody>
      </p:sp>
      <p:sp>
        <p:nvSpPr>
          <p:cNvPr id="4198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b="1"/>
              <a:t>Olvassa el figyelmesen, majd értelmezze Kosztolányi Dezső </a:t>
            </a:r>
            <a:r>
              <a:rPr lang="hu-HU" altLang="hu-HU" sz="2400" b="1" i="1"/>
              <a:t>Boldogság</a:t>
            </a:r>
            <a:r>
              <a:rPr lang="hu-HU" altLang="hu-HU" sz="2400" b="1"/>
              <a:t> című novelláját!</a:t>
            </a:r>
          </a:p>
          <a:p>
            <a:r>
              <a:rPr lang="hu-HU" altLang="hu-HU" sz="2400" b="1"/>
              <a:t>A novella szövege tudatosan fordul szembe a címhez fűződő olvasói várakozással. Értelmezze a szöveg e meghökkentő, a címének látszólag ellentmondó szemléletét! (a)</a:t>
            </a:r>
          </a:p>
          <a:p>
            <a:r>
              <a:rPr lang="hu-HU" altLang="hu-HU" sz="2400" b="1"/>
              <a:t>A szöveg némiképp eltér a novella megszokott műfaji sajátosságaitól is. Fejtse ki, miben mutatkoznak meg ezek az eltérések, és hogyan függnek össze a szöveg témájával! (b)</a:t>
            </a:r>
          </a:p>
          <a:p>
            <a:r>
              <a:rPr lang="hu-HU" altLang="hu-HU" sz="2400" i="1"/>
              <a:t>Megoldása 400-800 szó terjedelmű legyen! </a:t>
            </a:r>
          </a:p>
        </p:txBody>
      </p:sp>
    </p:spTree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400"/>
              <a:t>a) </a:t>
            </a:r>
            <a:r>
              <a:rPr lang="hu-HU" altLang="hu-HU" sz="2400" u="sng"/>
              <a:t>Szembefordulás a címhez fűződő olvasói várakozással</a:t>
            </a:r>
          </a:p>
        </p:txBody>
      </p:sp>
      <p:sp>
        <p:nvSpPr>
          <p:cNvPr id="43011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hu-HU" alt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Melyek a boldogság fogalmához fűződő olvasói elvárások?</a:t>
            </a:r>
          </a:p>
          <a:p>
            <a:pPr marL="457200" indent="-457200">
              <a:buFontTx/>
              <a:buAutoNum type="arabicPeriod"/>
            </a:pPr>
            <a:r>
              <a:rPr lang="hu-HU" alt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Milyen képzeteket idéz fel a boldogságról az elbeszélő a bevezetésben, és hogyan viszonyul a közvélekedéshez?</a:t>
            </a:r>
          </a:p>
          <a:p>
            <a:pPr marL="457200" indent="-457200">
              <a:buFontTx/>
              <a:buAutoNum type="arabicPeriod"/>
            </a:pPr>
            <a:r>
              <a:rPr lang="hu-HU" alt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Milyen nézőpont, hangnem, beszédmód jellemzi az elbeszélést?</a:t>
            </a:r>
          </a:p>
          <a:p>
            <a:pPr marL="457200" indent="-457200">
              <a:buFontTx/>
              <a:buAutoNum type="arabicPeriod"/>
            </a:pPr>
            <a:r>
              <a:rPr lang="hu-HU" alt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Hogyan készíti elő az elbeszélő a szöveg második részét?</a:t>
            </a:r>
          </a:p>
          <a:p>
            <a:pPr marL="457200" indent="-457200">
              <a:buFontTx/>
              <a:buAutoNum type="arabicPeriod"/>
            </a:pPr>
            <a:r>
              <a:rPr lang="hu-HU" alt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a szerepe a novella zárlatának az előzetes elvárások szempontjából? </a:t>
            </a:r>
          </a:p>
        </p:txBody>
      </p:sp>
    </p:spTree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400"/>
              <a:t>b) </a:t>
            </a:r>
            <a:r>
              <a:rPr lang="hu-HU" altLang="hu-HU" sz="2400" u="sng"/>
              <a:t>Eltérés a novella megszokott műfaji sajátosságaitól, összefüggések a szöveg témájával</a:t>
            </a:r>
            <a:endParaRPr lang="hu-HU" altLang="hu-HU"/>
          </a:p>
        </p:txBody>
      </p:sp>
      <p:sp>
        <p:nvSpPr>
          <p:cNvPr id="44035" name="Tartalom helye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hu-HU" alt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novella műfaji sajátosságai közül melyek fedezhetők fel a műben? Mely vonásaiban tér el a megszokott műfaji jellemzőktől?</a:t>
            </a:r>
          </a:p>
          <a:p>
            <a:pPr marL="457200" indent="-457200">
              <a:buFontTx/>
              <a:buAutoNum type="arabicPeriod"/>
            </a:pPr>
            <a:r>
              <a:rPr lang="hu-HU" alt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Milyen műfaji eltérések figyelhetők meg a novella három része között?</a:t>
            </a:r>
          </a:p>
          <a:p>
            <a:pPr marL="457200" indent="-457200">
              <a:buFontTx/>
              <a:buAutoNum type="arabicPeriod"/>
            </a:pPr>
            <a:r>
              <a:rPr lang="hu-HU" alt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Mennyire különíthetők el a novella megszokott szerkezeti egységei? </a:t>
            </a:r>
          </a:p>
          <a:p>
            <a:pPr marL="457200" indent="-457200">
              <a:buFontTx/>
              <a:buAutoNum type="arabicPeriod"/>
            </a:pPr>
            <a:r>
              <a:rPr lang="hu-HU" alt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a novella voltaképpeni cselekménye, és mi az elbeszélő szándéka ennek elmondásával?</a:t>
            </a:r>
          </a:p>
          <a:p>
            <a:pPr marL="457200" indent="-457200">
              <a:buFontTx/>
              <a:buAutoNum type="arabicPeriod"/>
            </a:pPr>
            <a:r>
              <a:rPr lang="hu-HU" alt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a novella legfőbb szövegszervező elve, és ez milyen konkrét példákon keresztül jelenik meg?</a:t>
            </a:r>
          </a:p>
          <a:p>
            <a:pPr marL="457200" indent="-457200">
              <a:buFontTx/>
              <a:buAutoNum type="arabicPeriod"/>
            </a:pPr>
            <a:r>
              <a:rPr lang="hu-HU" alt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Milyen jelképes, metaforikus jelentéseket tulajdoníthatunk a történet egyes elemeinek?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362950" cy="590391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hu-HU" altLang="hu-HU" sz="2600" u="sng" dirty="0"/>
              <a:t>Regényei</a:t>
            </a:r>
            <a:r>
              <a:rPr lang="hu-HU" altLang="hu-HU" sz="2600" dirty="0"/>
              <a:t>:	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hu-HU" altLang="hu-HU" sz="2600" i="1" dirty="0"/>
              <a:t>- </a:t>
            </a:r>
            <a:r>
              <a:rPr lang="hu-HU" altLang="hu-HU" sz="2600" dirty="0"/>
              <a:t>(1922) </a:t>
            </a:r>
            <a:r>
              <a:rPr lang="hu-HU" altLang="hu-HU" sz="2600" i="1" dirty="0"/>
              <a:t>Nero, a véres költő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hu-HU" altLang="hu-HU" sz="2600" i="1" dirty="0"/>
              <a:t>- </a:t>
            </a:r>
            <a:r>
              <a:rPr lang="hu-HU" altLang="hu-HU" sz="2600" dirty="0"/>
              <a:t>(1924) </a:t>
            </a:r>
            <a:r>
              <a:rPr lang="hu-HU" altLang="hu-HU" sz="2600" i="1" dirty="0"/>
              <a:t>Pacsirta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hu-HU" altLang="hu-HU" sz="2600" i="1" dirty="0"/>
              <a:t>- </a:t>
            </a:r>
            <a:r>
              <a:rPr lang="hu-HU" altLang="hu-HU" sz="2600" dirty="0"/>
              <a:t>(1925) </a:t>
            </a:r>
            <a:r>
              <a:rPr lang="hu-HU" altLang="hu-HU" sz="2600" i="1" dirty="0"/>
              <a:t>Aranysárkány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hu-HU" altLang="hu-HU" sz="2600" i="1" dirty="0"/>
              <a:t>- </a:t>
            </a:r>
            <a:r>
              <a:rPr lang="hu-HU" altLang="hu-HU" sz="2600" dirty="0"/>
              <a:t>(1926) </a:t>
            </a:r>
            <a:r>
              <a:rPr lang="hu-HU" altLang="hu-HU" sz="2600" i="1" dirty="0"/>
              <a:t>Édes Anna</a:t>
            </a:r>
          </a:p>
          <a:p>
            <a:pPr>
              <a:lnSpc>
                <a:spcPct val="80000"/>
              </a:lnSpc>
              <a:buFontTx/>
              <a:buNone/>
            </a:pPr>
            <a:endParaRPr lang="hu-HU" altLang="hu-HU" sz="2600" dirty="0"/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600" u="sng" dirty="0"/>
              <a:t>Novellagyűjtemények</a:t>
            </a:r>
            <a:r>
              <a:rPr lang="hu-HU" altLang="hu-HU" sz="2600" dirty="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600" dirty="0"/>
              <a:t>	- (1933) </a:t>
            </a:r>
            <a:r>
              <a:rPr lang="hu-HU" altLang="hu-HU" sz="2600" i="1" dirty="0"/>
              <a:t>Esti Kornél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600" dirty="0"/>
              <a:t>	- (1936) </a:t>
            </a:r>
            <a:r>
              <a:rPr lang="hu-HU" altLang="hu-HU" sz="2600" i="1" dirty="0"/>
              <a:t>Tengerszem</a:t>
            </a:r>
            <a:endParaRPr lang="hu-HU" altLang="hu-HU" sz="2600" dirty="0"/>
          </a:p>
          <a:p>
            <a:pPr>
              <a:lnSpc>
                <a:spcPct val="80000"/>
              </a:lnSpc>
              <a:buFontTx/>
              <a:buNone/>
            </a:pPr>
            <a:endParaRPr lang="hu-HU" altLang="hu-HU" sz="2600" dirty="0"/>
          </a:p>
          <a:p>
            <a:pPr>
              <a:lnSpc>
                <a:spcPct val="80000"/>
              </a:lnSpc>
            </a:pPr>
            <a:r>
              <a:rPr lang="hu-HU" altLang="hu-HU" sz="2600" dirty="0"/>
              <a:t>hatezer oldalnyi hírlapi próza</a:t>
            </a:r>
          </a:p>
          <a:p>
            <a:pPr>
              <a:lnSpc>
                <a:spcPct val="80000"/>
              </a:lnSpc>
            </a:pPr>
            <a:r>
              <a:rPr lang="hu-HU" altLang="hu-HU" sz="2600" dirty="0"/>
              <a:t>nyelvművelő írások (pl.: </a:t>
            </a:r>
            <a:r>
              <a:rPr lang="hu-HU" altLang="hu-HU" sz="2600" i="1" dirty="0"/>
              <a:t>Pesti Hírlap</a:t>
            </a:r>
            <a:r>
              <a:rPr lang="hu-HU" altLang="hu-HU" sz="2600" dirty="0"/>
              <a:t>ban)</a:t>
            </a:r>
          </a:p>
          <a:p>
            <a:pPr>
              <a:lnSpc>
                <a:spcPct val="80000"/>
              </a:lnSpc>
            </a:pPr>
            <a:r>
              <a:rPr lang="hu-HU" altLang="hu-HU" sz="2600" dirty="0"/>
              <a:t>műfordítások (</a:t>
            </a:r>
            <a:r>
              <a:rPr lang="hu-HU" altLang="hu-HU" sz="2600" i="1" dirty="0"/>
              <a:t>Modern költők </a:t>
            </a:r>
            <a:r>
              <a:rPr lang="hu-HU" altLang="hu-HU" sz="2600" dirty="0"/>
              <a:t>c. kötet)</a:t>
            </a:r>
          </a:p>
          <a:p>
            <a:pPr>
              <a:lnSpc>
                <a:spcPct val="80000"/>
              </a:lnSpc>
            </a:pPr>
            <a:r>
              <a:rPr lang="hu-HU" altLang="hu-HU" sz="2600" dirty="0"/>
              <a:t>kritikák </a:t>
            </a:r>
            <a:r>
              <a:rPr lang="hu-HU" altLang="hu-HU" sz="2400" dirty="0"/>
              <a:t>(pl.: </a:t>
            </a:r>
            <a:r>
              <a:rPr lang="hu-HU" altLang="hu-HU" sz="2400" i="1" dirty="0"/>
              <a:t>Az írástudatlanok árulása. Különvélemény Ady Endréről</a:t>
            </a:r>
            <a:r>
              <a:rPr lang="hu-HU" altLang="hu-HU" sz="2400" dirty="0"/>
              <a:t> c. pamflet, 1929)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964612" cy="777875"/>
          </a:xfrm>
        </p:spPr>
        <p:txBody>
          <a:bodyPr/>
          <a:lstStyle/>
          <a:p>
            <a:pPr algn="l"/>
            <a:r>
              <a:rPr lang="hu-HU" altLang="hu-HU" sz="3200" b="1" i="1" u="sng">
                <a:latin typeface="Bookman Old Style" panose="02050604050505020204" pitchFamily="18" charset="0"/>
              </a:rPr>
              <a:t>A szegény kisgyermek panaszai</a:t>
            </a:r>
            <a:r>
              <a:rPr lang="hu-HU" altLang="hu-HU" sz="3200" b="1">
                <a:latin typeface="Bookman Old Style" panose="02050604050505020204" pitchFamily="18" charset="0"/>
              </a:rPr>
              <a:t> c. kötet</a:t>
            </a:r>
            <a:endParaRPr lang="hu-HU" altLang="hu-HU" sz="3200" b="1" i="1">
              <a:latin typeface="Bookman Old Style" panose="02050604050505020204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r>
              <a:rPr lang="hu-HU" altLang="hu-HU" sz="2400"/>
              <a:t>eredetileg 32 verset tartalmazott, később kibővült 63-ra</a:t>
            </a:r>
          </a:p>
          <a:p>
            <a:r>
              <a:rPr lang="hu-HU" altLang="hu-HU" sz="2400"/>
              <a:t>egységes hangnem és világkép</a:t>
            </a:r>
          </a:p>
          <a:p>
            <a:r>
              <a:rPr lang="hu-HU" altLang="hu-HU" sz="2400"/>
              <a:t>szereplíra: szabadkai gyermekkor felidézése</a:t>
            </a:r>
          </a:p>
          <a:p>
            <a:r>
              <a:rPr lang="hu-HU" altLang="hu-HU" sz="2400"/>
              <a:t>kettős látószög, két egyenrangú szólam:</a:t>
            </a:r>
          </a:p>
          <a:p>
            <a:pPr marL="1371600" lvl="2" indent="-457200">
              <a:lnSpc>
                <a:spcPct val="90000"/>
              </a:lnSpc>
              <a:buFontTx/>
              <a:buAutoNum type="alphaLcParenR"/>
            </a:pPr>
            <a:r>
              <a:rPr lang="hu-HU" altLang="hu-HU"/>
              <a:t>ahogy a felnőtt nézi gyermekkori önmagát</a:t>
            </a:r>
          </a:p>
          <a:p>
            <a:pPr marL="1371600" lvl="2" indent="-457200">
              <a:lnSpc>
                <a:spcPct val="90000"/>
              </a:lnSpc>
              <a:buFontTx/>
              <a:buAutoNum type="alphaLcParenR"/>
            </a:pPr>
            <a:r>
              <a:rPr lang="hu-HU" altLang="hu-HU"/>
              <a:t>ahogy a gyermek felfedezi a világot</a:t>
            </a:r>
          </a:p>
          <a:p>
            <a:r>
              <a:rPr lang="hu-HU" altLang="hu-HU" sz="2400"/>
              <a:t>objektív líra, tárgyiasítás (Rilke hatása)</a:t>
            </a:r>
          </a:p>
          <a:p>
            <a:r>
              <a:rPr lang="hu-HU" altLang="hu-HU" sz="2400"/>
              <a:t>spontán emlékezés, rácsodálkozás a világ titkaira</a:t>
            </a:r>
          </a:p>
          <a:p>
            <a:r>
              <a:rPr lang="hu-HU" altLang="hu-HU" sz="2400"/>
              <a:t>impresszionizmus és szecesszió hatása</a:t>
            </a:r>
          </a:p>
          <a:p>
            <a:r>
              <a:rPr lang="hu-HU" altLang="hu-HU" sz="2400"/>
              <a:t>lélektani hitelesség, tudatalatti megjelenése</a:t>
            </a:r>
          </a:p>
          <a:p>
            <a:r>
              <a:rPr lang="hu-HU" altLang="hu-HU" sz="2400"/>
              <a:t>gyermeki világ teljessége, gazdag érzelemvilága ↔ felnőtté válás: értékvesztés, beszűkülés</a:t>
            </a:r>
          </a:p>
          <a:p>
            <a:r>
              <a:rPr lang="hu-HU" altLang="hu-HU" sz="2400"/>
              <a:t>visszatérő motívumok: búcsúzás, halál</a:t>
            </a:r>
          </a:p>
          <a:p>
            <a:pPr marL="990600" lvl="1" indent="-533400">
              <a:lnSpc>
                <a:spcPct val="90000"/>
              </a:lnSpc>
              <a:buFontTx/>
              <a:buAutoNum type="alphaLcParenR"/>
            </a:pPr>
            <a:endParaRPr lang="hu-HU" altLang="hu-HU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hu-HU" altLang="hu-HU" sz="3200" b="1" i="1" dirty="0">
                <a:latin typeface="Bookman Old Style" panose="02050604050505020204" pitchFamily="18" charset="0"/>
              </a:rPr>
              <a:t>Mint aki a sínek közé esett…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Mely szavak utalnak az időbeliségre? Határozzuk meg a </a:t>
            </a:r>
            <a:r>
              <a:rPr lang="hu-H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versbeli</a:t>
            </a: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cselekvés időpontját és időtartamát!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Mely szavak utalnak a különböző érzékterületekre? Milyen érzéki benyomások uralják a lírai ént?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Azonosítsuk és értelmezzük a költeményben előforduló szóképeket és alakzatokat!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Indokoljuk, miért ez lett a versfüzér nyitó darabja!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9639418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dirty="0">
                <a:latin typeface="Bookman Old Style" panose="02050604050505020204" pitchFamily="18" charset="0"/>
              </a:rPr>
              <a:t>Mint aki a sínek közé esett…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sz="2400" dirty="0"/>
              <a:t>látszólag egy pillanatnyi benyomás rögzítése (impresszionizmus), de jelképes érvényű pillanat (szimbolizmus)</a:t>
            </a:r>
          </a:p>
          <a:p>
            <a:r>
              <a:rPr lang="hu-HU" altLang="hu-HU" sz="2400" dirty="0"/>
              <a:t>vershelyzet: a beszélő visszaemlékezése</a:t>
            </a:r>
          </a:p>
          <a:p>
            <a:r>
              <a:rPr lang="hu-HU" altLang="hu-HU" sz="2400" dirty="0"/>
              <a:t>központi  hasonlat (5x) ~ halál (emberi kiszolgáltatottság, határhelyzet)</a:t>
            </a:r>
          </a:p>
          <a:p>
            <a:r>
              <a:rPr lang="hu-HU" altLang="hu-HU" sz="2400" dirty="0"/>
              <a:t>halálhoz mért lét: a halál közelében az ember előtt lepereg az élete → tisztánlátás, megvilágosodás: kiderül, mi a maradandó, örök → a cél a lényeg megragadása</a:t>
            </a:r>
          </a:p>
          <a:p>
            <a:r>
              <a:rPr lang="hu-HU" altLang="hu-HU" sz="2400" dirty="0"/>
              <a:t>a kötet témájának, célkitűzésének meghatározása + létösszegzés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>
                <a:latin typeface="Bookman Old Style" panose="02050604050505020204" pitchFamily="18" charset="0"/>
              </a:rPr>
              <a:t>Azon az éjjel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hu-HU" altLang="hu-HU" sz="2400" dirty="0" err="1"/>
              <a:t>anaforikus</a:t>
            </a:r>
            <a:r>
              <a:rPr lang="hu-HU" altLang="hu-HU" sz="2400" dirty="0"/>
              <a:t> szerkezet</a:t>
            </a:r>
          </a:p>
          <a:p>
            <a:pPr>
              <a:defRPr/>
            </a:pPr>
            <a:r>
              <a:rPr lang="hu-HU" altLang="hu-HU" sz="2400" dirty="0"/>
              <a:t>a nagyapa elvesztése a gyermek nézőpontjából</a:t>
            </a:r>
          </a:p>
          <a:p>
            <a:pPr>
              <a:defRPr/>
            </a:pPr>
            <a:r>
              <a:rPr lang="hu-HU" altLang="hu-HU" sz="2400" dirty="0"/>
              <a:t>zaklatott este </a:t>
            </a:r>
            <a:r>
              <a:rPr lang="hu-HU" altLang="hu-HU" sz="2400" dirty="0">
                <a:cs typeface="Arial" panose="020B0604020202020204" pitchFamily="34" charset="0"/>
              </a:rPr>
              <a:t>↔ halál utáni nyugalom</a:t>
            </a:r>
          </a:p>
          <a:p>
            <a:pPr marL="0" indent="0">
              <a:buFontTx/>
              <a:buNone/>
              <a:defRPr/>
            </a:pPr>
            <a:endParaRPr lang="hu-HU" sz="2400" b="1" i="1" dirty="0"/>
          </a:p>
          <a:p>
            <a:pPr marL="0" indent="0">
              <a:buFontTx/>
              <a:buNone/>
              <a:defRPr/>
            </a:pPr>
            <a:endParaRPr lang="hu-HU" sz="2400" b="1" i="1" dirty="0"/>
          </a:p>
          <a:p>
            <a:pPr marL="0" indent="0">
              <a:buFontTx/>
              <a:buNone/>
              <a:defRPr/>
            </a:pPr>
            <a:r>
              <a:rPr lang="hu-HU" b="1" i="1" dirty="0">
                <a:latin typeface="Bookman Old Style" panose="02050604050505020204" pitchFamily="18" charset="0"/>
              </a:rPr>
              <a:t>A rút varangyot véresen megöltük</a:t>
            </a:r>
            <a:endParaRPr lang="hu-HU" dirty="0">
              <a:latin typeface="Bookman Old Style" panose="02050604050505020204" pitchFamily="18" charset="0"/>
            </a:endParaRPr>
          </a:p>
          <a:p>
            <a:pPr>
              <a:defRPr/>
            </a:pPr>
            <a:endParaRPr lang="hu-HU" sz="2400" dirty="0"/>
          </a:p>
          <a:p>
            <a:pPr>
              <a:defRPr/>
            </a:pPr>
            <a:r>
              <a:rPr lang="hu-HU" sz="2400" dirty="0"/>
              <a:t>tárgyias, néhol már naturalista leírás</a:t>
            </a:r>
          </a:p>
          <a:p>
            <a:pPr>
              <a:defRPr/>
            </a:pPr>
            <a:r>
              <a:rPr lang="hu-HU" sz="2400" dirty="0"/>
              <a:t>a gyermeki lélekben rejlő „gyilkos” ösztönök kifejezése</a:t>
            </a:r>
          </a:p>
          <a:p>
            <a:pPr>
              <a:defRPr/>
            </a:pPr>
            <a:endParaRPr lang="hu-HU" altLang="hu-HU" sz="2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2789</TotalTime>
  <Words>3350</Words>
  <Application>Microsoft Office PowerPoint</Application>
  <PresentationFormat>Diavetítés a képernyőre (4:3 oldalarány)</PresentationFormat>
  <Paragraphs>332</Paragraphs>
  <Slides>43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43</vt:i4>
      </vt:variant>
    </vt:vector>
  </HeadingPairs>
  <TitlesOfParts>
    <vt:vector size="48" baseType="lpstr">
      <vt:lpstr>Arial</vt:lpstr>
      <vt:lpstr>Bookman Old Style</vt:lpstr>
      <vt:lpstr>Calibri</vt:lpstr>
      <vt:lpstr>Times New Roman</vt:lpstr>
      <vt:lpstr>Alapértelmezett terv</vt:lpstr>
      <vt:lpstr>Kosztolányi Dezső (1885, Szabadka – 1936, Budapest)</vt:lpstr>
      <vt:lpstr>Élete</vt:lpstr>
      <vt:lpstr>PowerPoint-bemutató</vt:lpstr>
      <vt:lpstr>Munkássága</vt:lpstr>
      <vt:lpstr>PowerPoint-bemutató</vt:lpstr>
      <vt:lpstr>A szegény kisgyermek panaszai c. kötet</vt:lpstr>
      <vt:lpstr>Mint aki a sínek közé esett…</vt:lpstr>
      <vt:lpstr>Mint aki a sínek közé esett…</vt:lpstr>
      <vt:lpstr>Azon az éjjel</vt:lpstr>
      <vt:lpstr>Mostan színes tintákról álmodom…</vt:lpstr>
      <vt:lpstr>Menj, kisgyerek</vt:lpstr>
      <vt:lpstr>Boldog, szomorú dal</vt:lpstr>
      <vt:lpstr>Kenyér és bor c. kötet (1920) Boldog, szomorú dal</vt:lpstr>
      <vt:lpstr>PowerPoint-bemutató</vt:lpstr>
      <vt:lpstr>A bús férfi panaszai c. kötet (1924)</vt:lpstr>
      <vt:lpstr>Számadás c. kötet (1935)</vt:lpstr>
      <vt:lpstr>Számadás</vt:lpstr>
      <vt:lpstr>PowerPoint-bemutató</vt:lpstr>
      <vt:lpstr>Őszi reggeli</vt:lpstr>
      <vt:lpstr>Marcus Aurelius</vt:lpstr>
      <vt:lpstr>Halotti beszéd</vt:lpstr>
      <vt:lpstr>Halotti beszéd</vt:lpstr>
      <vt:lpstr>Hajnali részegség</vt:lpstr>
      <vt:lpstr>Hajnali részegség</vt:lpstr>
      <vt:lpstr>PowerPoint-bemutató</vt:lpstr>
      <vt:lpstr>Szeptemberi áhítat</vt:lpstr>
      <vt:lpstr>Összehasonlító elemzés Kosztolányi: Most harminckét éves vagyok Tóth Árpád: Ez már nem nyári alkonyat</vt:lpstr>
      <vt:lpstr>PowerPoint-bemutató</vt:lpstr>
      <vt:lpstr>PowerPoint-bemutató</vt:lpstr>
      <vt:lpstr>Édes Anna (1926)</vt:lpstr>
      <vt:lpstr>Keletkezési körülmények, tér- és időszerkezet</vt:lpstr>
      <vt:lpstr>Szereplők</vt:lpstr>
      <vt:lpstr>PowerPoint-bemutató</vt:lpstr>
      <vt:lpstr>Cselekmény</vt:lpstr>
      <vt:lpstr>Értelmezés</vt:lpstr>
      <vt:lpstr>PowerPoint-bemutató</vt:lpstr>
      <vt:lpstr>Esti Kornél (1933)</vt:lpstr>
      <vt:lpstr>PowerPoint-bemutató</vt:lpstr>
      <vt:lpstr>PowerPoint-bemutató</vt:lpstr>
      <vt:lpstr>PowerPoint-bemutató</vt:lpstr>
      <vt:lpstr>Boldogság – műértelmezés</vt:lpstr>
      <vt:lpstr>a) Szembefordulás a címhez fűződő olvasói várakozással</vt:lpstr>
      <vt:lpstr>b) Eltérés a novella megszokott műfaji sajátosságaitól, összefüggések a szöveg témájával</vt:lpstr>
    </vt:vector>
  </TitlesOfParts>
  <Company>Bástya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nyelvi stíluseszközök</dc:title>
  <dc:creator>Barteky</dc:creator>
  <cp:lastModifiedBy>Dani</cp:lastModifiedBy>
  <cp:revision>174</cp:revision>
  <dcterms:created xsi:type="dcterms:W3CDTF">2013-10-09T19:13:33Z</dcterms:created>
  <dcterms:modified xsi:type="dcterms:W3CDTF">2024-11-27T16:38:20Z</dcterms:modified>
</cp:coreProperties>
</file>