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91" r:id="rId3"/>
    <p:sldId id="292" r:id="rId4"/>
    <p:sldId id="293" r:id="rId5"/>
    <p:sldId id="302" r:id="rId6"/>
    <p:sldId id="301" r:id="rId7"/>
    <p:sldId id="297" r:id="rId8"/>
    <p:sldId id="295" r:id="rId9"/>
    <p:sldId id="294" r:id="rId10"/>
    <p:sldId id="298" r:id="rId11"/>
    <p:sldId id="299" r:id="rId12"/>
    <p:sldId id="300" r:id="rId13"/>
    <p:sldId id="304" r:id="rId14"/>
    <p:sldId id="305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6" autoAdjust="0"/>
    <p:restoredTop sz="94660"/>
  </p:normalViewPr>
  <p:slideViewPr>
    <p:cSldViewPr>
      <p:cViewPr varScale="1">
        <p:scale>
          <a:sx n="94" d="100"/>
          <a:sy n="94" d="100"/>
        </p:scale>
        <p:origin x="1061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422DD-E019-47F0-B070-251C759C0CB8}" type="datetimeFigureOut">
              <a:rPr lang="hu-HU" smtClean="0"/>
              <a:t>2021.04.29.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7EF9F-70EE-45C8-91EF-8CB5677258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804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7EF9F-70EE-45C8-91EF-8CB56772580E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510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2021.04.29.</a:t>
            </a:fld>
            <a:endParaRPr lang="hu-H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2021.04.29.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2021.04.29.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2021.04.29.</a:t>
            </a:fld>
            <a:endParaRPr lang="hu-H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2021.04.29.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2021.04.29.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2021.04.29.</a:t>
            </a:fld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2021.04.29.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2021.04.29.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2021.04.29.</a:t>
            </a:fld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2021.04.29.</a:t>
            </a:fld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24C95A6-E858-4ED9-8889-70BEC744A3F8}" type="datetimeFigureOut">
              <a:rPr lang="hu-HU" smtClean="0"/>
              <a:t>2021.04.29.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i="1" dirty="0" smtClean="0"/>
              <a:t>(Sződemeter, 1790 – Szatmárcseke, 1838)</a:t>
            </a:r>
            <a:endParaRPr lang="hu-HU" i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4400" b="1" dirty="0" smtClean="0">
                <a:latin typeface="Bookman Old Style" pitchFamily="18" charset="0"/>
              </a:rPr>
              <a:t>Kölcsey Ferenc</a:t>
            </a:r>
            <a:endParaRPr lang="hu-HU" sz="44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66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hu-HU" sz="2800" dirty="0" smtClean="0"/>
              <a:t>Cím</a:t>
            </a:r>
            <a:endParaRPr lang="hu-HU" sz="2800" dirty="0"/>
          </a:p>
          <a:p>
            <a:pPr marL="514350" indent="-514350">
              <a:buFont typeface="+mj-lt"/>
              <a:buAutoNum type="arabicParenR"/>
            </a:pPr>
            <a:r>
              <a:rPr lang="hu-HU" sz="2800" dirty="0" smtClean="0"/>
              <a:t>Vershelyzet</a:t>
            </a:r>
            <a:endParaRPr lang="hu-HU" sz="2800" dirty="0"/>
          </a:p>
          <a:p>
            <a:pPr marL="514350" indent="-514350">
              <a:buFont typeface="+mj-lt"/>
              <a:buAutoNum type="arabicParenR"/>
            </a:pPr>
            <a:r>
              <a:rPr lang="hu-HU" sz="2800" dirty="0" smtClean="0"/>
              <a:t>Szerkezet</a:t>
            </a:r>
            <a:endParaRPr lang="hu-HU" sz="2800" dirty="0"/>
          </a:p>
          <a:p>
            <a:pPr marL="514350" indent="-514350">
              <a:buFont typeface="+mj-lt"/>
              <a:buAutoNum type="arabicParenR"/>
            </a:pPr>
            <a:r>
              <a:rPr lang="hu-HU" sz="2800" dirty="0" smtClean="0"/>
              <a:t>Történelemszemlélet</a:t>
            </a:r>
            <a:endParaRPr lang="hu-HU" sz="2800" dirty="0"/>
          </a:p>
          <a:p>
            <a:pPr marL="514350" indent="-514350">
              <a:buFont typeface="+mj-lt"/>
              <a:buAutoNum type="arabicParenR"/>
            </a:pPr>
            <a:r>
              <a:rPr lang="hu-HU" sz="2800" dirty="0" smtClean="0"/>
              <a:t>Költői </a:t>
            </a:r>
            <a:r>
              <a:rPr lang="hu-HU" sz="2800" dirty="0"/>
              <a:t>eszközök</a:t>
            </a:r>
          </a:p>
          <a:p>
            <a:pPr marL="514350" indent="-514350">
              <a:buFont typeface="+mj-lt"/>
              <a:buAutoNum type="arabicParenR"/>
            </a:pPr>
            <a:r>
              <a:rPr lang="hu-HU" sz="2800" dirty="0" smtClean="0"/>
              <a:t>Versforma</a:t>
            </a:r>
            <a:endParaRPr lang="hu-HU" sz="2800" dirty="0"/>
          </a:p>
          <a:p>
            <a:pPr marL="514350" indent="-514350">
              <a:buFont typeface="+mj-lt"/>
              <a:buAutoNum type="arabicParenR"/>
            </a:pPr>
            <a:r>
              <a:rPr lang="hu-HU" sz="2800" dirty="0" smtClean="0"/>
              <a:t>Utóélet</a:t>
            </a:r>
            <a:endParaRPr lang="hu-HU" sz="2800" dirty="0"/>
          </a:p>
          <a:p>
            <a:endParaRPr lang="hu-H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i="1" dirty="0" smtClean="0"/>
              <a:t>Himnusz </a:t>
            </a:r>
            <a:r>
              <a:rPr lang="hu-HU" sz="3200" b="1" dirty="0" smtClean="0"/>
              <a:t>(1823)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2877159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95192"/>
          </a:xfrm>
        </p:spPr>
        <p:txBody>
          <a:bodyPr/>
          <a:lstStyle/>
          <a:p>
            <a:pPr lvl="0"/>
            <a:r>
              <a:rPr lang="hu-HU" dirty="0" smtClean="0"/>
              <a:t>szerepvers</a:t>
            </a:r>
          </a:p>
          <a:p>
            <a:pPr lvl="1"/>
            <a:r>
              <a:rPr lang="hu-HU" dirty="0" smtClean="0"/>
              <a:t>Zrínyi </a:t>
            </a:r>
            <a:r>
              <a:rPr lang="hu-HU" dirty="0"/>
              <a:t>erkölcsisége ↔ a jelenkor romlottsága</a:t>
            </a:r>
          </a:p>
          <a:p>
            <a:pPr lvl="0"/>
            <a:r>
              <a:rPr lang="hu-HU" dirty="0"/>
              <a:t>(belső) dialógus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/>
              <a:t>(páratlan strófák) a vándor (Zrínyi?) kérdései</a:t>
            </a:r>
          </a:p>
          <a:p>
            <a:pPr lvl="1"/>
            <a:r>
              <a:rPr lang="hu-HU" dirty="0" smtClean="0"/>
              <a:t>(</a:t>
            </a:r>
            <a:r>
              <a:rPr lang="hu-HU" dirty="0"/>
              <a:t>páros strófák) </a:t>
            </a:r>
            <a:r>
              <a:rPr lang="hu-HU" dirty="0" smtClean="0"/>
              <a:t>kiábrándító válaszok</a:t>
            </a:r>
            <a:endParaRPr lang="hu-HU" dirty="0"/>
          </a:p>
          <a:p>
            <a:pPr lvl="0"/>
            <a:r>
              <a:rPr lang="hu-HU" dirty="0" smtClean="0"/>
              <a:t>idő- </a:t>
            </a:r>
            <a:r>
              <a:rPr lang="hu-HU" dirty="0"/>
              <a:t>és értékszembesítés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/>
              <a:t>értéktelített </a:t>
            </a:r>
            <a:r>
              <a:rPr lang="hu-HU" dirty="0"/>
              <a:t>múlt ↔ értéktelen jelen</a:t>
            </a:r>
          </a:p>
          <a:p>
            <a:pPr lvl="0"/>
            <a:r>
              <a:rPr lang="hu-HU" dirty="0"/>
              <a:t>nemzethalál víziója</a:t>
            </a:r>
            <a:r>
              <a:rPr lang="hu-HU" dirty="0" smtClean="0"/>
              <a:t>:</a:t>
            </a:r>
          </a:p>
          <a:p>
            <a:pPr lvl="1"/>
            <a:r>
              <a:rPr lang="hu-HU" i="1" dirty="0" smtClean="0"/>
              <a:t>„</a:t>
            </a:r>
            <a:r>
              <a:rPr lang="hu-HU" i="1" dirty="0"/>
              <a:t>névben él csak, többé nincs jelen”</a:t>
            </a:r>
            <a:endParaRPr lang="hu-HU" dirty="0"/>
          </a:p>
          <a:p>
            <a:endParaRPr lang="hu-H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i="1" dirty="0" smtClean="0">
                <a:latin typeface="Bookman Old Style" pitchFamily="18" charset="0"/>
              </a:rPr>
              <a:t>Zrínyi dala </a:t>
            </a:r>
            <a:r>
              <a:rPr lang="hu-HU" sz="3200" dirty="0" smtClean="0">
                <a:latin typeface="Bookman Old Style" pitchFamily="18" charset="0"/>
              </a:rPr>
              <a:t>(1830)</a:t>
            </a:r>
            <a:endParaRPr lang="hu-HU" sz="3200" i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367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23184"/>
          </a:xfrm>
        </p:spPr>
        <p:txBody>
          <a:bodyPr/>
          <a:lstStyle/>
          <a:p>
            <a:pPr lvl="0"/>
            <a:r>
              <a:rPr lang="hu-HU" dirty="0" smtClean="0"/>
              <a:t>lírai rekviem</a:t>
            </a:r>
            <a:endParaRPr lang="hu-HU" dirty="0"/>
          </a:p>
          <a:p>
            <a:pPr lvl="0"/>
            <a:r>
              <a:rPr lang="hu-HU" dirty="0"/>
              <a:t>utalás a </a:t>
            </a:r>
            <a:r>
              <a:rPr lang="hu-HU" i="1" dirty="0"/>
              <a:t>Zrínyi </a:t>
            </a:r>
            <a:r>
              <a:rPr lang="hu-HU" i="1" dirty="0" smtClean="0"/>
              <a:t>dalá</a:t>
            </a:r>
            <a:r>
              <a:rPr lang="hu-HU" dirty="0" smtClean="0"/>
              <a:t>ra</a:t>
            </a:r>
          </a:p>
          <a:p>
            <a:pPr lvl="1"/>
            <a:r>
              <a:rPr lang="hu-HU" dirty="0" smtClean="0"/>
              <a:t>cím</a:t>
            </a:r>
            <a:r>
              <a:rPr lang="hu-HU" dirty="0"/>
              <a:t>, szövegformálás, kérdésfelvetés, </a:t>
            </a:r>
            <a:r>
              <a:rPr lang="hu-HU" dirty="0" smtClean="0"/>
              <a:t>motívumok</a:t>
            </a:r>
            <a:endParaRPr lang="hu-HU" dirty="0"/>
          </a:p>
          <a:p>
            <a:pPr lvl="0"/>
            <a:r>
              <a:rPr lang="hu-HU" dirty="0" smtClean="0"/>
              <a:t>(belső) </a:t>
            </a:r>
            <a:r>
              <a:rPr lang="hu-HU" dirty="0"/>
              <a:t>dialógus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/>
              <a:t>Zrínyi kérése: </a:t>
            </a:r>
            <a:r>
              <a:rPr lang="hu-HU" dirty="0"/>
              <a:t>a bűnös nemzedék </a:t>
            </a:r>
            <a:r>
              <a:rPr lang="hu-HU" dirty="0" smtClean="0"/>
              <a:t>elpusztítása, de a </a:t>
            </a:r>
            <a:r>
              <a:rPr lang="hu-HU" dirty="0"/>
              <a:t>haza </a:t>
            </a:r>
            <a:r>
              <a:rPr lang="hu-HU" dirty="0" smtClean="0"/>
              <a:t>megmaradása</a:t>
            </a:r>
          </a:p>
          <a:p>
            <a:pPr lvl="1"/>
            <a:r>
              <a:rPr lang="hu-HU" dirty="0" smtClean="0"/>
              <a:t>a </a:t>
            </a:r>
            <a:r>
              <a:rPr lang="hu-HU" dirty="0"/>
              <a:t>Sors </a:t>
            </a:r>
            <a:r>
              <a:rPr lang="hu-HU" dirty="0" smtClean="0"/>
              <a:t>ítélete</a:t>
            </a:r>
            <a:r>
              <a:rPr lang="hu-HU" dirty="0"/>
              <a:t>: a haza pusztulása, a magyarság eltűnése </a:t>
            </a:r>
            <a:r>
              <a:rPr lang="hu-HU" dirty="0" smtClean="0"/>
              <a:t>(nemzethalál)</a:t>
            </a:r>
            <a:endParaRPr lang="hu-HU" dirty="0"/>
          </a:p>
          <a:p>
            <a:endParaRPr lang="hu-H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i="1" dirty="0" smtClean="0">
                <a:latin typeface="Bookman Old Style" pitchFamily="18" charset="0"/>
              </a:rPr>
              <a:t>Zrínyi második éneke</a:t>
            </a:r>
            <a:r>
              <a:rPr lang="hu-HU" sz="3200" i="1" dirty="0" smtClean="0">
                <a:latin typeface="Bookman Old Style" pitchFamily="18" charset="0"/>
              </a:rPr>
              <a:t> </a:t>
            </a:r>
            <a:r>
              <a:rPr lang="hu-HU" sz="3200" dirty="0" smtClean="0">
                <a:latin typeface="Bookman Old Style" pitchFamily="18" charset="0"/>
              </a:rPr>
              <a:t>(1838)</a:t>
            </a:r>
            <a:endParaRPr lang="hu-HU" sz="32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044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021487"/>
              </p:ext>
            </p:extLst>
          </p:nvPr>
        </p:nvGraphicFramePr>
        <p:xfrm>
          <a:off x="457200" y="332657"/>
          <a:ext cx="8229600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616">
                  <a:extLst>
                    <a:ext uri="{9D8B030D-6E8A-4147-A177-3AD203B41FA5}">
                      <a16:colId xmlns:a16="http://schemas.microsoft.com/office/drawing/2014/main" val="29667009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692604170"/>
                    </a:ext>
                  </a:extLst>
                </a:gridCol>
                <a:gridCol w="2962672">
                  <a:extLst>
                    <a:ext uri="{9D8B030D-6E8A-4147-A177-3AD203B41FA5}">
                      <a16:colId xmlns:a16="http://schemas.microsoft.com/office/drawing/2014/main" val="668631868"/>
                    </a:ext>
                  </a:extLst>
                </a:gridCol>
              </a:tblGrid>
              <a:tr h="364276">
                <a:tc>
                  <a:txBody>
                    <a:bodyPr/>
                    <a:lstStyle/>
                    <a:p>
                      <a:r>
                        <a:rPr lang="hu-HU" dirty="0" smtClean="0"/>
                        <a:t>Szempont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Zrínyi dala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Zrínyi második éneke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148226"/>
                  </a:ext>
                </a:extLst>
              </a:tr>
              <a:tr h="364276">
                <a:tc>
                  <a:txBody>
                    <a:bodyPr/>
                    <a:lstStyle/>
                    <a:p>
                      <a:r>
                        <a:rPr lang="hu-HU" dirty="0" smtClean="0"/>
                        <a:t>Cím </a:t>
                      </a:r>
                      <a:endParaRPr lang="hu-H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birtokos jelzős szerkezet, szerepvers</a:t>
                      </a:r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112519"/>
                  </a:ext>
                </a:extLst>
              </a:tr>
              <a:tr h="364276">
                <a:tc>
                  <a:txBody>
                    <a:bodyPr/>
                    <a:lstStyle/>
                    <a:p>
                      <a:r>
                        <a:rPr lang="hu-HU" dirty="0" smtClean="0"/>
                        <a:t>Műfaj </a:t>
                      </a:r>
                      <a:endParaRPr lang="hu-H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hazafias óda  </a:t>
                      </a:r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643442"/>
                  </a:ext>
                </a:extLst>
              </a:tr>
              <a:tr h="3642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Hangnem</a:t>
                      </a:r>
                      <a:endParaRPr lang="hu-H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magasztos, komor</a:t>
                      </a:r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54088"/>
                  </a:ext>
                </a:extLst>
              </a:tr>
              <a:tr h="3642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Vershelyzet</a:t>
                      </a:r>
                      <a:endParaRPr lang="hu-H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belső dialógus</a:t>
                      </a:r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721298"/>
                  </a:ext>
                </a:extLst>
              </a:tr>
              <a:tr h="637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Szerkezet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kérdés-válasz,</a:t>
                      </a:r>
                    </a:p>
                    <a:p>
                      <a:r>
                        <a:rPr lang="hu-HU" dirty="0" smtClean="0"/>
                        <a:t>érték- és időszembesítés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kérés-válasz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896854"/>
                  </a:ext>
                </a:extLst>
              </a:tr>
              <a:tr h="3642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Idősíkok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múlt </a:t>
                      </a:r>
                      <a:r>
                        <a:rPr lang="hu-H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↔</a:t>
                      </a:r>
                      <a:r>
                        <a:rPr lang="hu-HU" dirty="0" smtClean="0"/>
                        <a:t> jelen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jelen </a:t>
                      </a:r>
                      <a:r>
                        <a:rPr lang="hu-H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hu-HU" dirty="0" smtClean="0"/>
                        <a:t> jövő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005020"/>
                  </a:ext>
                </a:extLst>
              </a:tr>
              <a:tr h="637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Történelemszemlélet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nemzeti</a:t>
                      </a:r>
                      <a:r>
                        <a:rPr lang="hu-HU" baseline="0" dirty="0" smtClean="0"/>
                        <a:t> nagyság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↔ </a:t>
                      </a:r>
                      <a:r>
                        <a:rPr lang="hu-HU" dirty="0" smtClean="0"/>
                        <a:t>erkölcsi hanyatlás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belső meghasonlás </a:t>
                      </a:r>
                      <a:r>
                        <a:rPr lang="hu-H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hu-HU" dirty="0" smtClean="0"/>
                        <a:t> </a:t>
                      </a:r>
                    </a:p>
                    <a:p>
                      <a:r>
                        <a:rPr lang="hu-HU" dirty="0" smtClean="0"/>
                        <a:t>nemzethalál </a:t>
                      </a:r>
                      <a:r>
                        <a:rPr lang="hu-H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hu-HU" dirty="0" smtClean="0"/>
                        <a:t> új nép  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033544"/>
                  </a:ext>
                </a:extLst>
              </a:tr>
              <a:tr h="14571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Motívumok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+mn-lt"/>
                        </a:rPr>
                        <a:t>vándor, hon(szerelem), szent föld </a:t>
                      </a:r>
                      <a:r>
                        <a:rPr lang="hu-HU" dirty="0" smtClean="0">
                          <a:latin typeface="+mn-lt"/>
                          <a:cs typeface="Times New Roman" panose="02020603050405020304" pitchFamily="18" charset="0"/>
                        </a:rPr>
                        <a:t>↔ pusztaság</a:t>
                      </a:r>
                      <a:r>
                        <a:rPr lang="hu-HU" dirty="0" smtClean="0">
                          <a:latin typeface="+mn-lt"/>
                        </a:rPr>
                        <a:t>,</a:t>
                      </a:r>
                      <a:r>
                        <a:rPr lang="hu-HU" dirty="0" smtClean="0"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hu-HU" dirty="0" smtClean="0">
                          <a:latin typeface="+mn-lt"/>
                        </a:rPr>
                        <a:t> vár </a:t>
                      </a:r>
                      <a:r>
                        <a:rPr lang="hu-HU" dirty="0" smtClean="0">
                          <a:latin typeface="+mn-lt"/>
                          <a:cs typeface="Times New Roman" panose="02020603050405020304" pitchFamily="18" charset="0"/>
                        </a:rPr>
                        <a:t>↔ omladék</a:t>
                      </a:r>
                      <a:r>
                        <a:rPr lang="hu-HU" dirty="0" smtClean="0">
                          <a:latin typeface="+mn-lt"/>
                        </a:rPr>
                        <a:t>, </a:t>
                      </a:r>
                      <a:r>
                        <a:rPr lang="hu-HU" dirty="0" smtClean="0">
                          <a:latin typeface="+mn-lt"/>
                        </a:rPr>
                        <a:t>bérc </a:t>
                      </a:r>
                      <a:r>
                        <a:rPr lang="hu-HU" dirty="0" smtClean="0">
                          <a:latin typeface="+mn-lt"/>
                          <a:cs typeface="Times New Roman" panose="02020603050405020304" pitchFamily="18" charset="0"/>
                        </a:rPr>
                        <a:t>↔ völgy, </a:t>
                      </a:r>
                      <a:r>
                        <a:rPr lang="hu-HU" dirty="0" smtClean="0">
                          <a:latin typeface="+mn-lt"/>
                        </a:rPr>
                        <a:t>hírnév </a:t>
                      </a:r>
                      <a:r>
                        <a:rPr lang="hu-HU" dirty="0" smtClean="0">
                          <a:latin typeface="+mn-lt"/>
                          <a:cs typeface="Times New Roman" panose="02020603050405020304" pitchFamily="18" charset="0"/>
                        </a:rPr>
                        <a:t>↔ felejtés, </a:t>
                      </a:r>
                      <a:r>
                        <a:rPr lang="hu-HU" dirty="0" smtClean="0">
                          <a:latin typeface="+mn-lt"/>
                        </a:rPr>
                        <a:t>(dicső </a:t>
                      </a:r>
                      <a:r>
                        <a:rPr lang="hu-HU" dirty="0" smtClean="0">
                          <a:latin typeface="+mn-lt"/>
                          <a:cs typeface="Times New Roman" panose="02020603050405020304" pitchFamily="18" charset="0"/>
                        </a:rPr>
                        <a:t>↔ korcs) </a:t>
                      </a:r>
                      <a:r>
                        <a:rPr lang="hu-HU" dirty="0" smtClean="0">
                          <a:latin typeface="+mn-lt"/>
                        </a:rPr>
                        <a:t>nép</a:t>
                      </a:r>
                      <a:endParaRPr lang="hu-H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sors, szenvedés (kánya, kígyó, féreg), áldás (védfal) – büntetés (sír), anya – gyermek, őrcsillagzat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40411"/>
                  </a:ext>
                </a:extLst>
              </a:tr>
              <a:tr h="637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Stílus (nyelvhasználat, költői eszközök)</a:t>
                      </a:r>
                      <a:endParaRPr lang="hu-H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romantikus</a:t>
                      </a:r>
                      <a:r>
                        <a:rPr lang="hu-HU" baseline="0" dirty="0" smtClean="0"/>
                        <a:t> nyelv (</a:t>
                      </a:r>
                      <a:r>
                        <a:rPr lang="hu-HU" dirty="0" smtClean="0"/>
                        <a:t>metafora, megszemélyesítés, metonímia, ellentét, halmozások, túlzás) </a:t>
                      </a:r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30465"/>
                  </a:ext>
                </a:extLst>
              </a:tr>
              <a:tr h="637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Versforma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ötös – ötödfeles </a:t>
                      </a:r>
                      <a:r>
                        <a:rPr lang="hu-HU" dirty="0" err="1" smtClean="0"/>
                        <a:t>trochaikus</a:t>
                      </a:r>
                      <a:r>
                        <a:rPr lang="hu-HU" dirty="0" smtClean="0"/>
                        <a:t> sorok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hatodfeles – négyes (ötös) jambikus sorok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770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222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err="1" smtClean="0"/>
              <a:t>parainesis</a:t>
            </a:r>
            <a:r>
              <a:rPr lang="hu-HU" dirty="0" smtClean="0"/>
              <a:t> (‚intelem, buzdítás’): meghatározott személyhez intézett, erkölcsi célzatú, tanító-nevelő szándékú értekezés (lásd: Szent István intelmei)</a:t>
            </a:r>
          </a:p>
          <a:p>
            <a:r>
              <a:rPr lang="hu-HU" dirty="0"/>
              <a:t>t</a:t>
            </a:r>
            <a:r>
              <a:rPr lang="hu-HU" dirty="0" smtClean="0"/>
              <a:t>ézisek: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 smtClean="0"/>
              <a:t>istenimádat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 smtClean="0"/>
              <a:t>szülők iránti hála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 smtClean="0"/>
              <a:t>emberiség szeretete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 smtClean="0"/>
              <a:t>hazaszeretet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 smtClean="0"/>
              <a:t>törekvés </a:t>
            </a:r>
            <a:r>
              <a:rPr lang="hu-HU" dirty="0"/>
              <a:t>az </a:t>
            </a:r>
            <a:r>
              <a:rPr lang="hu-HU" dirty="0" smtClean="0"/>
              <a:t>ismeretekre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 smtClean="0"/>
              <a:t>összefogás, </a:t>
            </a:r>
            <a:r>
              <a:rPr lang="hu-HU" dirty="0"/>
              <a:t>együttes </a:t>
            </a:r>
            <a:r>
              <a:rPr lang="hu-HU" dirty="0" smtClean="0"/>
              <a:t>cselekvés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 smtClean="0"/>
              <a:t>személyes boldogság &lt; közösség </a:t>
            </a:r>
            <a:r>
              <a:rPr lang="hu-HU" dirty="0"/>
              <a:t>szolgálata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hu-HU" dirty="0" smtClean="0"/>
              <a:t>erényes, cselekvő élet megvalósítása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i="1" dirty="0" err="1" smtClean="0">
                <a:latin typeface="Bookman Old Style" panose="02050604050505020204" pitchFamily="18" charset="0"/>
              </a:rPr>
              <a:t>Parainesis</a:t>
            </a:r>
            <a:r>
              <a:rPr lang="hu-HU" sz="3200" b="1" i="1" dirty="0" smtClean="0">
                <a:latin typeface="Bookman Old Style" panose="02050604050505020204" pitchFamily="18" charset="0"/>
              </a:rPr>
              <a:t> Kölcsey Kálmánhoz </a:t>
            </a:r>
            <a:r>
              <a:rPr lang="hu-HU" sz="3200" dirty="0" smtClean="0">
                <a:latin typeface="Bookman Old Style" panose="02050604050505020204" pitchFamily="18" charset="0"/>
              </a:rPr>
              <a:t>(1834)</a:t>
            </a:r>
            <a:endParaRPr lang="hu-HU" sz="3200" b="1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089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éptalálat a következőre: „voltaire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4" descr="Képtalálat a következőre: „voltaire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AutoShape 2" descr="Képtalálat a következőre: „hoffmann”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Képtalálat a következőre: „hoffmann”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7" name="Picture 6" descr="Képtalálat a következőre: „kölcsey élete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91" y="908717"/>
            <a:ext cx="3728667" cy="482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ölcsey Ferenc –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59" y="908717"/>
            <a:ext cx="3784276" cy="482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70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Pályakép</a:t>
            </a:r>
            <a:endParaRPr lang="hu-HU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Autofit/>
          </a:bodyPr>
          <a:lstStyle/>
          <a:p>
            <a:r>
              <a:rPr lang="hu-HU" sz="2400" dirty="0" smtClean="0"/>
              <a:t>Műveltség</a:t>
            </a:r>
          </a:p>
          <a:p>
            <a:pPr lvl="1"/>
            <a:r>
              <a:rPr lang="hu-HU" sz="2200" dirty="0"/>
              <a:t>latin, görög, francia, német nyelv</a:t>
            </a:r>
          </a:p>
          <a:p>
            <a:pPr lvl="1"/>
            <a:r>
              <a:rPr lang="hu-HU" sz="2200" dirty="0"/>
              <a:t>poétikai, nyelvészeti tanulmányok</a:t>
            </a:r>
          </a:p>
          <a:p>
            <a:pPr lvl="1"/>
            <a:r>
              <a:rPr lang="hu-HU" sz="2200" dirty="0"/>
              <a:t>filozófiai, történelmi érdeklődés</a:t>
            </a:r>
          </a:p>
          <a:p>
            <a:r>
              <a:rPr lang="hu-HU" sz="2400" dirty="0" smtClean="0"/>
              <a:t>Barátságok</a:t>
            </a:r>
          </a:p>
          <a:p>
            <a:pPr lvl="1"/>
            <a:r>
              <a:rPr lang="hu-HU" sz="2200" dirty="0" smtClean="0"/>
              <a:t>irodalmi életben: </a:t>
            </a:r>
            <a:r>
              <a:rPr lang="hu-HU" sz="2200" dirty="0"/>
              <a:t>Kazinczy Ferenc, Szemere Pál</a:t>
            </a:r>
          </a:p>
          <a:p>
            <a:pPr lvl="1"/>
            <a:r>
              <a:rPr lang="hu-HU" sz="2200" dirty="0" smtClean="0"/>
              <a:t>politikai életben: </a:t>
            </a:r>
            <a:r>
              <a:rPr lang="hu-HU" sz="2200" dirty="0"/>
              <a:t>Deák Ferenc, Wesselényi Miklós</a:t>
            </a:r>
          </a:p>
          <a:p>
            <a:r>
              <a:rPr lang="hu-HU" sz="2400" dirty="0" smtClean="0"/>
              <a:t>Munkásság</a:t>
            </a:r>
          </a:p>
          <a:p>
            <a:pPr lvl="1"/>
            <a:r>
              <a:rPr lang="hu-HU" sz="2200" dirty="0" smtClean="0"/>
              <a:t>költészet</a:t>
            </a:r>
          </a:p>
          <a:p>
            <a:pPr lvl="1"/>
            <a:r>
              <a:rPr lang="hu-HU" sz="2200" dirty="0" smtClean="0"/>
              <a:t>irodalomkritika (Csokonai- és Berzsenyi-recenzió)</a:t>
            </a:r>
            <a:endParaRPr lang="hu-HU" sz="2200" dirty="0"/>
          </a:p>
          <a:p>
            <a:pPr lvl="1"/>
            <a:r>
              <a:rPr lang="hu-HU" sz="2200" dirty="0" smtClean="0"/>
              <a:t>nyelvújítás (</a:t>
            </a:r>
            <a:r>
              <a:rPr lang="hu-HU" sz="2200" i="1" dirty="0" smtClean="0"/>
              <a:t>Felelet a Mondolatra</a:t>
            </a:r>
            <a:r>
              <a:rPr lang="hu-HU" sz="2200" dirty="0" smtClean="0"/>
              <a:t>)</a:t>
            </a:r>
          </a:p>
          <a:p>
            <a:pPr lvl="1"/>
            <a:r>
              <a:rPr lang="hu-HU" sz="2200" dirty="0" smtClean="0"/>
              <a:t>értekezések (</a:t>
            </a:r>
            <a:r>
              <a:rPr lang="hu-HU" sz="2200" i="1" dirty="0" smtClean="0"/>
              <a:t>Mohács</a:t>
            </a:r>
            <a:r>
              <a:rPr lang="hu-HU" sz="2200" dirty="0" smtClean="0"/>
              <a:t>, </a:t>
            </a:r>
            <a:r>
              <a:rPr lang="hu-HU" sz="2200" i="1" dirty="0" smtClean="0"/>
              <a:t>Nemzeti hagyományok</a:t>
            </a:r>
            <a:r>
              <a:rPr lang="hu-HU" sz="2200" dirty="0" smtClean="0"/>
              <a:t>)</a:t>
            </a:r>
          </a:p>
          <a:p>
            <a:pPr lvl="1"/>
            <a:r>
              <a:rPr lang="hu-HU" sz="2200" dirty="0" smtClean="0"/>
              <a:t>közéleti szereplés, szónoki beszédek (</a:t>
            </a:r>
            <a:r>
              <a:rPr lang="hu-HU" sz="2200" i="1" dirty="0" smtClean="0"/>
              <a:t>A magyar nyelv ügyében</a:t>
            </a:r>
            <a:r>
              <a:rPr lang="hu-HU" sz="2200" dirty="0" smtClean="0"/>
              <a:t>, </a:t>
            </a:r>
            <a:r>
              <a:rPr lang="hu-HU" sz="2200" i="1" dirty="0" smtClean="0"/>
              <a:t>Búcsú az Országos Rendektől</a:t>
            </a:r>
            <a:r>
              <a:rPr lang="hu-HU" sz="2200" dirty="0" smtClean="0"/>
              <a:t>; </a:t>
            </a:r>
          </a:p>
          <a:p>
            <a:pPr lvl="1"/>
            <a:r>
              <a:rPr lang="hu-HU" sz="2200" i="1" dirty="0" smtClean="0"/>
              <a:t>Parainesis Kölcsey Kálmánhoz</a:t>
            </a:r>
          </a:p>
        </p:txBody>
      </p:sp>
    </p:spTree>
    <p:extLst>
      <p:ext uri="{BB962C8B-B14F-4D97-AF65-F5344CB8AC3E}">
        <p14:creationId xmlns:p14="http://schemas.microsoft.com/office/powerpoint/2010/main" val="254861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120680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Stílus, világkép</a:t>
            </a:r>
          </a:p>
          <a:p>
            <a:pPr lvl="1"/>
            <a:r>
              <a:rPr lang="hu-HU" dirty="0" smtClean="0"/>
              <a:t>klasszicizmus</a:t>
            </a:r>
            <a:r>
              <a:rPr lang="hu-HU" dirty="0"/>
              <a:t>, szentimentalizmus, romantika határán</a:t>
            </a:r>
          </a:p>
          <a:p>
            <a:pPr lvl="1"/>
            <a:r>
              <a:rPr lang="hu-HU" dirty="0" smtClean="0"/>
              <a:t>hatások</a:t>
            </a:r>
            <a:r>
              <a:rPr lang="hu-HU" dirty="0"/>
              <a:t>: antik irodalom, Csokonai költészete, francia felvilágosodás és klasszicizmus, német klasszika és szentimentalizmus</a:t>
            </a:r>
          </a:p>
          <a:p>
            <a:pPr lvl="1"/>
            <a:r>
              <a:rPr lang="hu-HU" dirty="0" smtClean="0"/>
              <a:t>korai </a:t>
            </a:r>
            <a:r>
              <a:rPr lang="hu-HU" dirty="0"/>
              <a:t>költészete: </a:t>
            </a:r>
            <a:r>
              <a:rPr lang="hu-HU" dirty="0" smtClean="0"/>
              <a:t>magány</a:t>
            </a:r>
            <a:r>
              <a:rPr lang="hu-HU" dirty="0"/>
              <a:t>, elszigeteltség, hiányérzet</a:t>
            </a:r>
            <a:r>
              <a:rPr lang="hu-HU" dirty="0" smtClean="0"/>
              <a:t>, </a:t>
            </a:r>
            <a:r>
              <a:rPr lang="hu-HU" dirty="0"/>
              <a:t>eszményi tökéletesség utáni vágy ↔ ideál elérhetetlensége</a:t>
            </a:r>
          </a:p>
          <a:p>
            <a:pPr lvl="1"/>
            <a:r>
              <a:rPr lang="hu-HU" dirty="0" smtClean="0"/>
              <a:t>1817 </a:t>
            </a:r>
            <a:r>
              <a:rPr lang="hu-HU" dirty="0"/>
              <a:t>után fordulat: eltávolodás a klasszicizmustól</a:t>
            </a:r>
          </a:p>
          <a:p>
            <a:pPr lvl="2"/>
            <a:r>
              <a:rPr lang="hu-HU" dirty="0" smtClean="0"/>
              <a:t>fordítások </a:t>
            </a:r>
            <a:r>
              <a:rPr lang="hu-HU" dirty="0"/>
              <a:t>helyett eredetiség</a:t>
            </a:r>
          </a:p>
          <a:p>
            <a:pPr lvl="2"/>
            <a:r>
              <a:rPr lang="hu-HU" dirty="0" smtClean="0"/>
              <a:t>antik </a:t>
            </a:r>
            <a:r>
              <a:rPr lang="hu-HU" dirty="0"/>
              <a:t>minták követése helyett nemzeti hagyományok</a:t>
            </a:r>
          </a:p>
          <a:p>
            <a:pPr lvl="2"/>
            <a:r>
              <a:rPr lang="hu-HU" dirty="0" smtClean="0"/>
              <a:t>témaváltás</a:t>
            </a:r>
            <a:r>
              <a:rPr lang="hu-HU" dirty="0"/>
              <a:t>: hazafias líra megjelenése</a:t>
            </a:r>
          </a:p>
          <a:p>
            <a:pPr lvl="1"/>
            <a:r>
              <a:rPr lang="hu-HU" dirty="0" smtClean="0"/>
              <a:t>herderi </a:t>
            </a:r>
            <a:r>
              <a:rPr lang="hu-HU" dirty="0"/>
              <a:t>történelemfilozófia (organikus nemzetszemlélet)</a:t>
            </a:r>
          </a:p>
          <a:p>
            <a:pPr lvl="1"/>
            <a:r>
              <a:rPr lang="hu-HU" b="1" dirty="0" smtClean="0"/>
              <a:t>nemzeti </a:t>
            </a:r>
            <a:r>
              <a:rPr lang="hu-HU" b="1" dirty="0"/>
              <a:t>romantikus költészet</a:t>
            </a:r>
            <a:r>
              <a:rPr lang="hu-HU" dirty="0"/>
              <a:t>:</a:t>
            </a:r>
          </a:p>
          <a:p>
            <a:pPr lvl="2"/>
            <a:r>
              <a:rPr lang="hu-HU" i="1" dirty="0" smtClean="0"/>
              <a:t>Rákóczi </a:t>
            </a:r>
            <a:r>
              <a:rPr lang="hu-HU" i="1" dirty="0"/>
              <a:t>hajh</a:t>
            </a:r>
            <a:r>
              <a:rPr lang="hu-HU" dirty="0"/>
              <a:t> (1817)</a:t>
            </a:r>
          </a:p>
          <a:p>
            <a:pPr lvl="2"/>
            <a:r>
              <a:rPr lang="hu-HU" i="1" dirty="0" smtClean="0"/>
              <a:t>Himnusz</a:t>
            </a:r>
            <a:r>
              <a:rPr lang="hu-HU" dirty="0" smtClean="0"/>
              <a:t> </a:t>
            </a:r>
            <a:r>
              <a:rPr lang="hu-HU" dirty="0"/>
              <a:t>(1823)</a:t>
            </a:r>
          </a:p>
          <a:p>
            <a:pPr lvl="2"/>
            <a:r>
              <a:rPr lang="hu-HU" i="1" dirty="0" smtClean="0"/>
              <a:t>Zrínyi </a:t>
            </a:r>
            <a:r>
              <a:rPr lang="hu-HU" i="1" dirty="0"/>
              <a:t>dala</a:t>
            </a:r>
            <a:r>
              <a:rPr lang="hu-HU" dirty="0"/>
              <a:t> (</a:t>
            </a:r>
            <a:r>
              <a:rPr lang="hu-HU" dirty="0" smtClean="0"/>
              <a:t>1830)</a:t>
            </a:r>
          </a:p>
          <a:p>
            <a:pPr lvl="2"/>
            <a:r>
              <a:rPr lang="hu-HU" i="1" dirty="0" smtClean="0"/>
              <a:t>Huszt</a:t>
            </a:r>
            <a:r>
              <a:rPr lang="hu-HU" dirty="0" smtClean="0"/>
              <a:t> </a:t>
            </a:r>
            <a:r>
              <a:rPr lang="hu-HU" dirty="0"/>
              <a:t>(1831)</a:t>
            </a:r>
          </a:p>
          <a:p>
            <a:pPr lvl="2"/>
            <a:r>
              <a:rPr lang="hu-HU" i="1" dirty="0" smtClean="0"/>
              <a:t>Zrínyi </a:t>
            </a:r>
            <a:r>
              <a:rPr lang="hu-HU" i="1" dirty="0"/>
              <a:t>második éneke</a:t>
            </a:r>
            <a:r>
              <a:rPr lang="hu-HU" dirty="0"/>
              <a:t> (1938</a:t>
            </a:r>
            <a:r>
              <a:rPr lang="hu-HU" dirty="0" smtClean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4182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r>
              <a:rPr lang="hu-HU" sz="2800" b="1" i="1" dirty="0" smtClean="0"/>
              <a:t>Elfojtódás </a:t>
            </a:r>
            <a:r>
              <a:rPr lang="hu-HU" sz="2800" dirty="0" smtClean="0"/>
              <a:t>(1814)</a:t>
            </a:r>
            <a:endParaRPr lang="hu-HU" sz="2800" b="1" i="1" dirty="0"/>
          </a:p>
        </p:txBody>
      </p:sp>
      <p:sp>
        <p:nvSpPr>
          <p:cNvPr id="2" name="Tartalom helye 1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sz="3200" dirty="0"/>
              <a:t>Ó sírni, sírni, sírni,</a:t>
            </a:r>
            <a:br>
              <a:rPr lang="hu-HU" sz="3200" dirty="0"/>
            </a:br>
            <a:r>
              <a:rPr lang="hu-HU" sz="3200" dirty="0"/>
              <a:t>Mint nem sírt senki még</a:t>
            </a:r>
            <a:br>
              <a:rPr lang="hu-HU" sz="3200" dirty="0"/>
            </a:br>
            <a:r>
              <a:rPr lang="hu-HU" sz="3200" dirty="0"/>
              <a:t>Az </a:t>
            </a:r>
            <a:r>
              <a:rPr lang="hu-HU" sz="3200" dirty="0" err="1"/>
              <a:t>elsűlyedt</a:t>
            </a:r>
            <a:r>
              <a:rPr lang="hu-HU" sz="3200" dirty="0"/>
              <a:t> boldogság után,</a:t>
            </a:r>
            <a:br>
              <a:rPr lang="hu-HU" sz="3200" dirty="0"/>
            </a:br>
            <a:r>
              <a:rPr lang="hu-HU" sz="3200" dirty="0"/>
              <a:t>Mint nem sírt senki még</a:t>
            </a:r>
            <a:br>
              <a:rPr lang="hu-HU" sz="3200" dirty="0"/>
            </a:br>
            <a:r>
              <a:rPr lang="hu-HU" sz="3200" dirty="0"/>
              <a:t>Legfelső pontján fájdalmának,</a:t>
            </a:r>
            <a:br>
              <a:rPr lang="hu-HU" sz="3200" dirty="0"/>
            </a:br>
            <a:r>
              <a:rPr lang="hu-HU" sz="3200" dirty="0"/>
              <a:t>Ki tud? ki tud?</a:t>
            </a:r>
            <a:br>
              <a:rPr lang="hu-HU" sz="3200" dirty="0"/>
            </a:br>
            <a:r>
              <a:rPr lang="hu-HU" sz="1900" dirty="0"/>
              <a:t> </a:t>
            </a:r>
          </a:p>
          <a:p>
            <a:pPr marL="0" indent="0">
              <a:buNone/>
            </a:pPr>
            <a:r>
              <a:rPr lang="hu-HU" sz="3200" dirty="0"/>
              <a:t>Ah, </a:t>
            </a:r>
            <a:r>
              <a:rPr lang="hu-HU" sz="3200" dirty="0" smtClean="0"/>
              <a:t>fájdalom -</a:t>
            </a:r>
            <a:r>
              <a:rPr lang="hu-HU" sz="3200" dirty="0"/>
              <a:t/>
            </a:r>
            <a:br>
              <a:rPr lang="hu-HU" sz="3200" dirty="0"/>
            </a:br>
            <a:r>
              <a:rPr lang="hu-HU" sz="3200" dirty="0"/>
              <a:t>Lángoló, mint az enyém, csapongó, s mély,</a:t>
            </a:r>
            <a:br>
              <a:rPr lang="hu-HU" sz="3200" dirty="0"/>
            </a:br>
            <a:r>
              <a:rPr lang="hu-HU" sz="3200" dirty="0"/>
              <a:t>Nincsen több, nincs sehol!</a:t>
            </a:r>
            <a:br>
              <a:rPr lang="hu-HU" sz="3200" dirty="0"/>
            </a:br>
            <a:r>
              <a:rPr lang="hu-HU" sz="1900" dirty="0"/>
              <a:t> </a:t>
            </a:r>
          </a:p>
          <a:p>
            <a:pPr marL="0" indent="0">
              <a:buNone/>
            </a:pPr>
            <a:r>
              <a:rPr lang="hu-HU" sz="3200" dirty="0"/>
              <a:t>S mért nem forr </a:t>
            </a:r>
            <a:r>
              <a:rPr lang="hu-HU" sz="3200" dirty="0" err="1"/>
              <a:t>könyű</a:t>
            </a:r>
            <a:r>
              <a:rPr lang="hu-HU" sz="3200" dirty="0"/>
              <a:t> szememben?</a:t>
            </a:r>
            <a:br>
              <a:rPr lang="hu-HU" sz="3200" dirty="0"/>
            </a:br>
            <a:r>
              <a:rPr lang="hu-HU" sz="3200" dirty="0"/>
              <a:t>S mért hogy szívem nem reped meg</a:t>
            </a:r>
            <a:br>
              <a:rPr lang="hu-HU" sz="3200" dirty="0"/>
            </a:br>
            <a:r>
              <a:rPr lang="hu-HU" sz="3200" dirty="0"/>
              <a:t>Vérözönnel keblemen?</a:t>
            </a:r>
          </a:p>
          <a:p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sz="3200" i="1" dirty="0"/>
              <a:t>Mire vonatkozik a cím?</a:t>
            </a:r>
            <a:endParaRPr lang="hu-HU" sz="3200" dirty="0"/>
          </a:p>
          <a:p>
            <a:r>
              <a:rPr lang="hu-HU" sz="3200" i="1" dirty="0" smtClean="0"/>
              <a:t>Mi </a:t>
            </a:r>
            <a:r>
              <a:rPr lang="hu-HU" sz="3200" i="1" dirty="0"/>
              <a:t>jelzi a versben megjelenített érzelem személyes, illetve általános jellegét?</a:t>
            </a:r>
            <a:endParaRPr lang="hu-HU" sz="3200" dirty="0"/>
          </a:p>
          <a:p>
            <a:r>
              <a:rPr lang="hu-HU" sz="3200" i="1" dirty="0" smtClean="0"/>
              <a:t>Milyen </a:t>
            </a:r>
            <a:r>
              <a:rPr lang="hu-HU" sz="3200" i="1" dirty="0"/>
              <a:t>eszközökkel érzékelteti a </a:t>
            </a:r>
            <a:r>
              <a:rPr lang="hu-HU" sz="3200" i="1" dirty="0" smtClean="0"/>
              <a:t>költő a fájdalom </a:t>
            </a:r>
            <a:r>
              <a:rPr lang="hu-HU" sz="3200" i="1" dirty="0"/>
              <a:t>mértékét?</a:t>
            </a:r>
            <a:endParaRPr lang="hu-HU" sz="3200" dirty="0"/>
          </a:p>
          <a:p>
            <a:r>
              <a:rPr lang="hu-HU" sz="3200" i="1" dirty="0" smtClean="0"/>
              <a:t>Milyen </a:t>
            </a:r>
            <a:r>
              <a:rPr lang="hu-HU" sz="3200" i="1" dirty="0"/>
              <a:t>stílusirányzat hatása érezhető a költeményen?</a:t>
            </a:r>
            <a:endParaRPr lang="hu-HU" sz="32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6709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 numCol="2"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400" b="1" i="1" dirty="0" smtClean="0"/>
              <a:t>Rákóczi </a:t>
            </a:r>
            <a:r>
              <a:rPr lang="hu-HU" sz="2400" b="1" i="1" dirty="0"/>
              <a:t>hajh </a:t>
            </a:r>
            <a:r>
              <a:rPr lang="hu-HU" sz="2400" dirty="0"/>
              <a:t>(1817)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hu-HU" sz="10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600" dirty="0" smtClean="0"/>
              <a:t>Rákóczi </a:t>
            </a:r>
            <a:r>
              <a:rPr lang="hu-HU" sz="1600" dirty="0"/>
              <a:t>hajh, Bercsényi hajh!</a:t>
            </a:r>
            <a:br>
              <a:rPr lang="hu-HU" sz="1600" dirty="0"/>
            </a:br>
            <a:r>
              <a:rPr lang="hu-HU" sz="1600" dirty="0"/>
              <a:t>Magyartok gyászban </a:t>
            </a:r>
            <a:r>
              <a:rPr lang="hu-HU" sz="1600" dirty="0" err="1"/>
              <a:t>űl</a:t>
            </a:r>
            <a:r>
              <a:rPr lang="hu-HU" sz="1600" dirty="0"/>
              <a:t>,</a:t>
            </a:r>
            <a:br>
              <a:rPr lang="hu-HU" sz="1600" dirty="0"/>
            </a:br>
            <a:r>
              <a:rPr lang="hu-HU" sz="1600" dirty="0"/>
              <a:t>Még leng a szellem tőletek,</a:t>
            </a:r>
            <a:br>
              <a:rPr lang="hu-HU" sz="1600" dirty="0"/>
            </a:br>
            <a:r>
              <a:rPr lang="hu-HU" sz="1600" dirty="0"/>
              <a:t>S már </a:t>
            </a:r>
            <a:r>
              <a:rPr lang="hu-HU" sz="1600" dirty="0" err="1"/>
              <a:t>lelke</a:t>
            </a:r>
            <a:r>
              <a:rPr lang="hu-HU" sz="1600" dirty="0"/>
              <a:t> sem </a:t>
            </a:r>
            <a:r>
              <a:rPr lang="hu-HU" sz="1600" dirty="0" err="1"/>
              <a:t>hevűl</a:t>
            </a:r>
            <a:r>
              <a:rPr lang="hu-HU" sz="1600" dirty="0"/>
              <a:t>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600" dirty="0"/>
              <a:t>     Oltárunk áll s nem füstölög</a:t>
            </a:r>
            <a:br>
              <a:rPr lang="hu-HU" sz="1600" dirty="0"/>
            </a:br>
            <a:r>
              <a:rPr lang="hu-HU" sz="1600" dirty="0"/>
              <a:t>Rákos szent mezején,</a:t>
            </a:r>
            <a:br>
              <a:rPr lang="hu-HU" sz="1600" dirty="0"/>
            </a:br>
            <a:r>
              <a:rPr lang="hu-HU" sz="1600" dirty="0"/>
              <a:t>A szablya függ, s nem hord vitézt</a:t>
            </a:r>
            <a:br>
              <a:rPr lang="hu-HU" sz="1600" dirty="0"/>
            </a:br>
            <a:r>
              <a:rPr lang="hu-HU" sz="1600" dirty="0"/>
              <a:t>Hátán a büszke mén.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600" dirty="0"/>
              <a:t>     O Várna, Várna </a:t>
            </a:r>
            <a:r>
              <a:rPr lang="hu-HU" sz="1600" dirty="0" err="1"/>
              <a:t>fűveid</a:t>
            </a:r>
            <a:r>
              <a:rPr lang="hu-HU" sz="1600" dirty="0"/>
              <a:t/>
            </a:r>
            <a:br>
              <a:rPr lang="hu-HU" sz="1600" dirty="0"/>
            </a:br>
            <a:r>
              <a:rPr lang="hu-HU" sz="1600" dirty="0"/>
              <a:t>Lengessék hűs szelek,</a:t>
            </a:r>
            <a:br>
              <a:rPr lang="hu-HU" sz="1600" dirty="0"/>
            </a:br>
            <a:r>
              <a:rPr lang="hu-HU" sz="1600" dirty="0"/>
              <a:t>Borítsa csendes </a:t>
            </a:r>
            <a:r>
              <a:rPr lang="hu-HU" sz="1600" dirty="0" err="1"/>
              <a:t>nyúgalom</a:t>
            </a:r>
            <a:r>
              <a:rPr lang="hu-HU" sz="1600" dirty="0"/>
              <a:t>,</a:t>
            </a:r>
            <a:br>
              <a:rPr lang="hu-HU" sz="1600" dirty="0"/>
            </a:br>
            <a:r>
              <a:rPr lang="hu-HU" sz="1600" dirty="0"/>
              <a:t>Király, emlékedet.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600" dirty="0"/>
              <a:t>     Vérkönnyet önt az </a:t>
            </a:r>
            <a:r>
              <a:rPr lang="hu-HU" sz="1600" dirty="0" err="1"/>
              <a:t>útazó</a:t>
            </a:r>
            <a:r>
              <a:rPr lang="hu-HU" sz="1600" dirty="0"/>
              <a:t>,</a:t>
            </a:r>
            <a:br>
              <a:rPr lang="hu-HU" sz="1600" dirty="0"/>
            </a:br>
            <a:r>
              <a:rPr lang="hu-HU" sz="1600" dirty="0"/>
              <a:t>Mohács, virányidon,</a:t>
            </a:r>
            <a:br>
              <a:rPr lang="hu-HU" sz="1600" dirty="0"/>
            </a:br>
            <a:r>
              <a:rPr lang="hu-HU" sz="1600" dirty="0"/>
              <a:t>Érzése mély, érzése szent,</a:t>
            </a:r>
            <a:br>
              <a:rPr lang="hu-HU" sz="1600" dirty="0"/>
            </a:br>
            <a:r>
              <a:rPr lang="hu-HU" sz="1600" dirty="0"/>
              <a:t>Mert rajtad sír, o hon!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600" dirty="0"/>
              <a:t>     De bujdosóknak sírja te</a:t>
            </a:r>
            <a:br>
              <a:rPr lang="hu-HU" sz="1600" dirty="0"/>
            </a:br>
            <a:r>
              <a:rPr lang="hu-HU" sz="1600" dirty="0" err="1"/>
              <a:t>Pontus</a:t>
            </a:r>
            <a:r>
              <a:rPr lang="hu-HU" sz="1600" dirty="0"/>
              <a:t> határain,</a:t>
            </a:r>
            <a:br>
              <a:rPr lang="hu-HU" sz="1600" dirty="0"/>
            </a:br>
            <a:r>
              <a:rPr lang="hu-HU" sz="1600" dirty="0"/>
              <a:t>Nem leng egy sóhajtás feléd</a:t>
            </a:r>
            <a:br>
              <a:rPr lang="hu-HU" sz="1600" dirty="0"/>
            </a:br>
            <a:r>
              <a:rPr lang="hu-HU" sz="1600" dirty="0" err="1"/>
              <a:t>Hűv</a:t>
            </a:r>
            <a:r>
              <a:rPr lang="hu-HU" sz="1600" dirty="0"/>
              <a:t> ének szárnyain</a:t>
            </a:r>
            <a:r>
              <a:rPr lang="hu-HU" sz="1600" dirty="0" smtClean="0"/>
              <a:t>!</a:t>
            </a:r>
            <a:endParaRPr lang="hu-HU" sz="16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hu-HU" sz="16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600" dirty="0"/>
              <a:t>     Titkon borong a géniusz</a:t>
            </a:r>
            <a:br>
              <a:rPr lang="hu-HU" sz="1600" dirty="0"/>
            </a:br>
            <a:r>
              <a:rPr lang="hu-HU" sz="1600" dirty="0"/>
              <a:t>A néma hant </a:t>
            </a:r>
            <a:r>
              <a:rPr lang="hu-HU" sz="1600" dirty="0" err="1"/>
              <a:t>fölett</a:t>
            </a:r>
            <a:r>
              <a:rPr lang="hu-HU" sz="1600" dirty="0"/>
              <a:t>,</a:t>
            </a:r>
            <a:br>
              <a:rPr lang="hu-HU" sz="1600" dirty="0"/>
            </a:br>
            <a:r>
              <a:rPr lang="hu-HU" sz="1600" dirty="0"/>
              <a:t>Hol lángoló szív s </a:t>
            </a:r>
            <a:r>
              <a:rPr lang="hu-HU" sz="1600" dirty="0" err="1"/>
              <a:t>honszerelm</a:t>
            </a:r>
            <a:r>
              <a:rPr lang="hu-HU" sz="1600" dirty="0"/>
              <a:t/>
            </a:r>
            <a:br>
              <a:rPr lang="hu-HU" sz="1600" dirty="0"/>
            </a:br>
            <a:r>
              <a:rPr lang="hu-HU" sz="1600" dirty="0"/>
              <a:t>Váltottak életet.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600" dirty="0"/>
              <a:t>     Bosszúját a </a:t>
            </a:r>
            <a:r>
              <a:rPr lang="hu-HU" sz="1600" dirty="0" err="1"/>
              <a:t>hűvet</a:t>
            </a:r>
            <a:r>
              <a:rPr lang="hu-HU" sz="1600" dirty="0"/>
              <a:t>, nemest</a:t>
            </a:r>
            <a:br>
              <a:rPr lang="hu-HU" sz="1600" dirty="0"/>
            </a:br>
            <a:r>
              <a:rPr lang="hu-HU" sz="1600" dirty="0"/>
              <a:t>Keblében érleli,</a:t>
            </a:r>
            <a:br>
              <a:rPr lang="hu-HU" sz="1600" dirty="0"/>
            </a:br>
            <a:r>
              <a:rPr lang="hu-HU" sz="1600" dirty="0"/>
              <a:t>Mely forr és olvad, s tiszta lesz,</a:t>
            </a:r>
            <a:br>
              <a:rPr lang="hu-HU" sz="1600" dirty="0"/>
            </a:br>
            <a:r>
              <a:rPr lang="hu-HU" sz="1600" dirty="0"/>
              <a:t>És pontját fölleli.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600" dirty="0"/>
              <a:t>     S villámként csap, villámként </a:t>
            </a:r>
            <a:r>
              <a:rPr lang="hu-HU" sz="1600" dirty="0" err="1"/>
              <a:t>sujt</a:t>
            </a:r>
            <a:r>
              <a:rPr lang="hu-HU" sz="1600" dirty="0"/>
              <a:t>,</a:t>
            </a:r>
            <a:br>
              <a:rPr lang="hu-HU" sz="1600" dirty="0"/>
            </a:br>
            <a:r>
              <a:rPr lang="hu-HU" sz="1600" dirty="0"/>
              <a:t>És tűzre lángra kél,</a:t>
            </a:r>
            <a:br>
              <a:rPr lang="hu-HU" sz="1600" dirty="0"/>
            </a:br>
            <a:r>
              <a:rPr lang="hu-HU" sz="1600" dirty="0"/>
              <a:t>S a honfiú, s a honleány</a:t>
            </a:r>
            <a:br>
              <a:rPr lang="hu-HU" sz="1600" dirty="0"/>
            </a:br>
            <a:r>
              <a:rPr lang="hu-HU" sz="1600" dirty="0"/>
              <a:t>Csak érez, nem lát s fél.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600" dirty="0"/>
              <a:t>     És halni </a:t>
            </a:r>
            <a:r>
              <a:rPr lang="hu-HU" sz="1600" dirty="0" err="1"/>
              <a:t>mégyen</a:t>
            </a:r>
            <a:r>
              <a:rPr lang="hu-HU" sz="1600" dirty="0"/>
              <a:t>, győzve jár</a:t>
            </a:r>
            <a:br>
              <a:rPr lang="hu-HU" sz="1600" dirty="0"/>
            </a:br>
            <a:r>
              <a:rPr lang="hu-HU" sz="1600" dirty="0"/>
              <a:t>A vér szent mezején,</a:t>
            </a:r>
            <a:br>
              <a:rPr lang="hu-HU" sz="1600" dirty="0"/>
            </a:br>
            <a:r>
              <a:rPr lang="hu-HU" sz="1600" dirty="0"/>
              <a:t>Vészek körítik homlokát,</a:t>
            </a:r>
            <a:br>
              <a:rPr lang="hu-HU" sz="1600" dirty="0"/>
            </a:br>
            <a:r>
              <a:rPr lang="hu-HU" sz="1600" dirty="0"/>
              <a:t>Erő forr kebelén.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600" dirty="0"/>
              <a:t>     S rohan, mint ár, a győzelem</a:t>
            </a:r>
            <a:br>
              <a:rPr lang="hu-HU" sz="1600" dirty="0"/>
            </a:br>
            <a:r>
              <a:rPr lang="hu-HU" sz="1600" dirty="0"/>
              <a:t>Kelettől </a:t>
            </a:r>
            <a:r>
              <a:rPr lang="hu-HU" sz="1600" dirty="0" err="1"/>
              <a:t>nyúgotig</a:t>
            </a:r>
            <a:r>
              <a:rPr lang="hu-HU" sz="1600" dirty="0"/>
              <a:t>,</a:t>
            </a:r>
            <a:br>
              <a:rPr lang="hu-HU" sz="1600" dirty="0"/>
            </a:br>
            <a:r>
              <a:rPr lang="hu-HU" sz="1600" dirty="0"/>
              <a:t>A </a:t>
            </a:r>
            <a:r>
              <a:rPr lang="hu-HU" sz="1600" dirty="0" err="1"/>
              <a:t>láncsa</a:t>
            </a:r>
            <a:r>
              <a:rPr lang="hu-HU" sz="1600" dirty="0"/>
              <a:t> zúg, a lobogót</a:t>
            </a:r>
            <a:br>
              <a:rPr lang="hu-HU" sz="1600" dirty="0"/>
            </a:br>
            <a:r>
              <a:rPr lang="hu-HU" sz="1600" dirty="0"/>
              <a:t>Magas szellők viszik,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600" dirty="0"/>
              <a:t>    </a:t>
            </a:r>
            <a:r>
              <a:rPr lang="hu-HU" sz="1600" dirty="0" smtClean="0"/>
              <a:t> S ledőlt országok hamvain</a:t>
            </a:r>
            <a:br>
              <a:rPr lang="hu-HU" sz="1600" dirty="0" smtClean="0"/>
            </a:br>
            <a:r>
              <a:rPr lang="hu-HU" sz="1600" dirty="0" smtClean="0"/>
              <a:t>Egy szép hon támad fel,</a:t>
            </a:r>
            <a:br>
              <a:rPr lang="hu-HU" sz="1600" dirty="0" smtClean="0"/>
            </a:br>
            <a:r>
              <a:rPr lang="hu-HU" sz="1600" dirty="0" smtClean="0"/>
              <a:t>Mely lelket tölt, mely szívet ráz</a:t>
            </a:r>
            <a:br>
              <a:rPr lang="hu-HU" sz="1600" dirty="0" smtClean="0"/>
            </a:br>
            <a:r>
              <a:rPr lang="hu-HU" sz="1600" dirty="0" smtClean="0"/>
              <a:t>Neve zengésivel.</a:t>
            </a:r>
          </a:p>
        </p:txBody>
      </p:sp>
    </p:spTree>
    <p:extLst>
      <p:ext uri="{BB962C8B-B14F-4D97-AF65-F5344CB8AC3E}">
        <p14:creationId xmlns:p14="http://schemas.microsoft.com/office/powerpoint/2010/main" val="10478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92500"/>
          </a:bodyPr>
          <a:lstStyle/>
          <a:p>
            <a:r>
              <a:rPr lang="hu-HU" i="1" dirty="0"/>
              <a:t>Válasszanak egy részletet a Prédikátor könyvéből, és röviden fejtsék ki róla a véleményüket!</a:t>
            </a:r>
            <a:endParaRPr lang="hu-HU" dirty="0"/>
          </a:p>
          <a:p>
            <a:r>
              <a:rPr lang="hu-HU" i="1" dirty="0"/>
              <a:t>Értelmezzük a vers címét!</a:t>
            </a:r>
            <a:endParaRPr lang="hu-HU" dirty="0"/>
          </a:p>
          <a:p>
            <a:r>
              <a:rPr lang="hu-HU" i="1" dirty="0"/>
              <a:t>Hogyan határozhatnánk meg a költemény műfaját?</a:t>
            </a:r>
            <a:endParaRPr lang="hu-HU" dirty="0"/>
          </a:p>
          <a:p>
            <a:r>
              <a:rPr lang="hu-HU" i="1" dirty="0"/>
              <a:t>Mi a vers legfőbb üzenete?</a:t>
            </a:r>
            <a:endParaRPr lang="hu-HU" dirty="0"/>
          </a:p>
          <a:p>
            <a:r>
              <a:rPr lang="hu-HU" i="1" dirty="0"/>
              <a:t>Mi mindent tekint a beszélő hiábavalónak? Milyen </a:t>
            </a:r>
            <a:r>
              <a:rPr lang="hu-HU" i="1" dirty="0" smtClean="0"/>
              <a:t>értékek </a:t>
            </a:r>
            <a:r>
              <a:rPr lang="hu-HU" i="1" dirty="0"/>
              <a:t>felett mond ítéletet? (Rendezzük őket csoportokba!)</a:t>
            </a:r>
            <a:endParaRPr lang="hu-HU" dirty="0"/>
          </a:p>
          <a:p>
            <a:r>
              <a:rPr lang="hu-HU" i="1" dirty="0"/>
              <a:t>Milyen személyiségeket kapcsol az egyes értékekhez? Mi a közös bennük?</a:t>
            </a:r>
            <a:endParaRPr lang="hu-HU" dirty="0"/>
          </a:p>
          <a:p>
            <a:r>
              <a:rPr lang="hu-HU" i="1" dirty="0"/>
              <a:t>Milyen a vers szerkezete?</a:t>
            </a:r>
            <a:endParaRPr lang="hu-HU" dirty="0"/>
          </a:p>
          <a:p>
            <a:r>
              <a:rPr lang="hu-HU" i="1" dirty="0"/>
              <a:t>Keressünk metaforákat és oximoronokat, amelyek a mulandóságot és a jelentéktelenséget érzékeltetik!</a:t>
            </a:r>
            <a:endParaRPr lang="hu-HU" dirty="0"/>
          </a:p>
          <a:p>
            <a:pPr>
              <a:lnSpc>
                <a:spcPct val="80000"/>
              </a:lnSpc>
            </a:pPr>
            <a:endParaRPr lang="hu-H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r>
              <a:rPr lang="hu-HU" sz="3200" b="1" i="1" dirty="0">
                <a:latin typeface="Bookman Old Style" pitchFamily="18" charset="0"/>
              </a:rPr>
              <a:t>Vanitatum </a:t>
            </a:r>
            <a:r>
              <a:rPr lang="hu-HU" sz="3200" b="1" i="1" dirty="0" smtClean="0">
                <a:latin typeface="Bookman Old Style" pitchFamily="18" charset="0"/>
              </a:rPr>
              <a:t>vanitas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74408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éptalálat a következőre: „vanitas kép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699482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273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hu-HU" sz="2400" dirty="0"/>
              <a:t>cím = ‘hiúságok hiúsága’, ‘hiábavalóságok hiábavalósága’ ~ </a:t>
            </a:r>
            <a:r>
              <a:rPr lang="hu-HU" sz="2400" i="1" dirty="0"/>
              <a:t>Prédikátor könyve </a:t>
            </a:r>
            <a:r>
              <a:rPr lang="hu-HU" sz="2400" dirty="0"/>
              <a:t>(Salamon</a:t>
            </a:r>
            <a:r>
              <a:rPr lang="hu-HU" sz="2400" dirty="0" smtClean="0"/>
              <a:t>) → középkori vanitas-irodalom</a:t>
            </a:r>
            <a:endParaRPr lang="hu-HU" sz="2400" dirty="0"/>
          </a:p>
          <a:p>
            <a:pPr>
              <a:lnSpc>
                <a:spcPct val="80000"/>
              </a:lnSpc>
            </a:pPr>
            <a:r>
              <a:rPr lang="hu-HU" sz="2400" dirty="0"/>
              <a:t>szentenciaszerű, tanító </a:t>
            </a:r>
            <a:r>
              <a:rPr lang="hu-HU" sz="2400" dirty="0" smtClean="0"/>
              <a:t>jellegű, filozofikus költemény</a:t>
            </a:r>
            <a:endParaRPr lang="hu-HU" sz="2400" dirty="0"/>
          </a:p>
          <a:p>
            <a:pPr>
              <a:lnSpc>
                <a:spcPct val="80000"/>
              </a:lnSpc>
            </a:pPr>
            <a:r>
              <a:rPr lang="hu-HU" sz="2400" dirty="0"/>
              <a:t>a mulandóság szempontjából minden </a:t>
            </a:r>
            <a:r>
              <a:rPr lang="hu-HU" sz="2400" dirty="0" smtClean="0"/>
              <a:t>hiábavaló</a:t>
            </a:r>
            <a:endParaRPr lang="hu-HU" sz="2400" dirty="0"/>
          </a:p>
          <a:p>
            <a:pPr>
              <a:lnSpc>
                <a:spcPct val="80000"/>
              </a:lnSpc>
            </a:pPr>
            <a:r>
              <a:rPr lang="hu-HU" sz="2400" dirty="0" smtClean="0"/>
              <a:t>történelmi </a:t>
            </a:r>
            <a:r>
              <a:rPr lang="hu-HU" sz="2400" dirty="0"/>
              <a:t>személyiségek </a:t>
            </a:r>
            <a:r>
              <a:rPr lang="hu-HU" sz="2400" dirty="0" smtClean="0"/>
              <a:t>leértékelése (körforgás</a:t>
            </a:r>
            <a:r>
              <a:rPr lang="hu-HU" sz="2400" dirty="0"/>
              <a:t>)</a:t>
            </a:r>
          </a:p>
          <a:p>
            <a:pPr>
              <a:lnSpc>
                <a:spcPct val="80000"/>
              </a:lnSpc>
            </a:pPr>
            <a:r>
              <a:rPr lang="hu-HU" sz="2400" dirty="0" smtClean="0"/>
              <a:t>vágy </a:t>
            </a:r>
            <a:r>
              <a:rPr lang="hu-HU" sz="2400" dirty="0"/>
              <a:t>(eszmények, ideálok) </a:t>
            </a:r>
            <a:r>
              <a:rPr lang="hu-HU" sz="2400" dirty="0">
                <a:cs typeface="Arial" charset="0"/>
              </a:rPr>
              <a:t>↔ valóság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sz="2400" dirty="0">
                <a:cs typeface="Arial" charset="0"/>
              </a:rPr>
              <a:t>	→ kiábrándultság, közöny, fásultság</a:t>
            </a:r>
          </a:p>
          <a:p>
            <a:pPr>
              <a:lnSpc>
                <a:spcPct val="80000"/>
              </a:lnSpc>
            </a:pPr>
            <a:r>
              <a:rPr lang="hu-HU" sz="2400" dirty="0"/>
              <a:t>keretes, retorikus </a:t>
            </a:r>
            <a:r>
              <a:rPr lang="hu-HU" sz="2400" dirty="0" smtClean="0"/>
              <a:t>szerkezet</a:t>
            </a:r>
            <a:endParaRPr lang="hu-HU" sz="2400" dirty="0"/>
          </a:p>
          <a:p>
            <a:pPr>
              <a:lnSpc>
                <a:spcPct val="80000"/>
              </a:lnSpc>
            </a:pPr>
            <a:r>
              <a:rPr lang="hu-HU" sz="2400" dirty="0" smtClean="0"/>
              <a:t>(1. </a:t>
            </a:r>
            <a:r>
              <a:rPr lang="hu-HU" sz="2400" dirty="0"/>
              <a:t>+ </a:t>
            </a:r>
            <a:r>
              <a:rPr lang="hu-HU" sz="2400" dirty="0" smtClean="0"/>
              <a:t>9-10. </a:t>
            </a:r>
            <a:r>
              <a:rPr lang="hu-HU" sz="2400" dirty="0"/>
              <a:t>vsz.) tanulság: egykedvű nyugalommal, sztoikus bölcsességgel, megvetéssel kell elfogadni az életet</a:t>
            </a:r>
          </a:p>
          <a:p>
            <a:pPr>
              <a:lnSpc>
                <a:spcPct val="80000"/>
              </a:lnSpc>
            </a:pPr>
            <a:r>
              <a:rPr lang="hu-HU" sz="2400" dirty="0" smtClean="0"/>
              <a:t>metaforikus </a:t>
            </a:r>
            <a:r>
              <a:rPr lang="hu-HU" sz="2400" dirty="0"/>
              <a:t>ellentétpárok</a:t>
            </a:r>
          </a:p>
          <a:p>
            <a:pPr>
              <a:lnSpc>
                <a:spcPct val="80000"/>
              </a:lnSpc>
            </a:pPr>
            <a:r>
              <a:rPr lang="hu-HU" sz="2400" dirty="0"/>
              <a:t>nominális stílus </a:t>
            </a:r>
          </a:p>
          <a:p>
            <a:pPr>
              <a:lnSpc>
                <a:spcPct val="80000"/>
              </a:lnSpc>
            </a:pPr>
            <a:r>
              <a:rPr lang="hu-HU" sz="2400" dirty="0"/>
              <a:t>kis </a:t>
            </a:r>
            <a:r>
              <a:rPr lang="hu-HU" sz="2400" dirty="0" smtClean="0"/>
              <a:t>Himfy-strófa</a:t>
            </a:r>
            <a:endParaRPr lang="hu-H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r>
              <a:rPr lang="hu-HU" sz="3200" b="1" i="1" dirty="0">
                <a:latin typeface="Bookman Old Style" pitchFamily="18" charset="0"/>
              </a:rPr>
              <a:t>Vanitatum vanitas</a:t>
            </a:r>
            <a:r>
              <a:rPr lang="hu-HU" sz="3200" b="1" dirty="0">
                <a:latin typeface="Bookman Old Style" pitchFamily="18" charset="0"/>
              </a:rPr>
              <a:t> </a:t>
            </a:r>
            <a:r>
              <a:rPr lang="hu-HU" sz="3200" dirty="0">
                <a:latin typeface="Bookman Old Style" pitchFamily="18" charset="0"/>
              </a:rPr>
              <a:t>(1823)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7124027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3702</TotalTime>
  <Words>1096</Words>
  <Application>Microsoft Office PowerPoint</Application>
  <PresentationFormat>Diavetítés a képernyőre (4:3 oldalarány)</PresentationFormat>
  <Paragraphs>142</Paragraphs>
  <Slides>14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2" baseType="lpstr">
      <vt:lpstr>Arial</vt:lpstr>
      <vt:lpstr>Bookman Old Style</vt:lpstr>
      <vt:lpstr>Calibri</vt:lpstr>
      <vt:lpstr>Constantia</vt:lpstr>
      <vt:lpstr>Times New Roman</vt:lpstr>
      <vt:lpstr>Wingdings</vt:lpstr>
      <vt:lpstr>Wingdings 2</vt:lpstr>
      <vt:lpstr>Paper</vt:lpstr>
      <vt:lpstr>Kölcsey Ferenc</vt:lpstr>
      <vt:lpstr>PowerPoint-bemutató</vt:lpstr>
      <vt:lpstr>Pályakép</vt:lpstr>
      <vt:lpstr>PowerPoint-bemutató</vt:lpstr>
      <vt:lpstr>Elfojtódás (1814)</vt:lpstr>
      <vt:lpstr>PowerPoint-bemutató</vt:lpstr>
      <vt:lpstr>Vanitatum vanitas</vt:lpstr>
      <vt:lpstr>PowerPoint-bemutató</vt:lpstr>
      <vt:lpstr>Vanitatum vanitas (1823)</vt:lpstr>
      <vt:lpstr>Himnusz (1823)</vt:lpstr>
      <vt:lpstr>Zrínyi dala (1830)</vt:lpstr>
      <vt:lpstr>Zrínyi második éneke (1838)</vt:lpstr>
      <vt:lpstr>PowerPoint-bemutató</vt:lpstr>
      <vt:lpstr>Parainesis Kölcsey Kálmánhoz (1834)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magyar barokk</dc:title>
  <dc:creator>Bartek Dani</dc:creator>
  <cp:lastModifiedBy>Bartek Dániel</cp:lastModifiedBy>
  <cp:revision>159</cp:revision>
  <dcterms:created xsi:type="dcterms:W3CDTF">2016-11-06T14:22:17Z</dcterms:created>
  <dcterms:modified xsi:type="dcterms:W3CDTF">2021-04-29T22:37:30Z</dcterms:modified>
</cp:coreProperties>
</file>