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78" r:id="rId7"/>
    <p:sldId id="276" r:id="rId8"/>
    <p:sldId id="274" r:id="rId9"/>
    <p:sldId id="275" r:id="rId10"/>
    <p:sldId id="260" r:id="rId11"/>
    <p:sldId id="261" r:id="rId12"/>
    <p:sldId id="310" r:id="rId13"/>
    <p:sldId id="262" r:id="rId14"/>
    <p:sldId id="300" r:id="rId15"/>
    <p:sldId id="284" r:id="rId16"/>
    <p:sldId id="280" r:id="rId17"/>
    <p:sldId id="281" r:id="rId18"/>
    <p:sldId id="305" r:id="rId19"/>
    <p:sldId id="298" r:id="rId20"/>
    <p:sldId id="283" r:id="rId21"/>
    <p:sldId id="267" r:id="rId22"/>
    <p:sldId id="303" r:id="rId23"/>
    <p:sldId id="304" r:id="rId24"/>
    <p:sldId id="301" r:id="rId25"/>
    <p:sldId id="264" r:id="rId26"/>
    <p:sldId id="265" r:id="rId27"/>
    <p:sldId id="286" r:id="rId28"/>
    <p:sldId id="285" r:id="rId29"/>
    <p:sldId id="268" r:id="rId30"/>
    <p:sldId id="309" r:id="rId31"/>
    <p:sldId id="292" r:id="rId32"/>
    <p:sldId id="293" r:id="rId33"/>
    <p:sldId id="294" r:id="rId34"/>
    <p:sldId id="295" r:id="rId35"/>
    <p:sldId id="296" r:id="rId36"/>
    <p:sldId id="306" r:id="rId37"/>
    <p:sldId id="269" r:id="rId3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DC9D-4314-4E32-9FDD-50D948C4E9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68103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B804-B3D3-4A89-A992-0C70C1DD8D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51133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C131-8B2A-4811-888C-2D4CBD8A28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62886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B80E-2823-4AC6-B94A-1543BEE45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46700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EC31-D389-4C7F-A1FD-2AD271AB3B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0824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BEA1-2890-4BEF-9E24-CFDAA53D4DE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53945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8C07-0BAD-471F-9637-1EEFB776A1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3716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4681-89B1-43D1-9FD3-3F15D3CC171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90670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9FED-B2B6-4E6E-915B-B42E5F2BFF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93440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B1EC-91D7-4F05-98EE-667A19576C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49799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EBEA-DD20-497D-826F-78C9382AB7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47200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DB2C-BC0B-425F-9A16-C21DFFD6F19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54041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FB11B014-9ED3-429A-8FBE-C2D5C5F2EA0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>
                <a:latin typeface="Bookman Old Style" panose="02050604050505020204" pitchFamily="18" charset="0"/>
              </a:rPr>
              <a:t>Felvilágosodás és klasszicizmus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altLang="hu-HU" sz="3600" b="1">
                <a:latin typeface="Bookman Old Style" panose="02050604050505020204" pitchFamily="18" charset="0"/>
              </a:rPr>
              <a:t>A klasszicista dráma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defRPr/>
            </a:pPr>
            <a:r>
              <a:rPr lang="hu-HU" sz="2800" dirty="0"/>
              <a:t>a klasszicizmus vezető műneme</a:t>
            </a:r>
          </a:p>
          <a:p>
            <a:pPr>
              <a:defRPr/>
            </a:pPr>
            <a:r>
              <a:rPr lang="hu-HU" sz="2800" dirty="0"/>
              <a:t>középkori hagyományok elvetése, Shakespeare „feledésbe merül”</a:t>
            </a:r>
          </a:p>
          <a:p>
            <a:pPr>
              <a:defRPr/>
            </a:pPr>
            <a:r>
              <a:rPr lang="hu-HU" sz="2800" b="1" dirty="0"/>
              <a:t>hármas egység </a:t>
            </a:r>
            <a:r>
              <a:rPr lang="hu-HU" sz="2800" dirty="0"/>
              <a:t>elve:</a:t>
            </a:r>
          </a:p>
          <a:p>
            <a:pPr lvl="1">
              <a:defRPr/>
            </a:pPr>
            <a:r>
              <a:rPr lang="hu-HU" dirty="0"/>
              <a:t>1 helyszínen</a:t>
            </a:r>
          </a:p>
          <a:p>
            <a:pPr lvl="1">
              <a:defRPr/>
            </a:pPr>
            <a:r>
              <a:rPr lang="hu-HU" dirty="0"/>
              <a:t>1 napon</a:t>
            </a:r>
          </a:p>
          <a:p>
            <a:pPr lvl="1">
              <a:defRPr/>
            </a:pPr>
            <a:r>
              <a:rPr lang="hu-HU" dirty="0"/>
              <a:t>1 cselekményszál</a:t>
            </a:r>
          </a:p>
          <a:p>
            <a:pPr marL="457200" lvl="1" indent="0">
              <a:buFontTx/>
              <a:buNone/>
              <a:defRPr/>
            </a:pPr>
            <a:r>
              <a:rPr lang="hu-HU" dirty="0"/>
              <a:t>(lásd: Boileau – </a:t>
            </a:r>
            <a:r>
              <a:rPr lang="hu-HU" i="1" dirty="0"/>
              <a:t>Költészettan</a:t>
            </a:r>
            <a:r>
              <a:rPr lang="hu-HU" dirty="0"/>
              <a:t>)</a:t>
            </a:r>
          </a:p>
          <a:p>
            <a:pPr>
              <a:defRPr/>
            </a:pPr>
            <a:r>
              <a:rPr lang="hu-HU" sz="2800" dirty="0"/>
              <a:t>képzelet mellőzése</a:t>
            </a:r>
          </a:p>
          <a:p>
            <a:pPr>
              <a:defRPr/>
            </a:pPr>
            <a:r>
              <a:rPr lang="hu-HU" sz="2800" b="1" dirty="0"/>
              <a:t>mértéktartás</a:t>
            </a:r>
            <a:r>
              <a:rPr lang="hu-HU" sz="2800" dirty="0"/>
              <a:t> (semmi, ami sértheti a közönség érzékenységét)</a:t>
            </a:r>
          </a:p>
          <a:p>
            <a:pPr marL="457200" lvl="1" indent="0">
              <a:buFontTx/>
              <a:buNone/>
              <a:defRPr/>
            </a:pPr>
            <a:endParaRPr lang="hu-HU" dirty="0"/>
          </a:p>
          <a:p>
            <a:pPr lvl="1">
              <a:buFontTx/>
              <a:buNone/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57875"/>
          </a:xfrm>
        </p:spPr>
        <p:txBody>
          <a:bodyPr/>
          <a:lstStyle/>
          <a:p>
            <a:r>
              <a:rPr lang="hu-HU" altLang="hu-HU" sz="2800" b="1" dirty="0"/>
              <a:t>felvonások</a:t>
            </a:r>
            <a:r>
              <a:rPr lang="hu-HU" altLang="hu-HU" sz="2800" dirty="0"/>
              <a:t> (ötös tagoltság) → függöny</a:t>
            </a:r>
          </a:p>
          <a:p>
            <a:r>
              <a:rPr lang="hu-HU" altLang="hu-HU" sz="2800" dirty="0"/>
              <a:t>kész jellemek (női színészek is)</a:t>
            </a:r>
          </a:p>
          <a:p>
            <a:r>
              <a:rPr lang="hu-HU" altLang="hu-HU" sz="2800"/>
              <a:t>első nyilvános kőszínházak                             (pl.: </a:t>
            </a:r>
            <a:r>
              <a:rPr lang="hu-HU" altLang="hu-HU" sz="2800" i="1"/>
              <a:t>Comédie </a:t>
            </a:r>
            <a:r>
              <a:rPr lang="hu-HU" altLang="hu-HU" sz="2800" i="1" dirty="0" err="1"/>
              <a:t>Française</a:t>
            </a:r>
            <a:r>
              <a:rPr lang="hu-HU" altLang="hu-HU" sz="2800" dirty="0"/>
              <a:t>, 1680)</a:t>
            </a:r>
          </a:p>
          <a:p>
            <a:r>
              <a:rPr lang="hu-HU" altLang="hu-HU" sz="2800" dirty="0"/>
              <a:t>francia drámaírók: </a:t>
            </a:r>
            <a:r>
              <a:rPr lang="hu-HU" altLang="hu-HU" sz="2800" dirty="0" err="1"/>
              <a:t>Corneille</a:t>
            </a:r>
            <a:r>
              <a:rPr lang="hu-HU" altLang="hu-HU" sz="2800" dirty="0"/>
              <a:t>, Racine, </a:t>
            </a:r>
            <a:r>
              <a:rPr lang="hu-HU" altLang="hu-HU" sz="2800" dirty="0" err="1"/>
              <a:t>Molière</a:t>
            </a:r>
            <a:endParaRPr lang="hu-HU" altLang="hu-HU" sz="2800" dirty="0"/>
          </a:p>
          <a:p>
            <a:endParaRPr lang="hu-HU" altLang="hu-H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just"/>
            <a:r>
              <a:rPr lang="hu-HU" sz="3200" b="1" dirty="0">
                <a:latin typeface="Bookman Old Style" panose="02050604050505020204" pitchFamily="18" charset="0"/>
              </a:rPr>
              <a:t>Jean Racine: </a:t>
            </a:r>
            <a:r>
              <a:rPr lang="hu-HU" sz="3200" b="1" i="1" dirty="0">
                <a:latin typeface="Bookman Old Style" panose="02050604050505020204" pitchFamily="18" charset="0"/>
              </a:rPr>
              <a:t>Phaedra</a:t>
            </a:r>
            <a:r>
              <a:rPr lang="hu-HU" sz="3200" dirty="0">
                <a:latin typeface="Bookman Old Style" panose="02050604050505020204" pitchFamily="18" charset="0"/>
              </a:rPr>
              <a:t> (1677)</a:t>
            </a: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u-HU" sz="2600" dirty="0"/>
              <a:t>források: Euripidész: </a:t>
            </a:r>
            <a:r>
              <a:rPr lang="hu-HU" sz="2600" i="1" dirty="0" err="1"/>
              <a:t>Hippolütosz</a:t>
            </a:r>
            <a:r>
              <a:rPr lang="hu-HU" sz="2600" i="1" dirty="0"/>
              <a:t>, </a:t>
            </a:r>
            <a:r>
              <a:rPr lang="hu-HU" sz="2600" dirty="0"/>
              <a:t>Seneca: </a:t>
            </a:r>
            <a:r>
              <a:rPr lang="hu-HU" sz="2600" i="1" dirty="0"/>
              <a:t>Phaedra</a:t>
            </a:r>
            <a:endParaRPr lang="hu-HU" sz="2600" dirty="0"/>
          </a:p>
          <a:p>
            <a:r>
              <a:rPr lang="hu-HU" sz="2600" dirty="0"/>
              <a:t>műfaj: klasszicista tragédia</a:t>
            </a:r>
          </a:p>
          <a:p>
            <a:r>
              <a:rPr lang="hu-HU" sz="2600" dirty="0"/>
              <a:t>főszereplők: </a:t>
            </a:r>
            <a:r>
              <a:rPr lang="hu-HU" sz="2600" dirty="0" err="1"/>
              <a:t>Theseus</a:t>
            </a:r>
            <a:r>
              <a:rPr lang="hu-HU" sz="2600" dirty="0"/>
              <a:t>, Phaedra, </a:t>
            </a:r>
            <a:r>
              <a:rPr lang="hu-HU" sz="2600" dirty="0" err="1"/>
              <a:t>Hippolytos</a:t>
            </a:r>
            <a:r>
              <a:rPr lang="hu-HU" sz="2600" dirty="0"/>
              <a:t>, </a:t>
            </a:r>
            <a:r>
              <a:rPr lang="hu-HU" sz="2600" dirty="0" err="1"/>
              <a:t>Aricia</a:t>
            </a:r>
            <a:r>
              <a:rPr lang="hu-HU" sz="2600" dirty="0"/>
              <a:t> </a:t>
            </a:r>
          </a:p>
          <a:p>
            <a:r>
              <a:rPr lang="hu-HU" sz="2600" dirty="0"/>
              <a:t>árnyalt jellemábrázolás</a:t>
            </a:r>
          </a:p>
          <a:p>
            <a:r>
              <a:rPr lang="hu-HU" sz="2600" dirty="0"/>
              <a:t>szerkesztésmód: zárt, lineáris cselekményvezetés + párhuzamos jelenetezés</a:t>
            </a:r>
          </a:p>
          <a:p>
            <a:r>
              <a:rPr lang="hu-HU" sz="2600" dirty="0"/>
              <a:t>fordulatos cselekmény helyett a lelki folyamatok, érzelmek ábrázolása</a:t>
            </a:r>
          </a:p>
          <a:p>
            <a:r>
              <a:rPr lang="hu-HU" sz="2600" dirty="0"/>
              <a:t>közéleti problémák (trónutódlás kérdése) helyett magánéleti válság a középpontban</a:t>
            </a:r>
          </a:p>
          <a:p>
            <a:r>
              <a:rPr lang="hu-HU" sz="2600" dirty="0"/>
              <a:t>végzetszerűség, szabad akarat hiánya</a:t>
            </a:r>
          </a:p>
          <a:p>
            <a:r>
              <a:rPr lang="hu-HU" sz="2600" dirty="0"/>
              <a:t>verses forma, választékos és világos nyelvezet</a:t>
            </a: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1235226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Molière </a:t>
            </a:r>
            <a:r>
              <a:rPr lang="hu-HU" altLang="hu-HU" sz="3200" i="1">
                <a:latin typeface="Bookman Old Style" panose="02050604050505020204" pitchFamily="18" charset="0"/>
              </a:rPr>
              <a:t>(1622–1673)</a:t>
            </a:r>
            <a:endParaRPr lang="hu-HU" altLang="hu-HU" sz="3200" b="1">
              <a:latin typeface="Bookman Old Style" panose="02050604050505020204" pitchFamily="18" charset="0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hu-HU" altLang="hu-HU" sz="2800"/>
              <a:t>eredeti neve: Jean-Baptiste Poquelin</a:t>
            </a:r>
          </a:p>
          <a:p>
            <a:r>
              <a:rPr lang="hu-HU" altLang="hu-HU" sz="2800"/>
              <a:t>jezsuita kollágiumba jár, majd az egyetemen jogot és filozófiát tanul</a:t>
            </a:r>
          </a:p>
          <a:p>
            <a:r>
              <a:rPr lang="hu-HU" altLang="hu-HU" sz="2800"/>
              <a:t>társulatával (</a:t>
            </a:r>
            <a:r>
              <a:rPr lang="hu-HU" altLang="hu-HU" sz="2800" i="1"/>
              <a:t>Illustre Théâtre</a:t>
            </a:r>
            <a:r>
              <a:rPr lang="hu-HU" altLang="hu-HU" sz="2800"/>
              <a:t>) megbukik Párizsban → adósok börtönébe kerül</a:t>
            </a:r>
          </a:p>
          <a:p>
            <a:r>
              <a:rPr lang="hu-HU" altLang="hu-HU" sz="2800"/>
              <a:t>vándorszínész (főleg komikus szerepek)</a:t>
            </a:r>
          </a:p>
          <a:p>
            <a:r>
              <a:rPr lang="hu-HU" altLang="hu-HU" sz="2800"/>
              <a:t>visszatér Párizsba → XIV. Lajos támogatja: a királyi palota színházába költözik</a:t>
            </a:r>
          </a:p>
          <a:p>
            <a:r>
              <a:rPr lang="hu-HU" altLang="hu-HU" sz="2800"/>
              <a:t>megházasodik (Armande Béjart)</a:t>
            </a:r>
          </a:p>
          <a:p>
            <a:r>
              <a:rPr lang="hu-HU" altLang="hu-HU" sz="2800"/>
              <a:t>tüdőbeteg, a </a:t>
            </a:r>
            <a:r>
              <a:rPr lang="hu-HU" altLang="hu-HU" sz="2800" i="1"/>
              <a:t>Képzelt beteg </a:t>
            </a:r>
            <a:r>
              <a:rPr lang="hu-HU" altLang="hu-HU" sz="2800"/>
              <a:t>előadása közben rosszul lesz a színpadon, és éjjel meghal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édie-Français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1343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835150" y="5949950"/>
            <a:ext cx="5486400" cy="804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u-HU" altLang="hu-HU" sz="2400" i="1" dirty="0">
                <a:latin typeface="Bookman Old Style" panose="02050604050505020204" pitchFamily="18" charset="0"/>
              </a:rPr>
              <a:t>Comédie </a:t>
            </a:r>
            <a:r>
              <a:rPr lang="hu-HU" altLang="hu-HU" sz="2400" i="1" dirty="0" err="1">
                <a:latin typeface="Bookman Old Style" panose="02050604050505020204" pitchFamily="18" charset="0"/>
              </a:rPr>
              <a:t>Française</a:t>
            </a:r>
            <a:endParaRPr lang="hu-HU" altLang="hu-HU" sz="2400" i="1" kern="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Fontosabb művei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728663"/>
            <a:ext cx="8229600" cy="5397500"/>
          </a:xfrm>
        </p:spPr>
        <p:txBody>
          <a:bodyPr/>
          <a:lstStyle/>
          <a:p>
            <a:r>
              <a:rPr lang="hu-HU" altLang="hu-HU" sz="2400" i="1"/>
              <a:t>Kényeskedők</a:t>
            </a:r>
          </a:p>
          <a:p>
            <a:r>
              <a:rPr lang="hu-HU" altLang="hu-HU" sz="2400" i="1"/>
              <a:t>Nők iskolája</a:t>
            </a:r>
          </a:p>
          <a:p>
            <a:r>
              <a:rPr lang="hu-HU" altLang="hu-HU" sz="2400" i="1"/>
              <a:t>A fösvény</a:t>
            </a:r>
          </a:p>
          <a:p>
            <a:r>
              <a:rPr lang="hu-HU" altLang="hu-HU" sz="2400" i="1"/>
              <a:t>Az úrhatnám polgár</a:t>
            </a:r>
          </a:p>
          <a:p>
            <a:r>
              <a:rPr lang="hu-HU" altLang="hu-HU" sz="2400" i="1"/>
              <a:t>Tartuffe</a:t>
            </a:r>
          </a:p>
          <a:p>
            <a:r>
              <a:rPr lang="hu-HU" altLang="hu-HU" sz="2400" i="1"/>
              <a:t>Scapin furfangjai</a:t>
            </a:r>
          </a:p>
          <a:p>
            <a:r>
              <a:rPr lang="hu-HU" altLang="hu-HU" sz="2400" i="1"/>
              <a:t>Képzelt beteg</a:t>
            </a:r>
          </a:p>
        </p:txBody>
      </p:sp>
      <p:pic>
        <p:nvPicPr>
          <p:cNvPr id="15364" name="Picture 5" descr="Funes utolsó filmjei - Film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90925"/>
            <a:ext cx="24701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Képzelt beteg - Vígszínház | Jegy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775"/>
            <a:ext cx="35004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Moliere: Scapin furfangjai 1976 TVRip DivX -5 Hun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5783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Magyar Nemzeti Digitális Archívum • Molière:Tartuf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-17463"/>
            <a:ext cx="2484438" cy="359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Farce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hu-HU" altLang="hu-HU" sz="2800" dirty="0"/>
              <a:t>francia népi bohózat, vásári komédia (14–16. sz.)</a:t>
            </a:r>
          </a:p>
          <a:p>
            <a:r>
              <a:rPr lang="hu-HU" altLang="hu-HU" sz="2800" dirty="0"/>
              <a:t>eredetileg a középkori misztériumjátékok és moralitások jelenetei között</a:t>
            </a:r>
          </a:p>
          <a:p>
            <a:r>
              <a:rPr lang="hu-HU" altLang="hu-HU" sz="2800" dirty="0"/>
              <a:t>általános emberi tulajdonságokat megtestesítő negatív típusok nevetségessé válása</a:t>
            </a:r>
          </a:p>
          <a:p>
            <a:r>
              <a:rPr lang="hu-HU" altLang="hu-HU" sz="2800" dirty="0"/>
              <a:t>gyakran nyers, durva, trágár stílus</a:t>
            </a:r>
          </a:p>
          <a:p>
            <a:endParaRPr lang="hu-HU" altLang="hu-HU" sz="28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Commedia dell’arte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dirty="0"/>
              <a:t>itáliai eredetű népi bohózat (16–18. sz.)</a:t>
            </a:r>
          </a:p>
          <a:p>
            <a:r>
              <a:rPr lang="hu-HU" altLang="hu-HU" sz="2800" dirty="0"/>
              <a:t>vándorszínész társulatok</a:t>
            </a:r>
          </a:p>
          <a:p>
            <a:r>
              <a:rPr lang="hu-HU" altLang="hu-HU" sz="2800" dirty="0"/>
              <a:t>cselekményvázlat (</a:t>
            </a:r>
            <a:r>
              <a:rPr lang="hu-HU" altLang="hu-HU" sz="2800" i="1" dirty="0" err="1"/>
              <a:t>canovaccio</a:t>
            </a:r>
            <a:r>
              <a:rPr lang="hu-HU" altLang="hu-HU" sz="2800" i="1" dirty="0"/>
              <a:t>, kanavász</a:t>
            </a:r>
            <a:r>
              <a:rPr lang="hu-HU" altLang="hu-HU" sz="2800" dirty="0"/>
              <a:t>) alapján → rögtönzésre épül (sémák)</a:t>
            </a:r>
          </a:p>
          <a:p>
            <a:r>
              <a:rPr lang="hu-HU" altLang="hu-HU" sz="2800" dirty="0"/>
              <a:t>jelenetező technika</a:t>
            </a:r>
          </a:p>
          <a:p>
            <a:r>
              <a:rPr lang="hu-HU" altLang="hu-HU" sz="2800" dirty="0"/>
              <a:t>állandó típusok (</a:t>
            </a:r>
            <a:r>
              <a:rPr lang="hu-HU" altLang="hu-HU" sz="2800" i="1" dirty="0" err="1"/>
              <a:t>tipi</a:t>
            </a:r>
            <a:r>
              <a:rPr lang="hu-HU" altLang="hu-HU" sz="2800" i="1" dirty="0"/>
              <a:t> </a:t>
            </a:r>
            <a:r>
              <a:rPr lang="hu-HU" altLang="hu-HU" sz="2800" i="1" dirty="0" err="1"/>
              <a:t>fissi</a:t>
            </a:r>
            <a:r>
              <a:rPr lang="hu-HU" altLang="hu-HU" sz="2800" dirty="0"/>
              <a:t>), maszkok</a:t>
            </a:r>
          </a:p>
          <a:p>
            <a:r>
              <a:rPr lang="hu-HU" altLang="hu-HU" sz="2800" dirty="0"/>
              <a:t>táncos-zenés betétek, bűvésztrükkök, bohóctréfák</a:t>
            </a:r>
            <a:endParaRPr lang="hu-HU" altLang="hu-HU" sz="24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Állandó típusok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Capitano, a szájhős katona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Dottore, a tudálékos orvos vagy jogász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Pantalone, az orránál fogva vezethető zsugori öreg kereskedő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Tartaglia, a dadogós hivatalnok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sorsüldözött szerelmesek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altLang="hu-HU" sz="2400">
                <a:ea typeface="Calibri" panose="020F0502020204030204" pitchFamily="34" charset="0"/>
                <a:cs typeface="Times New Roman" panose="02020603050405020304" pitchFamily="18" charset="0"/>
              </a:rPr>
              <a:t>zanni-szerepek (mellékszereplők, szolga-szerepek):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altLang="hu-HU" sz="2000">
                <a:ea typeface="Calibri" panose="020F0502020204030204" pitchFamily="34" charset="0"/>
                <a:cs typeface="Times New Roman" panose="02020603050405020304" pitchFamily="18" charset="0"/>
              </a:rPr>
              <a:t>Arlecchino, a naiv, kissé nehéz felfogású szolgalegény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altLang="hu-HU" sz="2000">
                <a:ea typeface="Calibri" panose="020F0502020204030204" pitchFamily="34" charset="0"/>
                <a:cs typeface="Times New Roman" panose="02020603050405020304" pitchFamily="18" charset="0"/>
              </a:rPr>
              <a:t>Brighella, az agyafúrt intrikus szolga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altLang="hu-HU" sz="2000">
                <a:ea typeface="Calibri" panose="020F0502020204030204" pitchFamily="34" charset="0"/>
                <a:cs typeface="Times New Roman" panose="02020603050405020304" pitchFamily="18" charset="0"/>
              </a:rPr>
              <a:t>Colombina, a szerelmeseket segítő, okos szolgálólány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altLang="hu-HU" sz="2000">
                <a:ea typeface="Calibri" panose="020F0502020204030204" pitchFamily="34" charset="0"/>
                <a:cs typeface="Times New Roman" panose="02020603050405020304" pitchFamily="18" charset="0"/>
              </a:rPr>
              <a:t>Pedrolino, eleinte ostoba, később melankolikus szerelmes bohóc, a franciáknál Pierrot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hu-HU" altLang="hu-HU" sz="2000">
                <a:ea typeface="Calibri" panose="020F0502020204030204" pitchFamily="34" charset="0"/>
                <a:cs typeface="Times New Roman" panose="02020603050405020304" pitchFamily="18" charset="0"/>
              </a:rPr>
              <a:t>Pulcinella, a bűnös hajlamú púpos</a:t>
            </a:r>
          </a:p>
          <a:p>
            <a:endParaRPr lang="hu-HU" altLang="hu-H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 i="1">
                <a:latin typeface="Bookman Old Style" panose="02050604050505020204" pitchFamily="18" charset="0"/>
              </a:rPr>
              <a:t>A fösvény</a:t>
            </a:r>
            <a:r>
              <a:rPr lang="hu-HU" altLang="hu-HU" sz="3600">
                <a:latin typeface="Bookman Old Style" panose="02050604050505020204" pitchFamily="18" charset="0"/>
              </a:rPr>
              <a:t> (1668)</a:t>
            </a:r>
            <a:endParaRPr lang="hu-HU" altLang="hu-HU" sz="3600" b="1" i="1">
              <a:latin typeface="Bookman Old Style" panose="02050604050505020204" pitchFamily="18" charset="0"/>
            </a:endParaRPr>
          </a:p>
        </p:txBody>
      </p:sp>
      <p:sp>
        <p:nvSpPr>
          <p:cNvPr id="1945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a történet ókori előzményei (Plautus)</a:t>
            </a:r>
          </a:p>
          <a:p>
            <a:r>
              <a:rPr lang="hu-HU" altLang="hu-HU" sz="2800"/>
              <a:t>hármas egység elve</a:t>
            </a:r>
          </a:p>
          <a:p>
            <a:r>
              <a:rPr lang="hu-HU" altLang="hu-HU" sz="2800"/>
              <a:t>cím </a:t>
            </a:r>
            <a:r>
              <a:rPr lang="hu-HU" altLang="hu-HU" sz="2800">
                <a:cs typeface="Times New Roman" panose="02020603050405020304" pitchFamily="18" charset="0"/>
              </a:rPr>
              <a:t>→ Harpagon jellemábrázolása</a:t>
            </a:r>
            <a:endParaRPr lang="hu-HU" altLang="hu-HU" sz="2800"/>
          </a:p>
          <a:p>
            <a:r>
              <a:rPr lang="hu-HU" altLang="hu-HU" sz="2800"/>
              <a:t>tragikus problémát old meg a vígjáték eszközeivel</a:t>
            </a:r>
          </a:p>
          <a:p>
            <a:r>
              <a:rPr lang="hu-HU" altLang="hu-HU" sz="2800"/>
              <a:t>ítéletet mond saját korának erkölcseiről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pPr algn="l" eaLnBrk="1" hangingPunct="1"/>
            <a:r>
              <a:rPr lang="hu-HU" altLang="hu-HU" sz="3600" b="1">
                <a:latin typeface="Bookman Old Style" panose="02050604050505020204" pitchFamily="18" charset="0"/>
              </a:rPr>
              <a:t>A felvilágosodás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/>
              <a:t>17-18. századi eszmeáramlat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/>
              <a:t>józan </a:t>
            </a:r>
            <a:r>
              <a:rPr lang="hu-HU" altLang="hu-HU" sz="2800" b="1"/>
              <a:t>ész</a:t>
            </a:r>
            <a:r>
              <a:rPr lang="hu-HU" altLang="hu-HU" sz="2800"/>
              <a:t> világossága ↔ „sötét” középkor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/>
              <a:t>cél: tudatlanság leküzdése, tudományok fejlesztése, felvilágosítás, nevelés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/>
              <a:t>filozófiai alapja: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b="1"/>
              <a:t>empirizmus</a:t>
            </a:r>
            <a:r>
              <a:rPr lang="hu-HU" altLang="hu-HU" sz="2400"/>
              <a:t> (Bacon, Locke):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hu-HU" altLang="hu-HU" sz="2400"/>
              <a:t>	egyedi tapasztalatokból → általánosításig (indukció)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b="1"/>
              <a:t>racionalizmus</a:t>
            </a:r>
            <a:r>
              <a:rPr lang="hu-HU" altLang="hu-HU" sz="2400"/>
              <a:t> (Descartes):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hu-HU" altLang="hu-HU" sz="2400"/>
              <a:t>	általánostól → egyes megismeréséig (dedukció)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/>
              <a:t>deizmus</a:t>
            </a:r>
            <a:r>
              <a:rPr lang="hu-HU" altLang="hu-HU" sz="2800"/>
              <a:t>: Isten megteremtette a világot, de nem avatkozik be a működésébe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/>
              <a:t>természeti törvények ↔ feudális kiváltságok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800"/>
              <a:t>→ előkészíti a polgári forradalmakat</a:t>
            </a:r>
          </a:p>
          <a:p>
            <a:pPr eaLnBrk="1" hangingPunct="1">
              <a:lnSpc>
                <a:spcPct val="90000"/>
              </a:lnSpc>
            </a:pPr>
            <a:endParaRPr lang="hu-HU" altLang="hu-HU" sz="2800"/>
          </a:p>
          <a:p>
            <a:pPr eaLnBrk="1" hangingPunct="1">
              <a:lnSpc>
                <a:spcPct val="90000"/>
              </a:lnSpc>
            </a:pPr>
            <a:endParaRPr lang="hu-HU" altLang="hu-HU" sz="2800"/>
          </a:p>
          <a:p>
            <a:pPr eaLnBrk="1" hangingPunct="1">
              <a:lnSpc>
                <a:spcPct val="90000"/>
              </a:lnSpc>
            </a:pPr>
            <a:endParaRPr lang="hu-HU" altLang="hu-HU" sz="2800"/>
          </a:p>
          <a:p>
            <a:pPr eaLnBrk="1" hangingPunct="1">
              <a:lnSpc>
                <a:spcPct val="90000"/>
              </a:lnSpc>
            </a:pPr>
            <a:endParaRPr lang="hu-HU" altLang="hu-HU" sz="2800"/>
          </a:p>
          <a:p>
            <a:pPr eaLnBrk="1" hangingPunct="1">
              <a:lnSpc>
                <a:spcPct val="90000"/>
              </a:lnSpc>
            </a:pPr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 i="1">
                <a:latin typeface="Bookman Old Style" panose="02050604050505020204" pitchFamily="18" charset="0"/>
              </a:rPr>
              <a:t>Tartuffe</a:t>
            </a:r>
            <a:r>
              <a:rPr lang="hu-HU" altLang="hu-HU" sz="3600">
                <a:latin typeface="Bookman Old Style" panose="02050604050505020204" pitchFamily="18" charset="0"/>
              </a:rPr>
              <a:t> (1664, 1669)</a:t>
            </a:r>
            <a:endParaRPr lang="hu-HU" altLang="hu-HU" sz="36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először nagy botrányt kavar, a párizsi érsek követelésére betiltják</a:t>
            </a:r>
          </a:p>
          <a:p>
            <a:r>
              <a:rPr lang="hu-HU" altLang="hu-HU" sz="2800"/>
              <a:t>műfaja: verses komédia</a:t>
            </a:r>
          </a:p>
          <a:p>
            <a:pPr>
              <a:buFontTx/>
              <a:buNone/>
            </a:pPr>
            <a:r>
              <a:rPr lang="hu-HU" altLang="hu-HU" sz="2800"/>
              <a:t>	(versforma: páros rímű alexandrinus)</a:t>
            </a:r>
          </a:p>
          <a:p>
            <a:r>
              <a:rPr lang="hu-HU" altLang="hu-HU" sz="2800"/>
              <a:t>források: római komédia, farce, commedia dell’arte hagyományai</a:t>
            </a:r>
          </a:p>
          <a:p>
            <a:r>
              <a:rPr lang="hu-HU" altLang="hu-HU" sz="2800"/>
              <a:t>hármas egység elve</a:t>
            </a:r>
          </a:p>
          <a:p>
            <a:r>
              <a:rPr lang="hu-HU" altLang="hu-HU" sz="2800"/>
              <a:t>jellem- és helyzetkomikum</a:t>
            </a:r>
          </a:p>
          <a:p>
            <a:r>
              <a:rPr lang="hu-HU" altLang="hu-HU" sz="2800"/>
              <a:t>változatlan jellemek, több nézőpontból ábrázolva</a:t>
            </a:r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Szerkezet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hu-HU" altLang="hu-HU" sz="2800"/>
              <a:t>Expozíció: in medias res kezdés (háromgenerációs családi vita)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hu-HU" altLang="hu-HU" sz="2800"/>
              <a:t>Bonyodalom: Orgon döntése lánya és Tartuffe házasságáról 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hu-HU" altLang="hu-HU" sz="2800"/>
              <a:t>Cselekmény kibontakozása: események felgyorsulása (Tartuffe vallomása Elmirának, leleplezés)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hu-HU" altLang="hu-HU" sz="2800"/>
              <a:t>Tetőpont: tragikus fejlemények („kazetta”, kilakoltatás)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hu-HU" altLang="hu-HU" sz="2800"/>
              <a:t>Megoldás: váratlan, szerencsés fordulat (Tartuffe letartóztatása)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hu-HU" altLang="hu-HU" sz="2800"/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hu-HU" altLang="hu-HU" sz="2800"/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779019403"/>
                    </a:ext>
                  </a:extLst>
                </a:gridCol>
                <a:gridCol w="7703840">
                  <a:extLst>
                    <a:ext uri="{9D8B030D-6E8A-4147-A177-3AD203B41FA5}">
                      <a16:colId xmlns:a16="http://schemas.microsoft.com/office/drawing/2014/main" val="2984093477"/>
                    </a:ext>
                  </a:extLst>
                </a:gridCol>
              </a:tblGrid>
              <a:tr h="369455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Szereplő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Pernelle</a:t>
                      </a:r>
                      <a:r>
                        <a:rPr lang="hu-HU" dirty="0"/>
                        <a:t> asszony véleménye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6067"/>
                  </a:ext>
                </a:extLst>
              </a:tr>
              <a:tr h="1200729">
                <a:tc>
                  <a:txBody>
                    <a:bodyPr/>
                    <a:lstStyle/>
                    <a:p>
                      <a:r>
                        <a:rPr lang="hu-HU" dirty="0"/>
                        <a:t>Elmira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Merőben helytelen egész viselkedésed: / Neked kellene jó példát mutatnod itt, / Míg édesanyjuk élt, jobb dolguk volt nekik. / Lányom, te tékozolsz, s ezért nagyon haragszom, / Hogy éppúgy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öltözöl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akár egy hercegasszony.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64349"/>
                  </a:ext>
                </a:extLst>
              </a:tr>
              <a:tr h="1200729">
                <a:tc>
                  <a:txBody>
                    <a:bodyPr/>
                    <a:lstStyle/>
                    <a:p>
                      <a:r>
                        <a:rPr lang="hu-HU" dirty="0" err="1"/>
                        <a:t>Damis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egyszerűen ostoba vagy, fiam. / Ezt én, a nagyanyád mondom neked, s apádnak / </a:t>
                      </a:r>
                      <a:b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Megmondtam százszor is, hogy milyen mákvirág vagy, / Minél nagyobb leszel, csak annál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léhütőbb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S nem teszel egyebet, csak keseríted őt.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89967"/>
                  </a:ext>
                </a:extLst>
              </a:tr>
              <a:tr h="923638">
                <a:tc>
                  <a:txBody>
                    <a:bodyPr/>
                    <a:lstStyle/>
                    <a:p>
                      <a:r>
                        <a:rPr lang="hu-HU" dirty="0" err="1"/>
                        <a:t>Mariane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húga, az a jámbor! / Mint egy kis barika, olyan szelídnek látszol. / Lassú víz partot most – azt mondják, és tudom, / Titkon csúf dolgokat is művelsz, angyalom.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95556"/>
                  </a:ext>
                </a:extLst>
              </a:tr>
              <a:tr h="923638">
                <a:tc>
                  <a:txBody>
                    <a:bodyPr/>
                    <a:lstStyle/>
                    <a:p>
                      <a:r>
                        <a:rPr lang="hu-HU" dirty="0" err="1"/>
                        <a:t>Cléante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Lennék csak a fiam, Elmira ura – hát / A házamból bizony kitiltanám magát, / Mintsem szüntelenül hallgassam iszonyattal, / Hogy az életről ön miféle elveket vall.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6078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hu-HU" dirty="0" err="1"/>
                        <a:t>Dorine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Még a komorna is pimasz és jár a szája, / Mindenbe beleszól és véleménye van.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1056"/>
                  </a:ext>
                </a:extLst>
              </a:tr>
              <a:tr h="1593265">
                <a:tc>
                  <a:txBody>
                    <a:bodyPr/>
                    <a:lstStyle/>
                    <a:p>
                      <a:r>
                        <a:rPr lang="hu-HU" dirty="0"/>
                        <a:t>Család</a:t>
                      </a:r>
                      <a:r>
                        <a:rPr lang="hu-HU" baseline="0" dirty="0"/>
                        <a:t> egésze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Itt szájas mindegyik, nektek semmi se szent, / Még egy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cigánytanyán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ott is nagyobb a rend. (…)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Jámbor szavak soha nem hangzanak e házban, / Mindig léháskodás, tréfa és dalolás van. / Pletykálkodás, kaján beszéd, rosszmájúság / Horgára kerül itt szomszéd és jó barát.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4144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19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4214571297"/>
                    </a:ext>
                  </a:extLst>
                </a:gridCol>
                <a:gridCol w="7452320">
                  <a:extLst>
                    <a:ext uri="{9D8B030D-6E8A-4147-A177-3AD203B41FA5}">
                      <a16:colId xmlns:a16="http://schemas.microsoft.com/office/drawing/2014/main" val="3702213663"/>
                    </a:ext>
                  </a:extLst>
                </a:gridCol>
              </a:tblGrid>
              <a:tr h="365789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Szereplő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Vélemények Tartuffe-</a:t>
                      </a:r>
                      <a:r>
                        <a:rPr lang="hu-HU" sz="1800" dirty="0" err="1"/>
                        <a:t>ről</a:t>
                      </a:r>
                      <a:endParaRPr lang="hu-H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2634522226"/>
                  </a:ext>
                </a:extLst>
              </a:tr>
              <a:tr h="3383550">
                <a:tc>
                  <a:txBody>
                    <a:bodyPr/>
                    <a:lstStyle/>
                    <a:p>
                      <a:r>
                        <a:rPr lang="hu-HU" sz="1800" dirty="0" err="1"/>
                        <a:t>Pernelle</a:t>
                      </a:r>
                      <a:r>
                        <a:rPr lang="hu-HU" sz="1800" dirty="0"/>
                        <a:t> asszony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jó ember, lehet adni az ő szavára (…)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 amit megbírál, az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bírálnivaló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Az ég felé vezet,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rajongnotok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kell érte (…)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Úgy segítsen az ég, minden jobb volna itt, / Ha követnék az ő jámbor parancsait! (…)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 maguk is csupán azért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haragszanak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/ Mert szemükbe ő vágja az igazat. / Egyetlen célja van: az, hogy a bűnt letörje. /</a:t>
                      </a:r>
                      <a:b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isten érdeke - csak az lebeg előtte. (…)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Én mondom, a fiam bölcsebbet soha nem tett, /</a:t>
                      </a:r>
                      <a:r>
                        <a:rPr lang="hu-H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Mint hogy megnyerte ezt a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buzgóhitü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embert, / Kit szükség idején küldött ide az ég, / Helyrehozni a ház megtévedt szellemét. / Rá kell hallgatnotok, mert ő vezet az üdvhöz: / Csak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üldöznivaló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lehet az, amit üldöz.</a:t>
                      </a:r>
                      <a:endParaRPr lang="hu-H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925734418"/>
                  </a:ext>
                </a:extLst>
              </a:tr>
              <a:tr h="914473">
                <a:tc>
                  <a:txBody>
                    <a:bodyPr/>
                    <a:lstStyle/>
                    <a:p>
                      <a:r>
                        <a:rPr lang="hu-HU" sz="1800" dirty="0" err="1"/>
                        <a:t>Damis</a:t>
                      </a:r>
                      <a:endParaRPr lang="hu-H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álszent törtető döntse el, mit hibáztam? / Eltűrjem zsarnoki, új hatalmát a házban, / S hogy szórakozni is csupán azzal lehet, / Amit ez a kegyes nagyúr megengedett?</a:t>
                      </a:r>
                      <a:endParaRPr lang="hu-H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4156896645"/>
                  </a:ext>
                </a:extLst>
              </a:tr>
              <a:tr h="2256101">
                <a:tc>
                  <a:txBody>
                    <a:bodyPr/>
                    <a:lstStyle/>
                    <a:p>
                      <a:r>
                        <a:rPr lang="hu-HU" sz="1800" dirty="0" err="1"/>
                        <a:t>Dorine</a:t>
                      </a:r>
                      <a:endParaRPr lang="hu-H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volt cipője sem, mint koldus jött ide, / Öt dénárt ha megért egész öltözete, / De nálunk jól haladt, s most olyan gőz dagasztja, / Hogy mindent megítél s azt hiszi, ő a gazda. / Mióta elveit itt hirdeti közöttünk,</a:t>
                      </a:r>
                      <a:b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tehetünk olyat, hogy főbűnbe ne essünk. / Mindent bírál ez a buzgó erkölcsbíró. (…)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lélegzete sem egyéb képmutatásnál. (…)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Madame-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őrzi csak ilyen féltékenyen.</a:t>
                      </a:r>
                      <a:endParaRPr lang="hu-H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67993124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hu-HU" altLang="hu-HU" sz="3200" b="1">
                <a:latin typeface="Bookman Old Style" panose="02050604050505020204" pitchFamily="18" charset="0"/>
              </a:rPr>
              <a:t>Szereplők viszonyrendszere</a:t>
            </a:r>
          </a:p>
        </p:txBody>
      </p:sp>
      <p:pic>
        <p:nvPicPr>
          <p:cNvPr id="24579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417638"/>
            <a:ext cx="8756650" cy="4924425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Jellemek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>
                <a:latin typeface="Bookman Old Style" panose="02050604050505020204" pitchFamily="18" charset="0"/>
              </a:rPr>
              <a:t>Tartuffe</a:t>
            </a:r>
          </a:p>
          <a:p>
            <a:r>
              <a:rPr lang="hu-HU" altLang="hu-HU" sz="2800"/>
              <a:t>az első két felvonásban nem jelenik meg (késleltetés + előreutalás)</a:t>
            </a:r>
          </a:p>
          <a:p>
            <a:r>
              <a:rPr lang="hu-HU" altLang="hu-HU" sz="2800"/>
              <a:t>egy idegen, aki megosztja a családot</a:t>
            </a:r>
          </a:p>
          <a:p>
            <a:r>
              <a:rPr lang="hu-HU" altLang="hu-HU" sz="2800"/>
              <a:t>nincstelenként érkezett</a:t>
            </a:r>
          </a:p>
          <a:p>
            <a:r>
              <a:rPr lang="hu-HU" altLang="hu-HU" sz="2800"/>
              <a:t>a rendőrség által körözött bűnöző, csaló</a:t>
            </a:r>
          </a:p>
          <a:p>
            <a:r>
              <a:rPr lang="hu-HU" altLang="hu-HU" sz="2800"/>
              <a:t>egy abszolút igazság nevében lép fel, valójában saját érdekeit szerint cselekszik</a:t>
            </a:r>
          </a:p>
          <a:p>
            <a:r>
              <a:rPr lang="hu-HU" altLang="hu-HU" sz="2800"/>
              <a:t>parazita, álszent, képmutató</a:t>
            </a:r>
          </a:p>
          <a:p>
            <a:r>
              <a:rPr lang="hu-HU" altLang="hu-HU" sz="2800"/>
              <a:t>agyafúrt, gonosz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Orgon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hu-HU" altLang="hu-HU" sz="2800"/>
              <a:t>tehetős párizsi polgár, családfő</a:t>
            </a:r>
          </a:p>
          <a:p>
            <a:r>
              <a:rPr lang="hu-HU" altLang="hu-HU" sz="2800"/>
              <a:t>első házasságából két gyermeke van</a:t>
            </a:r>
          </a:p>
          <a:p>
            <a:r>
              <a:rPr lang="hu-HU" altLang="hu-HU" sz="2800"/>
              <a:t>vallásos</a:t>
            </a:r>
          </a:p>
          <a:p>
            <a:r>
              <a:rPr lang="hu-HU" altLang="hu-HU" sz="2800"/>
              <a:t>naiv, hiszékeny</a:t>
            </a:r>
          </a:p>
          <a:p>
            <a:r>
              <a:rPr lang="hu-HU" altLang="hu-HU" sz="2800"/>
              <a:t>Tartuffe legfőbb pártfogója (valójában eszközévé válik)</a:t>
            </a:r>
          </a:p>
          <a:p>
            <a:pPr>
              <a:buFontTx/>
              <a:buNone/>
            </a:pPr>
            <a:endParaRPr lang="hu-HU" altLang="hu-HU" sz="2800"/>
          </a:p>
          <a:p>
            <a:pPr>
              <a:buFontTx/>
              <a:buNone/>
            </a:pPr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b="1" dirty="0">
                <a:latin typeface="Bookman Old Style" pitchFamily="18" charset="0"/>
              </a:rPr>
              <a:t>Elmira</a:t>
            </a:r>
          </a:p>
          <a:p>
            <a:pPr>
              <a:defRPr/>
            </a:pPr>
            <a:r>
              <a:rPr lang="hu-HU" sz="2800" dirty="0"/>
              <a:t>Orgon második felesége</a:t>
            </a:r>
          </a:p>
          <a:p>
            <a:pPr>
              <a:defRPr/>
            </a:pPr>
            <a:r>
              <a:rPr lang="hu-HU" sz="2800" dirty="0"/>
              <a:t>fiatal, társasági életet élő nő</a:t>
            </a:r>
          </a:p>
          <a:p>
            <a:pPr>
              <a:defRPr/>
            </a:pPr>
            <a:r>
              <a:rPr lang="hu-HU" sz="2800" dirty="0"/>
              <a:t>férjéhez hű</a:t>
            </a:r>
          </a:p>
          <a:p>
            <a:pPr>
              <a:defRPr/>
            </a:pPr>
            <a:endParaRPr lang="hu-HU" dirty="0"/>
          </a:p>
          <a:p>
            <a:pPr marL="0" indent="0">
              <a:buFontTx/>
              <a:buNone/>
              <a:defRPr/>
            </a:pPr>
            <a:r>
              <a:rPr lang="hu-HU" b="1" dirty="0">
                <a:latin typeface="Bookman Old Style" pitchFamily="18" charset="0"/>
              </a:rPr>
              <a:t>Damis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az elsőszülött fiú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túl szenvedélyes, lobbanékony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apja kitagadja </a:t>
            </a:r>
          </a:p>
          <a:p>
            <a:pPr marL="0" indent="0">
              <a:buFontTx/>
              <a:buNone/>
              <a:defRPr/>
            </a:pPr>
            <a:endParaRPr lang="hu-HU" sz="28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800" b="1" dirty="0">
                <a:latin typeface="Bookman Old Style" pitchFamily="18" charset="0"/>
              </a:rPr>
              <a:t>Mariane</a:t>
            </a:r>
            <a:endParaRPr lang="hu-HU" sz="2800" dirty="0"/>
          </a:p>
          <a:p>
            <a:pPr>
              <a:defRPr/>
            </a:pPr>
            <a:r>
              <a:rPr lang="hu-HU" sz="2800" dirty="0"/>
              <a:t>Orgon leánya</a:t>
            </a:r>
          </a:p>
          <a:p>
            <a:pPr>
              <a:defRPr/>
            </a:pPr>
            <a:r>
              <a:rPr lang="hu-HU" sz="2800" dirty="0"/>
              <a:t>szerelmes Valérba, de nem tiltakozik, amikor apja Tartuffe-höz adná feleségül</a:t>
            </a:r>
          </a:p>
          <a:p>
            <a:pPr>
              <a:buFontTx/>
              <a:buNone/>
              <a:defRPr/>
            </a:pPr>
            <a:r>
              <a:rPr lang="hu-HU" sz="2800" dirty="0"/>
              <a:t>	(az engedelmességre és a szeméremre hivatkozva)</a:t>
            </a:r>
          </a:p>
          <a:p>
            <a:pPr>
              <a:defRPr/>
            </a:pPr>
            <a:r>
              <a:rPr lang="hu-HU" sz="2800" dirty="0"/>
              <a:t>naiv, félszeg, esetlen, tehetetlen</a:t>
            </a:r>
          </a:p>
          <a:p>
            <a:pPr marL="0" indent="0">
              <a:buFontTx/>
              <a:buNone/>
              <a:defRPr/>
            </a:pPr>
            <a:endParaRPr lang="hu-HU" sz="2800" dirty="0"/>
          </a:p>
          <a:p>
            <a:pPr marL="0" indent="0">
              <a:buFontTx/>
              <a:buNone/>
              <a:defRPr/>
            </a:pPr>
            <a:r>
              <a:rPr lang="hu-HU" sz="2800" b="1" dirty="0">
                <a:latin typeface="Bookman Old Style" pitchFamily="18" charset="0"/>
              </a:rPr>
              <a:t>Valér</a:t>
            </a:r>
          </a:p>
          <a:p>
            <a:pPr>
              <a:defRPr/>
            </a:pPr>
            <a:r>
              <a:rPr lang="hu-HU" sz="2800" dirty="0"/>
              <a:t>még kívülálló, akit Orgon ígérete és Mariane-hoz fűződő szerelme köt a családhoz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b="1">
                <a:latin typeface="Bookman Old Style" panose="02050604050505020204" pitchFamily="18" charset="0"/>
              </a:rPr>
              <a:t>Dorine</a:t>
            </a:r>
          </a:p>
          <a:p>
            <a:r>
              <a:rPr lang="hu-HU" altLang="hu-HU" sz="2800"/>
              <a:t>Mariane komornája</a:t>
            </a:r>
          </a:p>
          <a:p>
            <a:r>
              <a:rPr lang="hu-HU" altLang="hu-HU" sz="2800"/>
              <a:t>nem cseléd, inkább társalkodónő</a:t>
            </a:r>
          </a:p>
          <a:p>
            <a:r>
              <a:rPr lang="hu-HU" altLang="hu-HU" sz="2800"/>
              <a:t>józan, bátor, talpraesett, szókimondó</a:t>
            </a:r>
          </a:p>
          <a:p>
            <a:r>
              <a:rPr lang="hu-HU" altLang="hu-HU" sz="2800"/>
              <a:t>fontos szerepe van a cselekmény bonyolításában</a:t>
            </a:r>
          </a:p>
          <a:p>
            <a:pPr>
              <a:buFontTx/>
              <a:buNone/>
            </a:pPr>
            <a:endParaRPr lang="hu-HU" altLang="hu-HU" sz="2000" b="1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hu-HU" altLang="hu-HU" b="1">
                <a:latin typeface="Bookman Old Style" panose="02050604050505020204" pitchFamily="18" charset="0"/>
              </a:rPr>
              <a:t>Cléante</a:t>
            </a:r>
          </a:p>
          <a:p>
            <a:r>
              <a:rPr lang="hu-HU" altLang="hu-HU" sz="2800"/>
              <a:t>Elmira bátyja</a:t>
            </a:r>
          </a:p>
          <a:p>
            <a:r>
              <a:rPr lang="hu-HU" altLang="hu-HU" sz="2800"/>
              <a:t>mértéktartó, józan, bölcs</a:t>
            </a:r>
          </a:p>
          <a:p>
            <a:r>
              <a:rPr lang="hu-HU" altLang="hu-HU" sz="2800"/>
              <a:t>az eseményeket tárgyilagosan ítéli meg</a:t>
            </a:r>
          </a:p>
          <a:p>
            <a:r>
              <a:rPr lang="hu-HU" altLang="hu-HU" sz="2800" b="1"/>
              <a:t>rezonőr</a:t>
            </a:r>
            <a:r>
              <a:rPr lang="hu-HU" altLang="hu-HU" sz="2800"/>
              <a:t>: a szerző álláspontját közvetíti</a:t>
            </a:r>
          </a:p>
          <a:p>
            <a:endParaRPr lang="hu-HU" altLang="hu-HU"/>
          </a:p>
          <a:p>
            <a:endParaRPr lang="hu-HU" altLang="hu-HU" sz="3000">
              <a:latin typeface="Bookman Old Style" panose="02050604050505020204" pitchFamily="18" charset="0"/>
            </a:endParaRPr>
          </a:p>
          <a:p>
            <a:endParaRPr lang="hu-HU" altLang="hu-HU" sz="30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3600" b="1">
                <a:latin typeface="Bookman Old Style" panose="02050604050505020204" pitchFamily="18" charset="0"/>
              </a:rPr>
              <a:t>Klasszicizmus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i="1">
                <a:cs typeface="Arial" panose="020B0604020202020204" pitchFamily="34" charset="0"/>
              </a:rPr>
              <a:t>classis</a:t>
            </a:r>
            <a:r>
              <a:rPr lang="hu-HU" altLang="hu-HU" sz="2800">
                <a:cs typeface="Arial" panose="020B0604020202020204" pitchFamily="34" charset="0"/>
              </a:rPr>
              <a:t> ‚osztály’ ~ ‚első osztályú’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a felvilágosodás korának uralkodó stílusirányzata (18-19. sz.)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legkorábban az építészetben és drámában jelentkezik (irodalomban: 1630-1830 között)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a barokk ellenhatásaként jön létre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antik görög-római művészet utánzása (Winckelmann: </a:t>
            </a:r>
            <a:r>
              <a:rPr lang="hu-HU" altLang="hu-HU" sz="2800" i="1">
                <a:cs typeface="Arial" panose="020B0604020202020204" pitchFamily="34" charset="0"/>
              </a:rPr>
              <a:t>Az ókor művészetének története</a:t>
            </a:r>
            <a:r>
              <a:rPr lang="hu-HU" altLang="hu-HU" sz="2800">
                <a:cs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cél: gyönyörködtetni + tanítani → szép és jó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a „tökéletes” remekművek alapján merev szabályok megfogalmazása és szigorú betartása (lásd pl. Arisztotelész: </a:t>
            </a:r>
            <a:r>
              <a:rPr lang="hu-HU" altLang="hu-HU" sz="2800" i="1">
                <a:cs typeface="Arial" panose="020B0604020202020204" pitchFamily="34" charset="0"/>
              </a:rPr>
              <a:t>Poétika</a:t>
            </a:r>
            <a:r>
              <a:rPr lang="hu-HU" altLang="hu-HU" sz="2800"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i="1">
                <a:latin typeface="Bookman Old Style" panose="02050604050505020204" pitchFamily="18" charset="0"/>
              </a:rPr>
              <a:t>Cléante-ról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hu-HU" sz="2400" dirty="0"/>
              <a:t>„</a:t>
            </a:r>
            <a:r>
              <a:rPr lang="hu-HU" sz="2400" dirty="0" err="1"/>
              <a:t>Cléante</a:t>
            </a:r>
            <a:r>
              <a:rPr lang="hu-HU" sz="2400" dirty="0"/>
              <a:t> Parti Nagynál színtelenné válik, megkockáztatom: feleslegessé. </a:t>
            </a:r>
            <a:r>
              <a:rPr lang="hu-HU" sz="2400" dirty="0" err="1"/>
              <a:t>Moliére-nél</a:t>
            </a:r>
            <a:r>
              <a:rPr lang="hu-HU" sz="2400" dirty="0"/>
              <a:t> valódi jellemmel rendelkezett, magatartásával, beszédmodorával egyúttal jellemezte a kort és a családot is, a felszínes és üres okoskodás, a „szabadgondolkodás”, ahogy </a:t>
            </a:r>
            <a:r>
              <a:rPr lang="hu-HU" sz="2400" dirty="0" err="1"/>
              <a:t>Moliére</a:t>
            </a:r>
            <a:r>
              <a:rPr lang="hu-HU" sz="2400" dirty="0"/>
              <a:t> írja, komikussá tette </a:t>
            </a:r>
            <a:r>
              <a:rPr lang="hu-HU" sz="2400" dirty="0" err="1"/>
              <a:t>Cléante</a:t>
            </a:r>
            <a:r>
              <a:rPr lang="hu-HU" sz="2400" dirty="0"/>
              <a:t> figuráját. (…) </a:t>
            </a:r>
            <a:r>
              <a:rPr lang="hu-HU" sz="2400" dirty="0" err="1"/>
              <a:t>Cléante</a:t>
            </a:r>
            <a:r>
              <a:rPr lang="hu-HU" sz="2400" dirty="0"/>
              <a:t> teljesen felesleges a család életében. Felesleges a világban. Mégis jelen van.”</a:t>
            </a:r>
          </a:p>
          <a:p>
            <a:pPr marL="0" indent="0" algn="r">
              <a:buFontTx/>
              <a:buNone/>
              <a:defRPr/>
            </a:pPr>
            <a:r>
              <a:rPr lang="hu-HU" sz="2400" i="1" dirty="0"/>
              <a:t>(Halász Glória)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u="sng">
                <a:latin typeface="Bookman Old Style" panose="02050604050505020204" pitchFamily="18" charset="0"/>
              </a:rPr>
              <a:t>Szerkezet</a:t>
            </a:r>
            <a:br>
              <a:rPr lang="hu-HU" altLang="hu-HU" sz="3200" b="1" u="sng">
                <a:latin typeface="Bookman Old Style" panose="02050604050505020204" pitchFamily="18" charset="0"/>
              </a:rPr>
            </a:br>
            <a:r>
              <a:rPr lang="hu-HU" altLang="hu-HU" sz="2800" b="1">
                <a:latin typeface="Bookman Old Style" panose="02050604050505020204" pitchFamily="18" charset="0"/>
              </a:rPr>
              <a:t>Expozíció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„in medias res” kezdés</a:t>
            </a:r>
          </a:p>
          <a:p>
            <a:r>
              <a:rPr lang="hu-HU" altLang="hu-HU" sz="2800"/>
              <a:t>családi vita</a:t>
            </a:r>
          </a:p>
          <a:p>
            <a:r>
              <a:rPr lang="hu-HU" altLang="hu-HU" sz="2800"/>
              <a:t>sokszereplős jelenet – de a két főszereplő hiányzik</a:t>
            </a:r>
          </a:p>
          <a:p>
            <a:r>
              <a:rPr lang="hu-HU" altLang="hu-HU" sz="2800"/>
              <a:t>családi viszonyok tisztázása </a:t>
            </a:r>
          </a:p>
          <a:p>
            <a:r>
              <a:rPr lang="hu-HU" altLang="hu-HU" sz="2800"/>
              <a:t>drámai alaphelyzet, értékkonfliktus felvázolása</a:t>
            </a:r>
          </a:p>
          <a:p>
            <a:r>
              <a:rPr lang="hu-HU" altLang="hu-HU" sz="2800"/>
              <a:t>a szerző irányítja a befogadó értékítéletét → Tartuffe álszentsége kezdettől fogva nyilvánvaló a befogadó számára</a:t>
            </a:r>
          </a:p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Bonyodalom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/>
              <a:t>Orgon terve: Mariane és Tartuffe házassága → észszerűtlen és erkölcstelen  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Kibontakozás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Tartuffe megjelenése (III/2.)</a:t>
            </a:r>
          </a:p>
          <a:p>
            <a:r>
              <a:rPr lang="hu-HU" altLang="hu-HU" sz="2800"/>
              <a:t>Tartuffe – Elmira (– Damis): első szerelmi vallomás (III/3.)</a:t>
            </a:r>
          </a:p>
          <a:p>
            <a:r>
              <a:rPr lang="hu-HU" altLang="hu-HU" sz="2800"/>
              <a:t>Orgon kitagadja Damist, és Tartuffe nevére íratja vagyonát</a:t>
            </a:r>
          </a:p>
          <a:p>
            <a:r>
              <a:rPr lang="hu-HU" altLang="hu-HU" sz="2800"/>
              <a:t>Tartuffe – Elmira (– Orgon): második szerelmi vallomás (IV/5.)</a:t>
            </a:r>
          </a:p>
          <a:p>
            <a:endParaRPr lang="hu-HU" altLang="hu-HU" sz="280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Tetőpont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Tartuffe „győzelme”</a:t>
            </a:r>
          </a:p>
          <a:p>
            <a:r>
              <a:rPr lang="hu-HU" altLang="hu-HU" sz="2800"/>
              <a:t>tragikus fejlemények</a:t>
            </a:r>
          </a:p>
          <a:p>
            <a:pPr lvl="1"/>
            <a:r>
              <a:rPr lang="hu-HU" altLang="hu-HU"/>
              <a:t>kazetta</a:t>
            </a:r>
          </a:p>
          <a:p>
            <a:pPr lvl="1"/>
            <a:r>
              <a:rPr lang="hu-HU" altLang="hu-HU"/>
              <a:t>kilakoltatás  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>
                <a:latin typeface="Bookman Old Style" panose="02050604050505020204" pitchFamily="18" charset="0"/>
              </a:rPr>
              <a:t>Megoldás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/>
              <a:t>rendőrtiszt megérkezése</a:t>
            </a:r>
          </a:p>
          <a:p>
            <a:r>
              <a:rPr lang="hu-HU" altLang="hu-HU" sz="2800"/>
              <a:t>váratlan fordulat: külső beavatkozás („rex ex machina”)</a:t>
            </a:r>
          </a:p>
          <a:p>
            <a:r>
              <a:rPr lang="hu-HU" altLang="hu-HU" sz="2800"/>
              <a:t>Tartuffe leleplezése és letartóztatása → erkölcsi rend helyreállítása</a:t>
            </a:r>
          </a:p>
          <a:p>
            <a:r>
              <a:rPr lang="hu-HU" altLang="hu-HU" sz="2800"/>
              <a:t>Valér és Mariane házassága → családi egység és béke helyreállítása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4356100">
                  <a:extLst>
                    <a:ext uri="{9D8B030D-6E8A-4147-A177-3AD203B41FA5}">
                      <a16:colId xmlns:a16="http://schemas.microsoft.com/office/drawing/2014/main" val="2481996025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val="26872790"/>
                    </a:ext>
                  </a:extLst>
                </a:gridCol>
              </a:tblGrid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Tartuffe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Cléante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66474"/>
                  </a:ext>
                </a:extLst>
              </a:tr>
              <a:tr h="6437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 lelkifurdalás, asszonyom, kész nevetség -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Csitításának én a művésze lehetnék.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Igaz, hogy tiltva van egynémely élvezet,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alkudozni az Istennel is lehet,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Mert fontos tudomány s a szükséglet hatása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lelkiismeret kellő kitágítása.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És igazolja majd legrosszabb tetteit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cél szentsége és a buzgó, tiszta hit.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Márpedig bűn csak az, aminek híre kel.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botrány, asszonyom, csak az kiált az égre.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ki titkon vétkezik, annak már nincs is vétke.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Szabadgondolkodó, akinek szeme van…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Tudom, mi az igaz, s tudom, hogy mi a talmi.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a szentek, akiket én magam is követnék,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ábrázatukon hordják azt, ami szentség.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téveszd össze az erényt a látszatával,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Fontold meg jól, ki az, akit tisztelni kell,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a mértékedet ne veszítsd ebben el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Sajnos legtöbbnyire furcsák az emberek,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Sosem követik a helyes természetet.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józan észt, bizony, ők túl szűknek találják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Előttem épp azért semmi sem undokabb,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Mint e szenteskedő, jól színlelt áhítat,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 bölcs ember, akit Isten érdeke bánt: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bűnöst sújtani nincsen szüksége ránk.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a meggondolás, hogy itt-ott mit hihetnek,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Lehet-e gátja egy jámbor cselekedetnek?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Korunk a rend kora, és nem jár jól, aki</a:t>
                      </a:r>
                      <a:b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Erőszakoskodik és megsérti a törvényt.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52385"/>
                  </a:ext>
                </a:extLst>
              </a:tr>
            </a:tbl>
          </a:graphicData>
        </a:graphic>
      </p:graphicFrame>
      <p:sp>
        <p:nvSpPr>
          <p:cNvPr id="36877" name="Téglalap 27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/>
            <a:r>
              <a:rPr lang="hu-HU" altLang="hu-HU" sz="3600" b="1">
                <a:latin typeface="Bookman Old Style" panose="02050604050505020204" pitchFamily="18" charset="0"/>
              </a:rPr>
              <a:t>Értelmezés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hu-HU" altLang="hu-HU" sz="2800"/>
              <a:t>értékkonfliktus</a:t>
            </a:r>
          </a:p>
          <a:p>
            <a:pPr lvl="1"/>
            <a:r>
              <a:rPr lang="hu-HU" altLang="hu-HU" sz="2400"/>
              <a:t>családi összetartozás ↔ álszentség</a:t>
            </a:r>
          </a:p>
          <a:p>
            <a:pPr lvl="1"/>
            <a:r>
              <a:rPr lang="hu-HU" altLang="hu-HU" sz="2400"/>
              <a:t>valóság ↔ látszat</a:t>
            </a:r>
          </a:p>
          <a:p>
            <a:pPr lvl="1"/>
            <a:r>
              <a:rPr lang="hu-HU" altLang="hu-HU" sz="2400"/>
              <a:t>őszinte vallásosság ↔ bigott elvakultság </a:t>
            </a:r>
          </a:p>
          <a:p>
            <a:r>
              <a:rPr lang="hu-HU" altLang="hu-HU" sz="2800"/>
              <a:t>a mű célja: a bűnök leleplezése, az emberek nevelése</a:t>
            </a:r>
          </a:p>
          <a:p>
            <a:r>
              <a:rPr lang="hu-HU" altLang="hu-HU" sz="2800"/>
              <a:t>bűnök: képmutatás és hiszékenység, bigottság</a:t>
            </a:r>
          </a:p>
          <a:p>
            <a:r>
              <a:rPr lang="hu-HU" altLang="hu-HU" sz="2800"/>
              <a:t>a józan ész diadala; családi összetartozás</a:t>
            </a:r>
          </a:p>
          <a:p>
            <a:r>
              <a:rPr lang="hu-HU" altLang="hu-HU" sz="2800"/>
              <a:t>XIV. Lajos dicsérete: az abszolút uralkodó mint az igazságosság, észszerűség, rend legfőbb letéteményese és őre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műnemek és műfajok éles elválasztása, műfajeszmények követése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>
                <a:cs typeface="Arial" panose="020B0604020202020204" pitchFamily="34" charset="0"/>
              </a:rPr>
              <a:t>valószerű cselekmény</a:t>
            </a:r>
          </a:p>
          <a:p>
            <a:r>
              <a:rPr lang="hu-HU" altLang="hu-HU" sz="2800"/>
              <a:t>harmónia (pl.: szenvedélyek és észszerűség; polgárság és nemesség közti egyensúly, uralkodó tisztelete)</a:t>
            </a:r>
          </a:p>
          <a:p>
            <a:r>
              <a:rPr lang="hu-HU" altLang="hu-HU" sz="2800"/>
              <a:t>kerek, lezárt forma; egyszerű, világos szerkezet („nemes egyszerűség és csendes nagyság”)</a:t>
            </a:r>
          </a:p>
          <a:p>
            <a:r>
              <a:rPr lang="hu-HU" altLang="hu-HU" sz="2800"/>
              <a:t>aprólékos műgond, formai tökélyre törekvés</a:t>
            </a:r>
          </a:p>
          <a:p>
            <a:r>
              <a:rPr lang="hu-HU" altLang="hu-HU" sz="2800"/>
              <a:t>fennkölt stílus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Művészetek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/>
              <a:t>festészet: Goya, David</a:t>
            </a:r>
          </a:p>
          <a:p>
            <a:pPr lvl="1"/>
            <a:r>
              <a:rPr lang="hu-HU" altLang="hu-HU"/>
              <a:t>szobrászat: Canova, Thorvaldsen</a:t>
            </a:r>
          </a:p>
          <a:p>
            <a:pPr lvl="1"/>
            <a:r>
              <a:rPr lang="hu-HU" altLang="hu-HU"/>
              <a:t>építészet: Chalgrin, Smirke, Schinkel</a:t>
            </a:r>
          </a:p>
          <a:p>
            <a:pPr lvl="1"/>
            <a:r>
              <a:rPr lang="hu-HU" altLang="hu-HU"/>
              <a:t>zene: Haydn, Mozart, Beethoven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6308725"/>
            <a:ext cx="6191250" cy="373063"/>
          </a:xfrm>
        </p:spPr>
        <p:txBody>
          <a:bodyPr/>
          <a:lstStyle/>
          <a:p>
            <a:pPr algn="ctr"/>
            <a:r>
              <a:rPr lang="hu-HU" altLang="hu-HU" sz="2400" b="1">
                <a:latin typeface="Bookman Old Style" panose="02050604050505020204" pitchFamily="18" charset="0"/>
              </a:rPr>
              <a:t>David: </a:t>
            </a:r>
            <a:r>
              <a:rPr lang="hu-HU" altLang="hu-HU" sz="2400" b="1" i="1">
                <a:latin typeface="Bookman Old Style" panose="02050604050505020204" pitchFamily="18" charset="0"/>
              </a:rPr>
              <a:t>Napóleon átkel az Alpokon</a:t>
            </a:r>
          </a:p>
        </p:txBody>
      </p:sp>
      <p:pic>
        <p:nvPicPr>
          <p:cNvPr id="7171" name="Picture 2" descr="Képtalálat a következőre: „david bonapart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496887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nciklopedia.fazekas.hu/tarsmuv/klasszicizmus_large/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0200"/>
            <a:ext cx="5689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6308725"/>
            <a:ext cx="5486400" cy="373063"/>
          </a:xfrm>
        </p:spPr>
        <p:txBody>
          <a:bodyPr/>
          <a:lstStyle/>
          <a:p>
            <a:pPr algn="ctr"/>
            <a:r>
              <a:rPr lang="hu-HU" altLang="hu-HU" sz="2400" b="1">
                <a:latin typeface="Bookman Old Style" panose="02050604050505020204" pitchFamily="18" charset="0"/>
              </a:rPr>
              <a:t>Canova: </a:t>
            </a:r>
            <a:r>
              <a:rPr lang="hu-HU" altLang="hu-HU" sz="2400" b="1" i="1">
                <a:latin typeface="Bookman Old Style" panose="02050604050505020204" pitchFamily="18" charset="0"/>
              </a:rPr>
              <a:t>Amor és Psyche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éptalálat a következőre: „chalgrin ode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620713"/>
            <a:ext cx="76644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3"/>
          <p:cNvSpPr txBox="1">
            <a:spLocks/>
          </p:cNvSpPr>
          <p:nvPr/>
        </p:nvSpPr>
        <p:spPr bwMode="auto">
          <a:xfrm>
            <a:off x="1835150" y="6021388"/>
            <a:ext cx="54864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2400">
                <a:latin typeface="Bookman Old Style" panose="02050604050505020204" pitchFamily="18" charset="0"/>
              </a:rPr>
              <a:t>Chalgrin: </a:t>
            </a:r>
            <a:r>
              <a:rPr lang="hu-HU" altLang="hu-HU" sz="2400" i="1">
                <a:latin typeface="Bookman Old Style" panose="02050604050505020204" pitchFamily="18" charset="0"/>
              </a:rPr>
              <a:t>Odeon, Párizs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éptalálat a következőre: „british museu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33266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5949950"/>
            <a:ext cx="5486400" cy="804863"/>
          </a:xfrm>
        </p:spPr>
        <p:txBody>
          <a:bodyPr/>
          <a:lstStyle/>
          <a:p>
            <a:pPr algn="ctr"/>
            <a:r>
              <a:rPr lang="hu-HU" altLang="hu-HU" sz="2400" b="1">
                <a:latin typeface="Bookman Old Style" panose="02050604050505020204" pitchFamily="18" charset="0"/>
              </a:rPr>
              <a:t>Smirke: </a:t>
            </a:r>
            <a:r>
              <a:rPr lang="hu-HU" altLang="hu-HU" sz="2400" b="1" i="1">
                <a:latin typeface="Bookman Old Style" panose="02050604050505020204" pitchFamily="18" charset="0"/>
              </a:rPr>
              <a:t>British Museum, London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1817</TotalTime>
  <Words>1986</Words>
  <Application>Microsoft Office PowerPoint</Application>
  <PresentationFormat>Diavetítés a képernyőre (4:3 oldalarány)</PresentationFormat>
  <Paragraphs>249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Arial</vt:lpstr>
      <vt:lpstr>Bookman Old Style</vt:lpstr>
      <vt:lpstr>Calibri</vt:lpstr>
      <vt:lpstr>Courier New</vt:lpstr>
      <vt:lpstr>Symbol</vt:lpstr>
      <vt:lpstr>Times New Roman</vt:lpstr>
      <vt:lpstr>Alapértelmezett terv</vt:lpstr>
      <vt:lpstr>Felvilágosodás és klasszicizmus</vt:lpstr>
      <vt:lpstr>A felvilágosodás</vt:lpstr>
      <vt:lpstr>Klasszicizmus</vt:lpstr>
      <vt:lpstr>PowerPoint-bemutató</vt:lpstr>
      <vt:lpstr>Művészetek</vt:lpstr>
      <vt:lpstr>PowerPoint-bemutató</vt:lpstr>
      <vt:lpstr>PowerPoint-bemutató</vt:lpstr>
      <vt:lpstr>PowerPoint-bemutató</vt:lpstr>
      <vt:lpstr>PowerPoint-bemutató</vt:lpstr>
      <vt:lpstr>A klasszicista dráma</vt:lpstr>
      <vt:lpstr>PowerPoint-bemutató</vt:lpstr>
      <vt:lpstr>Jean Racine: Phaedra (1677)</vt:lpstr>
      <vt:lpstr>Molière (1622–1673)</vt:lpstr>
      <vt:lpstr>PowerPoint-bemutató</vt:lpstr>
      <vt:lpstr>Fontosabb művei</vt:lpstr>
      <vt:lpstr>Farce</vt:lpstr>
      <vt:lpstr>Commedia dell’arte</vt:lpstr>
      <vt:lpstr>Állandó típusok</vt:lpstr>
      <vt:lpstr>A fösvény (1668)</vt:lpstr>
      <vt:lpstr>Tartuffe (1664, 1669)</vt:lpstr>
      <vt:lpstr>Szerkezet</vt:lpstr>
      <vt:lpstr>PowerPoint-bemutató</vt:lpstr>
      <vt:lpstr>PowerPoint-bemutató</vt:lpstr>
      <vt:lpstr>Szereplők viszonyrendszere</vt:lpstr>
      <vt:lpstr>Jellemek</vt:lpstr>
      <vt:lpstr>Orgon</vt:lpstr>
      <vt:lpstr>PowerPoint-bemutató</vt:lpstr>
      <vt:lpstr>PowerPoint-bemutató</vt:lpstr>
      <vt:lpstr>PowerPoint-bemutató</vt:lpstr>
      <vt:lpstr>Cléante-ról</vt:lpstr>
      <vt:lpstr>Szerkezet Expozíció</vt:lpstr>
      <vt:lpstr>Bonyodalom</vt:lpstr>
      <vt:lpstr>Kibontakozás</vt:lpstr>
      <vt:lpstr>Tetőpont</vt:lpstr>
      <vt:lpstr>Megoldás</vt:lpstr>
      <vt:lpstr>PowerPoint-bemutató</vt:lpstr>
      <vt:lpstr>Értelmezés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Dani</cp:lastModifiedBy>
  <cp:revision>111</cp:revision>
  <dcterms:created xsi:type="dcterms:W3CDTF">2013-10-09T19:13:33Z</dcterms:created>
  <dcterms:modified xsi:type="dcterms:W3CDTF">2024-11-25T20:32:32Z</dcterms:modified>
</cp:coreProperties>
</file>