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4" r:id="rId4"/>
    <p:sldId id="299" r:id="rId5"/>
    <p:sldId id="300" r:id="rId6"/>
    <p:sldId id="311" r:id="rId7"/>
    <p:sldId id="312" r:id="rId8"/>
    <p:sldId id="306" r:id="rId9"/>
    <p:sldId id="310" r:id="rId10"/>
    <p:sldId id="309" r:id="rId11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73067-4671-404C-B495-F10261320FD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5463249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482FE-BA5D-48AE-9996-DCB8CC19D70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8972865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DDFD-A30D-45AF-92D4-A683AF21B2A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24485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5C1AC-12A5-418D-BA4B-9DBD2F3339B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9519157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2F0AF-EF84-4E7C-98AE-8752395A027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586796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81EDD-96A9-4339-8896-22278665C7E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869434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6109B-CB80-42C5-AB46-721B51EA246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5131288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B026D-C4A7-450C-9B26-2B2E1F21232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165121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351C7-54F9-4287-B64A-6506F7B64AB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941843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EF24D-1AAF-4164-99DC-07B901C17D0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4017393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3DC78-DC96-4C47-B708-5868062A910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6712176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F5FBA-BB0C-42B4-B443-9F273C46ED4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1574133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EF99E88-DD3B-489A-8FD3-6F9F42A8610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130425"/>
            <a:ext cx="8135937" cy="1470025"/>
          </a:xfrm>
        </p:spPr>
        <p:txBody>
          <a:bodyPr/>
          <a:lstStyle/>
          <a:p>
            <a:pPr eaLnBrk="1" hangingPunct="1"/>
            <a:r>
              <a:rPr lang="hu-HU" altLang="hu-HU" sz="4800" b="1" smtClean="0">
                <a:latin typeface="Bookman Old Style" panose="02050604050505020204" pitchFamily="18" charset="0"/>
              </a:rPr>
              <a:t>Kassák Lajos</a:t>
            </a:r>
            <a:br>
              <a:rPr lang="hu-HU" altLang="hu-HU" sz="4800" b="1" smtClean="0">
                <a:latin typeface="Bookman Old Style" panose="02050604050505020204" pitchFamily="18" charset="0"/>
              </a:rPr>
            </a:br>
            <a:r>
              <a:rPr lang="hu-HU" altLang="hu-HU" sz="3600" i="1" smtClean="0">
                <a:latin typeface="Bookman Old Style" panose="02050604050505020204" pitchFamily="18" charset="0"/>
              </a:rPr>
              <a:t>(Érsekújvár,1887 – Budapest, 1967)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éptalálat a következőre: „kassák ló meghal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06425"/>
            <a:ext cx="3890963" cy="574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2" descr="http://upload.wikimedia.org/wikipedia/commons/thumb/c/c9/Kass%C3%A1k1_%C3%89rsek%C3%BAjv%C3%A1r.jpg/640px-Kass%C3%A1k1_%C3%89rsek%C3%BAjv%C3%A1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06425"/>
            <a:ext cx="4311650" cy="574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0" descr="http://www.kassakmuzeum.hu/kep/00000000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55613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2" descr="http://nyugat.oszk.hu/html/alkotok/fotok/kassak_na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2997200"/>
            <a:ext cx="2159000" cy="352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4" descr="http://cms.sulinet.hu/get/d/e1216001-6b00-1700-7487-61727661746f/1/7/b/Normal/12_160_1_k_11_2_0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789363"/>
            <a:ext cx="17430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6" descr="http://www.huszadikszazad.hu/img/604/20613_bortnyik_sandor_kassak_lajo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309938"/>
            <a:ext cx="24384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8" descr="http://tbeck.beckground.hu/szinhaz/img/img/kepek_nagy/86_3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23838"/>
            <a:ext cx="2590800" cy="315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0" descr="Kassak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455613"/>
            <a:ext cx="2016125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4099" name="Content Placeholder 5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hu-HU" altLang="hu-HU" sz="2400" smtClean="0"/>
              <a:t>félbehagyott tanulmányok (magyarból is megbukik)</a:t>
            </a:r>
          </a:p>
          <a:p>
            <a:r>
              <a:rPr lang="hu-HU" altLang="hu-HU" sz="2400" smtClean="0"/>
              <a:t>lakatosinas, vasmunkás → szervezkedései miatt elküldik</a:t>
            </a:r>
          </a:p>
          <a:p>
            <a:r>
              <a:rPr lang="hu-HU" altLang="hu-HU" sz="2400" smtClean="0"/>
              <a:t>nyugat-európai „csavargás” Pozsonytól Párizsig: avantgárd megismerése → (1910) hazatoloncolják</a:t>
            </a:r>
          </a:p>
          <a:p>
            <a:r>
              <a:rPr lang="hu-HU" altLang="hu-HU" sz="2400" smtClean="0"/>
              <a:t>folyóiratok:</a:t>
            </a:r>
          </a:p>
          <a:p>
            <a:pPr lvl="1"/>
            <a:r>
              <a:rPr lang="hu-HU" altLang="hu-HU" sz="2000" smtClean="0"/>
              <a:t>(1915) </a:t>
            </a:r>
            <a:r>
              <a:rPr lang="hu-HU" altLang="hu-HU" sz="2000" i="1" smtClean="0"/>
              <a:t>A Tett</a:t>
            </a:r>
            <a:r>
              <a:rPr lang="hu-HU" altLang="hu-HU" sz="2000" smtClean="0"/>
              <a:t> (az első magyar avantgárd folyóirat, de háború-ellenessége miatt betiltják)</a:t>
            </a:r>
          </a:p>
          <a:p>
            <a:pPr lvl="1"/>
            <a:r>
              <a:rPr lang="hu-HU" altLang="hu-HU" sz="2000" i="1" smtClean="0"/>
              <a:t>Ma</a:t>
            </a:r>
            <a:r>
              <a:rPr lang="hu-HU" altLang="hu-HU" sz="2000" smtClean="0"/>
              <a:t> (a Tanácsköztársaság ezt is betiltja, Bécsben újraindítja) </a:t>
            </a:r>
          </a:p>
          <a:p>
            <a:r>
              <a:rPr lang="hu-HU" altLang="hu-HU" sz="2400" smtClean="0"/>
              <a:t>a kommün után börtönbe kerül → (1920) Bécsbe emigrál</a:t>
            </a:r>
          </a:p>
          <a:p>
            <a:r>
              <a:rPr lang="hu-HU" altLang="hu-HU" sz="2400" smtClean="0"/>
              <a:t>(1926) hazatér: folyóiratokat szerkeszt</a:t>
            </a:r>
          </a:p>
          <a:p>
            <a:r>
              <a:rPr lang="hu-HU" altLang="hu-HU" sz="2400" smtClean="0"/>
              <a:t>(1949–1956) elhallgattatják → 1956 után visszatér a közéletbe</a:t>
            </a:r>
          </a:p>
          <a:p>
            <a:r>
              <a:rPr lang="hu-HU" altLang="hu-HU" sz="2400" smtClean="0"/>
              <a:t>(1967) Kossuth-díjat kap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79500"/>
          </a:xfrm>
        </p:spPr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r>
              <a:rPr lang="hu-HU" altLang="hu-HU" sz="2400" smtClean="0"/>
              <a:t>„egyszemélyes magyar avantgárd”</a:t>
            </a:r>
          </a:p>
          <a:p>
            <a:r>
              <a:rPr lang="hu-HU" altLang="hu-HU" sz="2400" smtClean="0"/>
              <a:t>író, költő, szerkesztő, kritikus, teoretikus, munkásmozgalmi aktivista, festő</a:t>
            </a:r>
          </a:p>
          <a:p>
            <a:r>
              <a:rPr lang="hu-HU" altLang="hu-HU" sz="2400" smtClean="0"/>
              <a:t>(1915) </a:t>
            </a:r>
            <a:r>
              <a:rPr lang="hu-HU" altLang="hu-HU" sz="2400" i="1" smtClean="0"/>
              <a:t>Eposz Wagner maszkjában</a:t>
            </a:r>
            <a:r>
              <a:rPr lang="hu-HU" altLang="hu-HU" sz="2400" smtClean="0"/>
              <a:t> (első verseskötete) + </a:t>
            </a:r>
            <a:r>
              <a:rPr lang="hu-HU" altLang="hu-HU" sz="2400" i="1" smtClean="0"/>
              <a:t>A Tett</a:t>
            </a:r>
            <a:r>
              <a:rPr lang="hu-HU" altLang="hu-HU" sz="2400" smtClean="0"/>
              <a:t> megindulása → a magyar avantgárd kezdete: </a:t>
            </a:r>
            <a:r>
              <a:rPr lang="hu-HU" altLang="hu-HU" sz="2400" b="1" smtClean="0"/>
              <a:t>„aktivizmus”</a:t>
            </a:r>
            <a:r>
              <a:rPr lang="hu-HU" altLang="hu-HU" sz="2400" smtClean="0"/>
              <a:t> ↔ </a:t>
            </a:r>
            <a:r>
              <a:rPr lang="hu-HU" altLang="hu-HU" sz="2400" i="1" smtClean="0"/>
              <a:t>Nyugat</a:t>
            </a:r>
            <a:endParaRPr lang="hu-HU" altLang="hu-HU" sz="2400" smtClean="0"/>
          </a:p>
          <a:p>
            <a:r>
              <a:rPr lang="hu-HU" altLang="hu-HU" sz="2400" smtClean="0"/>
              <a:t>műalkotás = tett → művészi alkotómunka + társadalmi cselekvés összekapcsolása</a:t>
            </a:r>
          </a:p>
          <a:p>
            <a:r>
              <a:rPr lang="hu-HU" altLang="hu-HU" sz="2400" smtClean="0"/>
              <a:t>háborúellenesség, szenvedők iránti részvét</a:t>
            </a:r>
          </a:p>
          <a:p>
            <a:r>
              <a:rPr lang="hu-HU" altLang="hu-HU" sz="2400" i="1" smtClean="0"/>
              <a:t>Egy ember élete</a:t>
            </a:r>
            <a:r>
              <a:rPr lang="hu-HU" altLang="hu-HU" sz="2400" smtClean="0"/>
              <a:t> (önéletrajzi regény)</a:t>
            </a:r>
          </a:p>
          <a:p>
            <a:r>
              <a:rPr lang="hu-HU" altLang="hu-HU" sz="2400" smtClean="0"/>
              <a:t>30-as évektől: klasszicizálódás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hu-HU" altLang="hu-HU" sz="2800" b="1" i="1" dirty="0" smtClean="0">
                <a:latin typeface="Bookman Old Style" panose="02050604050505020204" pitchFamily="18" charset="0"/>
              </a:rPr>
              <a:t>Mesteremberek </a:t>
            </a:r>
            <a:r>
              <a:rPr lang="hu-HU" altLang="hu-HU" sz="2800" dirty="0" smtClean="0">
                <a:latin typeface="Bookman Old Style" panose="02050604050505020204" pitchFamily="18" charset="0"/>
              </a:rPr>
              <a:t>(1915)</a:t>
            </a:r>
            <a:endParaRPr lang="hu-HU" altLang="hu-HU" sz="2800" b="1" i="1" dirty="0" smtClean="0">
              <a:latin typeface="Bookman Old Style" panose="02050604050505020204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hu-HU" altLang="hu-HU" sz="2400" smtClean="0"/>
              <a:t>ars poetica, szabadvers (gondolatritmus: párhuzamok, halmozás)</a:t>
            </a:r>
          </a:p>
          <a:p>
            <a:r>
              <a:rPr lang="hu-HU" altLang="hu-HU" sz="2400" smtClean="0"/>
              <a:t>himnikus, prófétai hang, T/1. sz. (közösség nevében)</a:t>
            </a:r>
          </a:p>
          <a:p>
            <a:r>
              <a:rPr lang="hu-HU" altLang="hu-HU" sz="2400" smtClean="0"/>
              <a:t>(1-5. sor) negatív önmeghatározás → múlt megtagadása</a:t>
            </a:r>
          </a:p>
          <a:p>
            <a:r>
              <a:rPr lang="hu-HU" altLang="hu-HU" sz="2400" smtClean="0"/>
              <a:t>(6-7. sor) jelenbeli várakozás</a:t>
            </a:r>
          </a:p>
          <a:p>
            <a:r>
              <a:rPr lang="hu-HU" altLang="hu-HU" sz="2400" smtClean="0"/>
              <a:t>(8. sortól) fordulat: a jelent felváltja a jövő látomása (ismétlések: „holnap”, „új”)</a:t>
            </a:r>
          </a:p>
          <a:p>
            <a:r>
              <a:rPr lang="hu-HU" altLang="hu-HU" sz="2400" smtClean="0"/>
              <a:t>technikai civilizáció újdonságai → technika mítosza</a:t>
            </a:r>
          </a:p>
          <a:p>
            <a:r>
              <a:rPr lang="hu-HU" altLang="hu-HU" sz="2400" smtClean="0"/>
              <a:t>fővárosok (avantgárd központjai) </a:t>
            </a:r>
            <a:r>
              <a:rPr lang="hu-HU" altLang="hu-H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altLang="hu-HU" sz="2400" smtClean="0">
                <a:cs typeface="Times New Roman" panose="02020603050405020304" pitchFamily="18" charset="0"/>
              </a:rPr>
              <a:t>internacionalizmus</a:t>
            </a:r>
            <a:endParaRPr lang="hu-HU" altLang="hu-HU" sz="2400" smtClean="0"/>
          </a:p>
          <a:p>
            <a:r>
              <a:rPr lang="hu-HU" altLang="hu-HU" sz="2400" smtClean="0"/>
              <a:t>nem a hősöket, hanem az építkező embereket dicséri → a „mesteremberektől”, a munkásoktól várja a világ megváltoztatását → monumentális program, az új ember eljövetelének meghirdetése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hu-HU" sz="2800" b="1" i="1" dirty="0">
                <a:latin typeface="Bookman Old Style" pitchFamily="18" charset="0"/>
              </a:rPr>
              <a:t>A ló meghal a madarak kirepülnek</a:t>
            </a:r>
            <a:r>
              <a:rPr lang="hu-HU" sz="2800" dirty="0">
                <a:latin typeface="Bookman Old Style" pitchFamily="18" charset="0"/>
              </a:rPr>
              <a:t> (1922</a:t>
            </a:r>
            <a:r>
              <a:rPr lang="hu-HU" sz="2800" dirty="0" smtClean="0">
                <a:latin typeface="Bookman Old Style" pitchFamily="18" charset="0"/>
              </a:rPr>
              <a:t>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lvl="0"/>
            <a:r>
              <a:rPr lang="hu-HU" sz="2400" dirty="0" smtClean="0"/>
              <a:t>keletkezéstörténet: a </a:t>
            </a:r>
            <a:r>
              <a:rPr lang="hu-HU" sz="2400" i="1" dirty="0"/>
              <a:t>2x2</a:t>
            </a:r>
            <a:r>
              <a:rPr lang="hu-HU" sz="2400" dirty="0"/>
              <a:t> c. folyóiratban jelenik meg, valóságalapja a költő 1909-10-es európai </a:t>
            </a:r>
            <a:r>
              <a:rPr lang="hu-HU" sz="2400" dirty="0" smtClean="0"/>
              <a:t>csavargása (</a:t>
            </a:r>
            <a:r>
              <a:rPr lang="hu-HU" sz="2400" dirty="0" smtClean="0"/>
              <a:t>előzménye Apollinaire </a:t>
            </a:r>
            <a:r>
              <a:rPr lang="hu-HU" sz="2400" i="1" dirty="0" smtClean="0"/>
              <a:t>Égöv</a:t>
            </a:r>
            <a:r>
              <a:rPr lang="hu-HU" sz="2400" dirty="0" smtClean="0"/>
              <a:t> c. verse)</a:t>
            </a:r>
          </a:p>
          <a:p>
            <a:pPr lvl="0"/>
            <a:r>
              <a:rPr lang="hu-HU" sz="2400" dirty="0" smtClean="0"/>
              <a:t>műfaj: közel </a:t>
            </a:r>
            <a:r>
              <a:rPr lang="hu-HU" sz="2400" dirty="0"/>
              <a:t>600 soros önéletrajzi költemény, esemény-vers, </a:t>
            </a:r>
            <a:r>
              <a:rPr lang="hu-HU" sz="2400" dirty="0" err="1"/>
              <a:t>parcours</a:t>
            </a:r>
            <a:r>
              <a:rPr lang="hu-HU" sz="2400" dirty="0"/>
              <a:t> </a:t>
            </a:r>
            <a:r>
              <a:rPr lang="hu-HU" sz="2400" dirty="0" smtClean="0"/>
              <a:t>(egy utazás </a:t>
            </a:r>
            <a:r>
              <a:rPr lang="hu-HU" sz="2400" dirty="0"/>
              <a:t>emlékeit epikus jellegű </a:t>
            </a:r>
            <a:r>
              <a:rPr lang="hu-HU" sz="2400" dirty="0" smtClean="0"/>
              <a:t>szöveg-folyamban </a:t>
            </a:r>
            <a:r>
              <a:rPr lang="hu-HU" sz="2400" dirty="0"/>
              <a:t>feldolgozó költemény)</a:t>
            </a:r>
          </a:p>
          <a:p>
            <a:r>
              <a:rPr lang="hu-HU" sz="2400" dirty="0"/>
              <a:t>cím: </a:t>
            </a:r>
            <a:r>
              <a:rPr lang="hu-HU" sz="2400" dirty="0" smtClean="0"/>
              <a:t>hosszú </a:t>
            </a:r>
            <a:r>
              <a:rPr lang="hu-HU" sz="2400" dirty="0"/>
              <a:t>(mellérendelő összetett mondat), talányos</a:t>
            </a:r>
          </a:p>
          <a:p>
            <a:pPr lvl="0"/>
            <a:r>
              <a:rPr lang="hu-HU" sz="2400" dirty="0" smtClean="0"/>
              <a:t>forma: szabadvers (változó hosszúságú sorok, központozás hiánya, tipográfiai megoldások)</a:t>
            </a:r>
          </a:p>
          <a:p>
            <a:r>
              <a:rPr lang="hu-HU" sz="2400" dirty="0" smtClean="0"/>
              <a:t>stílusjegyek: töredékesség</a:t>
            </a:r>
            <a:r>
              <a:rPr lang="hu-HU" sz="2400" dirty="0"/>
              <a:t>, csapongó </a:t>
            </a:r>
            <a:r>
              <a:rPr lang="hu-HU" sz="2400" dirty="0" smtClean="0"/>
              <a:t>képzelet</a:t>
            </a:r>
            <a:r>
              <a:rPr lang="hu-HU" sz="2400" dirty="0"/>
              <a:t>, szabad </a:t>
            </a:r>
            <a:r>
              <a:rPr lang="hu-HU" sz="2400" dirty="0" smtClean="0"/>
              <a:t>asszociációk, </a:t>
            </a:r>
            <a:r>
              <a:rPr lang="hu-HU" sz="2400" dirty="0" err="1" smtClean="0"/>
              <a:t>szillepszis</a:t>
            </a:r>
            <a:r>
              <a:rPr lang="hu-HU" sz="2400" dirty="0" smtClean="0"/>
              <a:t> (egyszerre érvényesül a szó eredeti és átvitt jelentése)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717037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/>
          <a:lstStyle/>
          <a:p>
            <a:r>
              <a:rPr lang="hu-HU" sz="2400" dirty="0" smtClean="0"/>
              <a:t>téma: életének eseményei és helyszínei merész képek és képzettársítások, abszurd látomások formájában  (vallási elemek, nyugati </a:t>
            </a:r>
            <a:r>
              <a:rPr lang="hu-HU" sz="2400" dirty="0" err="1" smtClean="0"/>
              <a:t>nagyárosi</a:t>
            </a:r>
            <a:r>
              <a:rPr lang="hu-HU" sz="2400" dirty="0" smtClean="0"/>
              <a:t> civilizáció motívumai, modern művészeti-eszmei irányzatok) → </a:t>
            </a:r>
            <a:r>
              <a:rPr lang="hu-HU" sz="2400" dirty="0" err="1" smtClean="0"/>
              <a:t>szimultanizmus</a:t>
            </a:r>
            <a:endParaRPr lang="hu-HU" sz="2400" dirty="0" smtClean="0"/>
          </a:p>
          <a:p>
            <a:pPr lvl="0"/>
            <a:r>
              <a:rPr lang="hu-HU" sz="2400" dirty="0" smtClean="0"/>
              <a:t>külső </a:t>
            </a:r>
            <a:r>
              <a:rPr lang="hu-HU" sz="2400" dirty="0"/>
              <a:t>és belső élményekből merít → 1. földrajzi utazás + 2. belső utazás, személyiségformálódás, költővé válás</a:t>
            </a:r>
          </a:p>
          <a:p>
            <a:pPr lvl="0"/>
            <a:r>
              <a:rPr lang="hu-HU" sz="2400" dirty="0"/>
              <a:t>a Nyugat első nemzedékének (Ady) Párizs-kultuszát bírálja </a:t>
            </a:r>
            <a:r>
              <a:rPr lang="hu-HU" sz="2400" dirty="0" smtClean="0"/>
              <a:t>(</a:t>
            </a:r>
            <a:r>
              <a:rPr lang="hu-HU" sz="2400" i="1" dirty="0" smtClean="0"/>
              <a:t>„én </a:t>
            </a:r>
            <a:r>
              <a:rPr lang="hu-HU" sz="2400" i="1" dirty="0"/>
              <a:t>láttam </a:t>
            </a:r>
            <a:r>
              <a:rPr lang="hu-HU" sz="2400" i="1" dirty="0" err="1" smtClean="0"/>
              <a:t>párist</a:t>
            </a:r>
            <a:r>
              <a:rPr lang="hu-HU" sz="2400" i="1" dirty="0" smtClean="0"/>
              <a:t> </a:t>
            </a:r>
            <a:r>
              <a:rPr lang="hu-HU" sz="2400" i="1" dirty="0"/>
              <a:t>és nem láttam </a:t>
            </a:r>
            <a:r>
              <a:rPr lang="hu-HU" sz="2400" i="1" dirty="0" smtClean="0"/>
              <a:t>semmit”</a:t>
            </a:r>
            <a:r>
              <a:rPr lang="hu-HU" sz="2400" dirty="0" smtClean="0"/>
              <a:t>)</a:t>
            </a:r>
            <a:endParaRPr lang="hu-HU" sz="2400" dirty="0"/>
          </a:p>
          <a:p>
            <a:pPr lvl="0"/>
            <a:r>
              <a:rPr lang="hu-HU" sz="2400" dirty="0"/>
              <a:t>orosz forradalom melletti kiállás</a:t>
            </a:r>
          </a:p>
          <a:p>
            <a:pPr lvl="0"/>
            <a:r>
              <a:rPr lang="hu-HU" sz="2400" dirty="0"/>
              <a:t>szecessziós-szimbolista látásmód elvetése </a:t>
            </a:r>
            <a:r>
              <a:rPr lang="hu-HU" sz="2400" dirty="0" smtClean="0"/>
              <a:t>(</a:t>
            </a:r>
            <a:r>
              <a:rPr lang="hu-HU" sz="2400" i="1" dirty="0" smtClean="0"/>
              <a:t>„hozzám </a:t>
            </a:r>
            <a:r>
              <a:rPr lang="hu-HU" sz="2400" i="1" dirty="0"/>
              <a:t>szakállasan és vakolatlan érnek el a </a:t>
            </a:r>
            <a:r>
              <a:rPr lang="hu-HU" sz="2400" i="1" dirty="0" smtClean="0"/>
              <a:t>csodák”</a:t>
            </a:r>
            <a:r>
              <a:rPr lang="hu-HU" sz="2400" dirty="0" smtClean="0"/>
              <a:t>)</a:t>
            </a:r>
            <a:endParaRPr lang="hu-HU" sz="2400" dirty="0"/>
          </a:p>
          <a:p>
            <a:pPr lvl="0"/>
            <a:r>
              <a:rPr lang="hu-HU" sz="2400" dirty="0"/>
              <a:t>konstruktivista-aktivista ars poetica: önmagunk felépítése (nagybetűs név!)</a:t>
            </a:r>
          </a:p>
          <a:p>
            <a:r>
              <a:rPr lang="hu-HU" sz="2400" dirty="0"/>
              <a:t>dadaista </a:t>
            </a:r>
            <a:r>
              <a:rPr lang="hu-HU" sz="2400" dirty="0" smtClean="0"/>
              <a:t>zárlat </a:t>
            </a:r>
            <a:r>
              <a:rPr lang="hu-HU" sz="2400" dirty="0"/>
              <a:t>(</a:t>
            </a:r>
            <a:r>
              <a:rPr lang="hu-HU" sz="2400" i="1" dirty="0"/>
              <a:t>„s fejünk fölött elrepül a nikkel szamovár”</a:t>
            </a:r>
            <a:r>
              <a:rPr lang="hu-HU" sz="2400" dirty="0"/>
              <a:t>)</a:t>
            </a:r>
          </a:p>
          <a:p>
            <a:pPr lvl="0"/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710193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800" b="1" i="1" dirty="0" smtClean="0">
                <a:latin typeface="Bookman Old Style" pitchFamily="18" charset="0"/>
              </a:rPr>
              <a:t>71 </a:t>
            </a:r>
            <a:r>
              <a:rPr lang="hu-HU" sz="2800" b="1" i="1" dirty="0">
                <a:latin typeface="Bookman Old Style" pitchFamily="18" charset="0"/>
              </a:rPr>
              <a:t>(A </a:t>
            </a:r>
            <a:r>
              <a:rPr lang="hu-HU" sz="2800" b="1" i="1" dirty="0">
                <a:latin typeface="Bookman Old Style" pitchFamily="18" charset="0"/>
              </a:rPr>
              <a:t>mellékuccákból jöttem…)</a:t>
            </a:r>
            <a:r>
              <a:rPr lang="hu-HU" sz="2800" dirty="0">
                <a:latin typeface="Bookman Old Style" pitchFamily="18" charset="0"/>
              </a:rPr>
              <a:t> (1931)</a:t>
            </a:r>
          </a:p>
          <a:p>
            <a:pPr>
              <a:defRPr/>
            </a:pPr>
            <a:r>
              <a:rPr lang="hu-HU" sz="2400" dirty="0" smtClean="0"/>
              <a:t>elégikus </a:t>
            </a:r>
            <a:r>
              <a:rPr lang="hu-HU" sz="2400" dirty="0"/>
              <a:t>hang</a:t>
            </a:r>
          </a:p>
          <a:p>
            <a:pPr>
              <a:defRPr/>
            </a:pPr>
            <a:r>
              <a:rPr lang="hu-HU" sz="2400" dirty="0" smtClean="0"/>
              <a:t>belső </a:t>
            </a:r>
            <a:r>
              <a:rPr lang="hu-HU" sz="2400" dirty="0"/>
              <a:t>önéletrajz: az ifjúkori bizakodástól a kiábrándulásig → a világ nem </a:t>
            </a:r>
            <a:r>
              <a:rPr lang="hu-HU" sz="2400" dirty="0" smtClean="0"/>
              <a:t>változik</a:t>
            </a:r>
          </a:p>
          <a:p>
            <a:pPr marL="0" indent="0">
              <a:buFontTx/>
              <a:buNone/>
              <a:defRPr/>
            </a:pPr>
            <a:endParaRPr lang="hu-HU" sz="2000" dirty="0"/>
          </a:p>
          <a:p>
            <a:pPr marL="0" indent="0">
              <a:buFontTx/>
              <a:buNone/>
              <a:defRPr/>
            </a:pPr>
            <a:r>
              <a:rPr lang="hu-HU" altLang="hu-HU" sz="2800" b="1" i="1" dirty="0">
                <a:latin typeface="Bookman Old Style" panose="02050604050505020204" pitchFamily="18" charset="0"/>
              </a:rPr>
              <a:t>Egy fényképem alá </a:t>
            </a:r>
            <a:r>
              <a:rPr lang="hu-HU" altLang="hu-HU" sz="2800" dirty="0">
                <a:latin typeface="Bookman Old Style" panose="02050604050505020204" pitchFamily="18" charset="0"/>
              </a:rPr>
              <a:t>(1966)</a:t>
            </a:r>
            <a:endParaRPr lang="hu-HU" sz="2800" dirty="0" smtClean="0"/>
          </a:p>
          <a:p>
            <a:pPr>
              <a:defRPr/>
            </a:pPr>
            <a:r>
              <a:rPr lang="hu-HU" altLang="hu-HU" sz="2400" dirty="0"/>
              <a:t>búcsúvers, számvetés</a:t>
            </a:r>
          </a:p>
          <a:p>
            <a:pPr>
              <a:defRPr/>
            </a:pPr>
            <a:r>
              <a:rPr lang="hu-HU" altLang="hu-HU" sz="2400" dirty="0" smtClean="0"/>
              <a:t>egyszerű szavak, rímtelen sorok</a:t>
            </a:r>
          </a:p>
          <a:p>
            <a:pPr>
              <a:defRPr/>
            </a:pPr>
            <a:r>
              <a:rPr lang="hu-HU" altLang="hu-HU" sz="2400" dirty="0" smtClean="0"/>
              <a:t>elégikus, rezignált hang: magány, kirekesztettség, közeledő halál előérzete</a:t>
            </a:r>
          </a:p>
          <a:p>
            <a:pPr>
              <a:defRPr/>
            </a:pPr>
            <a:r>
              <a:rPr lang="hu-HU" altLang="hu-HU" sz="2400" dirty="0" smtClean="0"/>
              <a:t>DE: erkölcsi fölény („megtöretlen”)</a:t>
            </a:r>
          </a:p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hu-HU" sz="2400" dirty="0" smtClean="0"/>
              <a:t>	Hej </a:t>
            </a:r>
            <a:r>
              <a:rPr lang="hu-HU" sz="2400" dirty="0"/>
              <a:t>nem az vagyok már, ki voltam régen</a:t>
            </a:r>
            <a:br>
              <a:rPr lang="hu-HU" sz="2400" dirty="0"/>
            </a:br>
            <a:r>
              <a:rPr lang="hu-HU" sz="2400" dirty="0" smtClean="0"/>
              <a:t>	Hamis </a:t>
            </a:r>
            <a:r>
              <a:rPr lang="hu-HU" sz="2400" dirty="0"/>
              <a:t>a csókom, könnyem, ölelésem.</a:t>
            </a:r>
            <a:br>
              <a:rPr lang="hu-HU" sz="2400" dirty="0"/>
            </a:br>
            <a:r>
              <a:rPr lang="hu-HU" sz="2400" dirty="0" smtClean="0"/>
              <a:t>	Szomjúság </a:t>
            </a:r>
            <a:r>
              <a:rPr lang="hu-HU" sz="2400" dirty="0"/>
              <a:t>éget az örömpohárnál;</a:t>
            </a:r>
            <a:br>
              <a:rPr lang="hu-HU" sz="2400" dirty="0"/>
            </a:br>
            <a:r>
              <a:rPr lang="hu-HU" sz="2400" dirty="0" smtClean="0"/>
              <a:t>	S </a:t>
            </a:r>
            <a:r>
              <a:rPr lang="hu-HU" sz="2400" dirty="0"/>
              <a:t>ha </a:t>
            </a:r>
            <a:r>
              <a:rPr lang="hu-HU" sz="2400" dirty="0" err="1"/>
              <a:t>rámborul</a:t>
            </a:r>
            <a:r>
              <a:rPr lang="hu-HU" sz="2400" dirty="0"/>
              <a:t> a gyilkos, lomha este:</a:t>
            </a:r>
            <a:br>
              <a:rPr lang="hu-HU" sz="2400" dirty="0"/>
            </a:br>
            <a:r>
              <a:rPr lang="hu-HU" sz="2400" dirty="0" smtClean="0"/>
              <a:t>	Babonás </a:t>
            </a:r>
            <a:r>
              <a:rPr lang="hu-HU" sz="2400" dirty="0"/>
              <a:t>hittel valakire várok,</a:t>
            </a:r>
            <a:br>
              <a:rPr lang="hu-HU" sz="2400" dirty="0"/>
            </a:br>
            <a:r>
              <a:rPr lang="hu-HU" sz="2400" dirty="0" smtClean="0"/>
              <a:t>	Valakire</a:t>
            </a:r>
            <a:r>
              <a:rPr lang="hu-HU" sz="2400" dirty="0"/>
              <a:t>, ki engem is szeretne</a:t>
            </a:r>
            <a:r>
              <a:rPr lang="hu-HU" sz="2400" dirty="0" smtClean="0"/>
              <a:t>.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	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hu-HU" sz="2400" dirty="0"/>
              <a:t>	</a:t>
            </a:r>
            <a:r>
              <a:rPr lang="hu-HU" sz="2400" dirty="0" smtClean="0"/>
              <a:t>		***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hu-HU" sz="2400" dirty="0"/>
          </a:p>
          <a:p>
            <a:pPr marL="0" indent="0" algn="just">
              <a:spcBef>
                <a:spcPts val="0"/>
              </a:spcBef>
              <a:buFontTx/>
              <a:buNone/>
              <a:defRPr/>
            </a:pPr>
            <a:r>
              <a:rPr lang="hu-HU" sz="2400" dirty="0"/>
              <a:t>Régen volt. Szerettük egymást, aztán egy kerítés épült közénk, s az ajtó kulcsa elveszett. Azóta egyedül bolyongok, gyakran megszólítom az embereket, nem látták-e a kedvesem - senki sem emlékszik rá. Lehet, egyszer majd találkozunk s akkor én megbocsájtom, hogy szó nélkül elvágta az arany fonalat, ami összekötött bennünket.</a:t>
            </a:r>
          </a:p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662</Words>
  <Application>Microsoft Office PowerPoint</Application>
  <PresentationFormat>Diavetítés a képernyőre (4:3 oldalarány)</PresentationFormat>
  <Paragraphs>56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Bookman Old Style</vt:lpstr>
      <vt:lpstr>Arial</vt:lpstr>
      <vt:lpstr>Calibri</vt:lpstr>
      <vt:lpstr>Times New Roman</vt:lpstr>
      <vt:lpstr>Alapértelmezett terv</vt:lpstr>
      <vt:lpstr>Kassák Lajos (Érsekújvár,1887 – Budapest, 1967)</vt:lpstr>
      <vt:lpstr>PowerPoint-bemutató</vt:lpstr>
      <vt:lpstr>Élete</vt:lpstr>
      <vt:lpstr>Munkássága</vt:lpstr>
      <vt:lpstr>Mesteremberek (1915)</vt:lpstr>
      <vt:lpstr>A ló meghal a madarak kirepülnek (1922)</vt:lpstr>
      <vt:lpstr>PowerPoint-bemutató</vt:lpstr>
      <vt:lpstr>PowerPoint-bemutató</vt:lpstr>
      <vt:lpstr>PowerPoint-bemutató</vt:lpstr>
      <vt:lpstr>PowerPoint-bemutató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Bartek Dániel</cp:lastModifiedBy>
  <cp:revision>141</cp:revision>
  <dcterms:created xsi:type="dcterms:W3CDTF">2013-10-09T19:13:33Z</dcterms:created>
  <dcterms:modified xsi:type="dcterms:W3CDTF">2022-03-31T13:14:41Z</dcterms:modified>
</cp:coreProperties>
</file>