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9" r:id="rId3"/>
    <p:sldId id="300" r:id="rId4"/>
    <p:sldId id="302" r:id="rId5"/>
    <p:sldId id="304" r:id="rId6"/>
    <p:sldId id="305" r:id="rId7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anose="020506040505050202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8EBB0-A8C3-4305-8041-B7121506B6D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114287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62DB2-A2FA-4A3A-B707-9E2897A826C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9611477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44D6E-80F9-460F-8C50-0FB599B6A79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9196137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86CD-3B2D-42B6-94AC-BAADB264684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9040538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41CC1-45FF-4424-87EC-0C7F8E9E52F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421801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3845B-71D6-4E97-964F-D92800A0E8F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4033046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2079-5063-4934-9145-39666E2D5A6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92686946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781B6-05D2-4292-A60F-4AE5A3813D1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29304211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5F781-AB87-471B-B01D-85DDD288A8E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38554351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BA43E-CA00-4695-BFB4-68F6DEFFF64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7638838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B6A46-E38F-4818-ABD6-14DD64F8F54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728428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AA46-F85D-4D78-BEBD-A8C7A93B078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6654228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8F9CBA7-29F3-4176-9B87-94008AA1B58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589588"/>
            <a:ext cx="7772400" cy="1008062"/>
          </a:xfrm>
        </p:spPr>
        <p:txBody>
          <a:bodyPr/>
          <a:lstStyle/>
          <a:p>
            <a:pPr eaLnBrk="1" hangingPunct="1"/>
            <a:r>
              <a:rPr lang="hu-HU" altLang="hu-HU" sz="3600" b="1" smtClean="0">
                <a:latin typeface="Bookman Old Style" panose="02050604050505020204" pitchFamily="18" charset="0"/>
              </a:rPr>
              <a:t>Karinthy Frigyes</a:t>
            </a:r>
            <a:br>
              <a:rPr lang="hu-HU" altLang="hu-HU" sz="3600" b="1" smtClean="0">
                <a:latin typeface="Bookman Old Style" panose="02050604050505020204" pitchFamily="18" charset="0"/>
              </a:rPr>
            </a:br>
            <a:r>
              <a:rPr lang="hu-HU" altLang="hu-HU" sz="3600" i="1" smtClean="0">
                <a:latin typeface="Bookman Old Style" panose="02050604050505020204" pitchFamily="18" charset="0"/>
              </a:rPr>
              <a:t>(1887–1938)</a:t>
            </a:r>
          </a:p>
        </p:txBody>
      </p:sp>
      <p:pic>
        <p:nvPicPr>
          <p:cNvPr id="2051" name="Picture 30" descr="http://m.blog.hu/re/republikon/image/karinth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49275"/>
            <a:ext cx="3455988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4" descr="http://archivum.magyarhirlap.hu/sites/default/files/field/image/2013/10/19/15o-karinthy-col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563563"/>
            <a:ext cx="3432175" cy="485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smtClean="0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 smtClean="0"/>
              <a:t>humor, komikus látásmód + éles logika + bölcseleti hajlam</a:t>
            </a:r>
          </a:p>
          <a:p>
            <a:r>
              <a:rPr lang="hu-HU" altLang="hu-HU" sz="2400" smtClean="0"/>
              <a:t>műfaji sokszínűség:</a:t>
            </a:r>
          </a:p>
          <a:p>
            <a:pPr lvl="1"/>
            <a:r>
              <a:rPr lang="hu-HU" altLang="hu-HU" sz="2400" smtClean="0"/>
              <a:t>humoreszkek, szatírák, paródiák, tárcák, karcolatok</a:t>
            </a:r>
          </a:p>
          <a:p>
            <a:pPr lvl="1"/>
            <a:r>
              <a:rPr lang="hu-HU" altLang="hu-HU" sz="2400" smtClean="0"/>
              <a:t>novelláskötetek: </a:t>
            </a:r>
            <a:r>
              <a:rPr lang="hu-HU" altLang="hu-HU" sz="2400" i="1" smtClean="0"/>
              <a:t>Találkozás egy fiatalemberrel</a:t>
            </a:r>
            <a:r>
              <a:rPr lang="hu-HU" altLang="hu-HU" sz="2400" smtClean="0"/>
              <a:t> (1913), </a:t>
            </a:r>
            <a:r>
              <a:rPr lang="hu-HU" altLang="hu-HU" sz="2400" i="1" smtClean="0"/>
              <a:t>Két hajó</a:t>
            </a:r>
            <a:r>
              <a:rPr lang="hu-HU" altLang="hu-HU" sz="2400" smtClean="0"/>
              <a:t> (1916)</a:t>
            </a:r>
          </a:p>
          <a:p>
            <a:pPr lvl="1"/>
            <a:r>
              <a:rPr lang="hu-HU" altLang="hu-HU" sz="2400" smtClean="0"/>
              <a:t>regények: </a:t>
            </a:r>
            <a:r>
              <a:rPr lang="hu-HU" altLang="hu-HU" sz="2400" i="1" smtClean="0"/>
              <a:t>Utazás Faremidóba </a:t>
            </a:r>
            <a:r>
              <a:rPr lang="hu-HU" altLang="hu-HU" sz="2400" smtClean="0"/>
              <a:t>(1915), </a:t>
            </a:r>
            <a:r>
              <a:rPr lang="hu-HU" altLang="hu-HU" sz="2400" i="1" smtClean="0"/>
              <a:t>Capillária </a:t>
            </a:r>
            <a:r>
              <a:rPr lang="hu-HU" altLang="hu-HU" sz="2400" smtClean="0"/>
              <a:t>(1921), </a:t>
            </a:r>
            <a:r>
              <a:rPr lang="hu-HU" altLang="hu-HU" sz="2400" i="1" smtClean="0"/>
              <a:t>Utazás a koponyám körül</a:t>
            </a:r>
            <a:r>
              <a:rPr lang="hu-HU" altLang="hu-HU" sz="2400" smtClean="0"/>
              <a:t> (1937)</a:t>
            </a:r>
          </a:p>
          <a:p>
            <a:pPr lvl="1"/>
            <a:r>
              <a:rPr lang="hu-HU" altLang="hu-HU" sz="2400" smtClean="0"/>
              <a:t>verseskötetek: </a:t>
            </a:r>
            <a:r>
              <a:rPr lang="hu-HU" altLang="hu-HU" sz="2400" i="1" smtClean="0"/>
              <a:t>Nem mondhatom el senkinek </a:t>
            </a:r>
            <a:r>
              <a:rPr lang="hu-HU" altLang="hu-HU" sz="2400" smtClean="0"/>
              <a:t>(1930), </a:t>
            </a:r>
            <a:r>
              <a:rPr lang="hu-HU" altLang="hu-HU" sz="2400" i="1" smtClean="0"/>
              <a:t>Üzenet a palackban </a:t>
            </a:r>
            <a:r>
              <a:rPr lang="hu-HU" altLang="hu-HU" sz="2400" smtClean="0"/>
              <a:t>(1938)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Így írtok ti</a:t>
            </a:r>
            <a:r>
              <a:rPr lang="hu-HU" altLang="hu-HU" sz="3200" smtClean="0">
                <a:latin typeface="Bookman Old Style" panose="02050604050505020204" pitchFamily="18" charset="0"/>
              </a:rPr>
              <a:t> (1912)</a:t>
            </a:r>
            <a:endParaRPr lang="hu-HU" altLang="hu-HU" sz="3200" b="1" i="1" smtClean="0">
              <a:latin typeface="Bookman Old Style" panose="02050604050505020204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hu-HU" altLang="hu-HU" sz="2400" b="1" smtClean="0"/>
              <a:t>paródia</a:t>
            </a:r>
            <a:r>
              <a:rPr lang="hu-HU" altLang="hu-HU" sz="2400" smtClean="0"/>
              <a:t> = valamely stílus / műfaj / mű / alkotó utánzása, vonásainak eltúlzása, torzítása révén, amely komikus hatást vált ki (emelkedett stílus </a:t>
            </a:r>
            <a:r>
              <a:rPr lang="hu-HU" altLang="hu-H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↔</a:t>
            </a:r>
            <a:r>
              <a:rPr lang="hu-HU" altLang="hu-HU" sz="2400" smtClean="0"/>
              <a:t> jelentéktelen téma)</a:t>
            </a:r>
          </a:p>
          <a:p>
            <a:r>
              <a:rPr lang="hu-HU" altLang="hu-HU" sz="2400" smtClean="0"/>
              <a:t>„irodalmi karikatúrák” (alcím) → paródiák és kritikák</a:t>
            </a:r>
          </a:p>
          <a:p>
            <a:r>
              <a:rPr lang="hu-HU" altLang="hu-HU" sz="2400" smtClean="0"/>
              <a:t>főként stílusimitációk (egyéni vonások karikírozása)</a:t>
            </a:r>
          </a:p>
          <a:p>
            <a:r>
              <a:rPr lang="hu-HU" altLang="hu-HU" sz="2400" smtClean="0"/>
              <a:t>gúnyos, szatirikus, ironikus hangnem</a:t>
            </a:r>
          </a:p>
          <a:p>
            <a:r>
              <a:rPr lang="hu-HU" altLang="hu-HU" sz="2400" smtClean="0"/>
              <a:t>kettős funkció: 1. konzervatív, népnemzeti írók lejáratása (Szabolcska Mihály, Herczeg Ferenc); 2. nyugatos írók népszerűsítése </a:t>
            </a:r>
            <a:r>
              <a:rPr lang="hu-HU" altLang="hu-HU" sz="2400" smtClean="0">
                <a:cs typeface="Times New Roman" panose="02020603050405020304" pitchFamily="18" charset="0"/>
              </a:rPr>
              <a:t>→ irodalmi kánon alakítása</a:t>
            </a:r>
            <a:endParaRPr lang="hu-HU" altLang="hu-HU" sz="2400" smtClean="0"/>
          </a:p>
          <a:p>
            <a:r>
              <a:rPr lang="hu-HU" altLang="hu-HU" sz="2400" smtClean="0"/>
              <a:t>eredetileg négy részből áll: Magyar Antológia; Magyar próza; Külföldi próza; Optimisták (néhány szatíra)</a:t>
            </a:r>
          </a:p>
          <a:p>
            <a:r>
              <a:rPr lang="hu-HU" altLang="hu-HU" sz="2400" smtClean="0"/>
              <a:t>folytatás (</a:t>
            </a:r>
            <a:r>
              <a:rPr lang="hu-HU" altLang="hu-HU" sz="2400" i="1" smtClean="0"/>
              <a:t>Így láttátok ti, </a:t>
            </a:r>
            <a:r>
              <a:rPr lang="hu-HU" altLang="hu-HU" sz="2400" smtClean="0"/>
              <a:t>1917) + bővített kiadások (1920, 1933)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903913"/>
          </a:xfrm>
        </p:spPr>
        <p:txBody>
          <a:bodyPr/>
          <a:lstStyle/>
          <a:p>
            <a:r>
              <a:rPr lang="hu-HU" altLang="hu-HU" sz="2400" i="1" smtClean="0"/>
              <a:t>Moslék-ország</a:t>
            </a:r>
            <a:r>
              <a:rPr lang="hu-HU" altLang="hu-HU" sz="2400" smtClean="0"/>
              <a:t>, </a:t>
            </a:r>
            <a:r>
              <a:rPr lang="hu-HU" altLang="hu-HU" sz="2400" i="1" smtClean="0"/>
              <a:t>Törpe-fejűek</a:t>
            </a:r>
            <a:r>
              <a:rPr lang="hu-HU" altLang="hu-HU" sz="2400" smtClean="0"/>
              <a:t>:</a:t>
            </a:r>
          </a:p>
          <a:p>
            <a:pPr lvl="1"/>
            <a:r>
              <a:rPr lang="hu-HU" altLang="hu-HU" sz="2000" smtClean="0"/>
              <a:t>Ady fölényes gőgje, váteszi, messianisztikus magatartása, költői én felnagyítása, önmitizálás gesztusa</a:t>
            </a:r>
          </a:p>
          <a:p>
            <a:pPr lvl="1"/>
            <a:r>
              <a:rPr lang="hu-HU" altLang="hu-HU" sz="2000" smtClean="0"/>
              <a:t>szóhasználat, szimbólumok, ismétlések, refrének gyakorisága</a:t>
            </a:r>
          </a:p>
          <a:p>
            <a:r>
              <a:rPr lang="hu-HU" altLang="hu-HU" sz="2400" i="1" smtClean="0"/>
              <a:t>Klasszikus Gyomorgörcsök – Antik szerelem</a:t>
            </a:r>
            <a:r>
              <a:rPr lang="hu-HU" altLang="hu-HU" sz="2400" smtClean="0"/>
              <a:t>, </a:t>
            </a:r>
            <a:r>
              <a:rPr lang="hu-HU" altLang="hu-HU" sz="2400" i="1" smtClean="0"/>
              <a:t>Dana Idák</a:t>
            </a:r>
            <a:r>
              <a:rPr lang="hu-HU" altLang="hu-HU" sz="2400" smtClean="0"/>
              <a:t>:</a:t>
            </a:r>
          </a:p>
          <a:p>
            <a:pPr lvl="1"/>
            <a:r>
              <a:rPr lang="hu-HU" altLang="hu-HU" sz="2000" smtClean="0"/>
              <a:t>Babits klasszikus műveltsége, antik szépségideálja</a:t>
            </a:r>
          </a:p>
          <a:p>
            <a:pPr lvl="1"/>
            <a:r>
              <a:rPr lang="hu-HU" altLang="hu-HU" sz="2000" smtClean="0"/>
              <a:t>formakultusz, verselés, alliterációk, bonyolult mondatfűzés (tartalom feláldozása a forma érdekében)  </a:t>
            </a:r>
          </a:p>
          <a:p>
            <a:r>
              <a:rPr lang="hu-HU" altLang="hu-HU" sz="2400" i="1" smtClean="0"/>
              <a:t>A szegény kis trombitás szimbolista klapec nyöszörgései Mint aki halkan belelépett</a:t>
            </a:r>
            <a:r>
              <a:rPr lang="hu-HU" altLang="hu-HU" sz="2400" smtClean="0"/>
              <a:t>:</a:t>
            </a:r>
          </a:p>
          <a:p>
            <a:pPr lvl="1"/>
            <a:r>
              <a:rPr lang="hu-HU" altLang="hu-HU" sz="2000" smtClean="0"/>
              <a:t>Kosztolányi impresszionizmusa, szecessziós szimbolizmusa (túldíszítettség, szinesztéziák)</a:t>
            </a:r>
          </a:p>
          <a:p>
            <a:r>
              <a:rPr lang="hu-HU" altLang="hu-HU" sz="2400" i="1" smtClean="0"/>
              <a:t>Népiesch</a:t>
            </a:r>
            <a:r>
              <a:rPr lang="hu-HU" altLang="hu-HU" sz="2400" smtClean="0"/>
              <a:t>:</a:t>
            </a:r>
            <a:endParaRPr lang="hu-HU" altLang="hu-HU" sz="2400" i="1" smtClean="0"/>
          </a:p>
          <a:p>
            <a:pPr lvl="1"/>
            <a:r>
              <a:rPr lang="hu-HU" altLang="hu-HU" sz="2000" smtClean="0"/>
              <a:t>Móricz naturalizmusa, erőltetett népiessége (nyelvhasználat)</a:t>
            </a:r>
          </a:p>
          <a:p>
            <a:r>
              <a:rPr lang="hu-HU" altLang="hu-HU" sz="2400" i="1" smtClean="0"/>
              <a:t>Egyszerűség</a:t>
            </a:r>
            <a:r>
              <a:rPr lang="hu-HU" altLang="hu-HU" sz="2400" smtClean="0"/>
              <a:t>:</a:t>
            </a:r>
          </a:p>
          <a:p>
            <a:pPr lvl="1"/>
            <a:r>
              <a:rPr lang="hu-HU" altLang="hu-HU" sz="2000" smtClean="0"/>
              <a:t>Szabolcska Mihály primitív népiessége, Ady iránti féltékenysége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 i="1" smtClean="0">
                <a:latin typeface="Bookman Old Style" panose="02050604050505020204" pitchFamily="18" charset="0"/>
              </a:rPr>
              <a:t>Tanár úr kérem</a:t>
            </a:r>
            <a:r>
              <a:rPr lang="hu-HU" altLang="hu-HU" sz="3200" smtClean="0">
                <a:latin typeface="Bookman Old Style" panose="02050604050505020204" pitchFamily="18" charset="0"/>
              </a:rPr>
              <a:t> (1916)</a:t>
            </a:r>
            <a:endParaRPr lang="hu-HU" altLang="hu-HU" sz="3200" b="1" i="1" smtClean="0">
              <a:latin typeface="Bookman Old Style" panose="02050604050505020204" pitchFamily="18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r>
              <a:rPr lang="hu-HU" altLang="hu-HU" sz="2400" smtClean="0"/>
              <a:t>műfaja: „diákregény”, karcolat- / humoreszkgyűjtemény</a:t>
            </a:r>
          </a:p>
          <a:p>
            <a:r>
              <a:rPr lang="hu-HU" altLang="hu-HU" sz="2400" smtClean="0"/>
              <a:t>eredeti kiadás: 16 lazán összefüggő fejezet</a:t>
            </a:r>
          </a:p>
          <a:p>
            <a:r>
              <a:rPr lang="hu-HU" altLang="hu-HU" sz="2400" smtClean="0"/>
              <a:t>gyermekkor iránti nosztalgia, a kamaszkorba való visszatérés, menekülés → gyermeki nézőpont</a:t>
            </a:r>
          </a:p>
          <a:p>
            <a:r>
              <a:rPr lang="hu-HU" altLang="hu-HU" sz="2400" smtClean="0"/>
              <a:t>diákélet: örömök, szorongások, sajátos értékrend, ábrándok, fantáziálgatások</a:t>
            </a:r>
          </a:p>
          <a:p>
            <a:r>
              <a:rPr lang="hu-HU" altLang="hu-HU" sz="2400" smtClean="0"/>
              <a:t>iskola ~ társadalom modellje</a:t>
            </a:r>
          </a:p>
          <a:p>
            <a:r>
              <a:rPr lang="hu-HU" altLang="hu-HU" sz="2400" smtClean="0"/>
              <a:t>önreflexió: felnőtt író ↔ diák</a:t>
            </a:r>
          </a:p>
          <a:p>
            <a:pPr lvl="1"/>
            <a:r>
              <a:rPr lang="hu-HU" altLang="hu-HU" sz="2000" smtClean="0"/>
              <a:t>(</a:t>
            </a:r>
            <a:r>
              <a:rPr lang="hu-HU" altLang="hu-HU" sz="2000" i="1" smtClean="0"/>
              <a:t>Bevezetés</a:t>
            </a:r>
            <a:r>
              <a:rPr lang="hu-HU" altLang="hu-HU" sz="2000" smtClean="0"/>
              <a:t>) felnőtt élet (~ álom) ↔ diákélet (~ valóság)</a:t>
            </a:r>
          </a:p>
          <a:p>
            <a:pPr lvl="1"/>
            <a:r>
              <a:rPr lang="hu-HU" altLang="hu-HU" sz="2000" smtClean="0"/>
              <a:t>utolsó fejezet (</a:t>
            </a:r>
            <a:r>
              <a:rPr lang="hu-HU" altLang="hu-HU" sz="2000" i="1" smtClean="0"/>
              <a:t>Hazudok</a:t>
            </a:r>
            <a:r>
              <a:rPr lang="hu-HU" altLang="hu-HU" sz="2000" smtClean="0"/>
              <a:t>): irodalom = vigasztaló hazugság</a:t>
            </a:r>
          </a:p>
          <a:p>
            <a:pPr lvl="1"/>
            <a:endParaRPr lang="hu-HU" altLang="hu-HU" sz="2400" smtClean="0"/>
          </a:p>
          <a:p>
            <a:endParaRPr lang="hu-HU" altLang="hu-HU" sz="2800" smtClean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 smtClean="0">
                <a:latin typeface="Bookman Old Style" panose="02050604050505020204" pitchFamily="18" charset="0"/>
              </a:rPr>
              <a:t>Találkozás egy </a:t>
            </a:r>
            <a:r>
              <a:rPr lang="hu-HU" altLang="hu-HU" sz="2800" b="1" i="1" smtClean="0">
                <a:latin typeface="Bookman Old Style" panose="02050604050505020204" pitchFamily="18" charset="0"/>
              </a:rPr>
              <a:t>fiatalemberrel</a:t>
            </a:r>
            <a:r>
              <a:rPr lang="hu-HU" altLang="hu-HU" sz="2800" smtClean="0">
                <a:latin typeface="Bookman Old Style" panose="02050604050505020204" pitchFamily="18" charset="0"/>
              </a:rPr>
              <a:t> (1913)</a:t>
            </a:r>
            <a:endParaRPr lang="hu-HU" altLang="hu-HU" sz="2800" smtClean="0">
              <a:latin typeface="Bookman Old Style" panose="02050604050505020204" pitchFamily="18" charset="0"/>
            </a:endParaRPr>
          </a:p>
        </p:txBody>
      </p:sp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smtClean="0"/>
              <a:t>felnőtt beszélő ↔ saját fiatalkori énje, alteregója</a:t>
            </a:r>
          </a:p>
          <a:p>
            <a:r>
              <a:rPr lang="hu-HU" altLang="hu-HU" sz="2400" smtClean="0"/>
              <a:t>ifjúkori álmok:</a:t>
            </a:r>
          </a:p>
          <a:p>
            <a:pPr lvl="1"/>
            <a:r>
              <a:rPr lang="hu-HU" altLang="hu-HU" sz="2000" smtClean="0"/>
              <a:t>tudományos felfedezés, expedíció → mások megelőzték</a:t>
            </a:r>
          </a:p>
          <a:p>
            <a:pPr lvl="1"/>
            <a:r>
              <a:rPr lang="hu-HU" altLang="hu-HU" sz="2000" smtClean="0"/>
              <a:t>a haza felemelése → nem valósult meg</a:t>
            </a:r>
          </a:p>
          <a:p>
            <a:pPr lvl="1"/>
            <a:r>
              <a:rPr lang="hu-HU" altLang="hu-HU" sz="2000" smtClean="0"/>
              <a:t>„nagy szimfónia”, „rettenetes színjáték” megírása → felszínes, könnyed műfajok, a tehetség aprópénzre váltása</a:t>
            </a:r>
          </a:p>
          <a:p>
            <a:r>
              <a:rPr lang="hu-HU" altLang="hu-HU" sz="2400" smtClean="0"/>
              <a:t>vita: melyiküknek van igaza?</a:t>
            </a:r>
          </a:p>
          <a:p>
            <a:r>
              <a:rPr lang="hu-HU" altLang="hu-HU" sz="2400" smtClean="0"/>
              <a:t>zárlat: a fiatalember végleg elhagyja</a:t>
            </a:r>
          </a:p>
          <a:p>
            <a:endParaRPr lang="hu-HU" altLang="hu-HU" sz="2400" smtClean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435</Words>
  <Application>Microsoft Office PowerPoint</Application>
  <PresentationFormat>Diavetítés a képernyőre (4:3 oldalarány)</PresentationFormat>
  <Paragraphs>45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Times New Roman</vt:lpstr>
      <vt:lpstr>Alapértelmezett terv</vt:lpstr>
      <vt:lpstr>Karinthy Frigyes (1887–1938)</vt:lpstr>
      <vt:lpstr>Munkássága</vt:lpstr>
      <vt:lpstr>Így írtok ti (1912)</vt:lpstr>
      <vt:lpstr>PowerPoint-bemutató</vt:lpstr>
      <vt:lpstr>Tanár úr kérem (1916)</vt:lpstr>
      <vt:lpstr>Találkozás egy fiatalemberrel (1913)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Bartek Dániel</cp:lastModifiedBy>
  <cp:revision>138</cp:revision>
  <dcterms:created xsi:type="dcterms:W3CDTF">2013-10-09T19:13:33Z</dcterms:created>
  <dcterms:modified xsi:type="dcterms:W3CDTF">2022-10-27T23:10:26Z</dcterms:modified>
</cp:coreProperties>
</file>