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299" r:id="rId4"/>
    <p:sldId id="307" r:id="rId5"/>
    <p:sldId id="308" r:id="rId6"/>
    <p:sldId id="309" r:id="rId7"/>
    <p:sldId id="310" r:id="rId8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0E455-3E16-40A5-BA21-393710C3592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4081976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39D0F-252E-4436-A3AA-0E57C58771B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6654121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925A6-5FE3-43E0-9B9D-72B438A2F9D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9263663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4F706-BE57-4C44-BE65-A0212A49AA9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1039790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4A40D-5938-4F15-B5C4-C0CE996FCE2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4471034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A1844-CEF1-403B-8870-0A699FDAA18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5488105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075FA-7829-46F4-94E6-74343A290C5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8022509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0C196-DAEE-4628-B646-6AE5499B0D5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993856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B031A-3F41-4B21-BADA-8E48F31493F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9682861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6409C-F9A5-408F-844D-A2456359246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364314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FEB79-4E8E-40EA-89E4-153C6DFCE6E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476123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F429D-523F-44DB-89AB-0455A25A6FF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6150881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4882528-6996-40E2-A9D4-098F092F5CB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589588"/>
            <a:ext cx="7772400" cy="1008062"/>
          </a:xfrm>
        </p:spPr>
        <p:txBody>
          <a:bodyPr/>
          <a:lstStyle/>
          <a:p>
            <a:r>
              <a:rPr lang="hu-HU" altLang="hu-HU" sz="3600" b="1" dirty="0" smtClean="0">
                <a:latin typeface="Bookman Old Style" panose="02050604050505020204" pitchFamily="18" charset="0"/>
              </a:rPr>
              <a:t>Franz Kafka</a:t>
            </a:r>
            <a:br>
              <a:rPr lang="hu-HU" altLang="hu-HU" sz="3600" b="1" dirty="0" smtClean="0">
                <a:latin typeface="Bookman Old Style" panose="02050604050505020204" pitchFamily="18" charset="0"/>
              </a:rPr>
            </a:br>
            <a:r>
              <a:rPr lang="hu-HU" altLang="hu-HU" sz="3200" i="1" smtClean="0">
                <a:latin typeface="Bookman Old Style" panose="02050604050505020204" pitchFamily="18" charset="0"/>
              </a:rPr>
              <a:t>(Prága, </a:t>
            </a:r>
            <a:r>
              <a:rPr lang="hu-HU" altLang="hu-HU" sz="3200" i="1" dirty="0" smtClean="0">
                <a:latin typeface="Bookman Old Style" panose="02050604050505020204" pitchFamily="18" charset="0"/>
              </a:rPr>
              <a:t>1883 – </a:t>
            </a:r>
            <a:r>
              <a:rPr lang="hu-HU" altLang="hu-HU" sz="3200" i="1" dirty="0" err="1" smtClean="0">
                <a:latin typeface="Bookman Old Style" panose="02050604050505020204" pitchFamily="18" charset="0"/>
              </a:rPr>
              <a:t>Kierling</a:t>
            </a:r>
            <a:r>
              <a:rPr lang="hu-HU" altLang="hu-HU" sz="3200" i="1" dirty="0" smtClean="0">
                <a:latin typeface="Bookman Old Style" panose="02050604050505020204" pitchFamily="18" charset="0"/>
              </a:rPr>
              <a:t>, 1924)</a:t>
            </a:r>
            <a:endParaRPr lang="hu-HU" altLang="hu-HU" sz="3200" dirty="0" smtClean="0"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KÃ©ptalÃ¡lat a kÃ¶vetkezÅre: âkafka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78" y="620688"/>
            <a:ext cx="3552563" cy="4732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Ã©ptalÃ¡lat a kÃ¶vetkezÅre: âkafkaâ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32" y="620687"/>
            <a:ext cx="3336677" cy="4732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smtClean="0">
                <a:latin typeface="Bookman Old Style" panose="02050604050505020204" pitchFamily="18" charset="0"/>
              </a:rPr>
              <a:t>Élete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csehországi</a:t>
            </a:r>
            <a:r>
              <a:rPr lang="hu-HU" sz="2400" dirty="0"/>
              <a:t>, németül beszélő zsidó család</a:t>
            </a:r>
          </a:p>
          <a:p>
            <a:r>
              <a:rPr lang="hu-HU" sz="2400" dirty="0" smtClean="0"/>
              <a:t>prágai </a:t>
            </a:r>
            <a:r>
              <a:rPr lang="hu-HU" sz="2400" dirty="0"/>
              <a:t>német gimnázium és jogi egyetem</a:t>
            </a:r>
          </a:p>
          <a:p>
            <a:r>
              <a:rPr lang="hu-HU" sz="2400" dirty="0" smtClean="0"/>
              <a:t>magányos </a:t>
            </a:r>
            <a:r>
              <a:rPr lang="hu-HU" sz="2400" dirty="0"/>
              <a:t>élet, hivatali munka egy balesetbiztosító intézetben, éjszaka ír</a:t>
            </a:r>
          </a:p>
          <a:p>
            <a:r>
              <a:rPr lang="hu-HU" sz="2400" dirty="0" smtClean="0"/>
              <a:t>jegyességeit </a:t>
            </a:r>
            <a:r>
              <a:rPr lang="hu-HU" sz="2400" dirty="0"/>
              <a:t>felbontja</a:t>
            </a:r>
          </a:p>
          <a:p>
            <a:r>
              <a:rPr lang="hu-HU" sz="2400" dirty="0" smtClean="0"/>
              <a:t>TBC-</a:t>
            </a:r>
            <a:r>
              <a:rPr lang="hu-HU" sz="2400" dirty="0" err="1" smtClean="0"/>
              <a:t>ben</a:t>
            </a:r>
            <a:r>
              <a:rPr lang="hu-HU" sz="2400" dirty="0" smtClean="0"/>
              <a:t> </a:t>
            </a:r>
            <a:r>
              <a:rPr lang="hu-HU" sz="2400" dirty="0"/>
              <a:t>hal meg</a:t>
            </a:r>
          </a:p>
          <a:p>
            <a:r>
              <a:rPr lang="hu-HU" sz="2400" dirty="0" smtClean="0"/>
              <a:t>életében </a:t>
            </a:r>
            <a:r>
              <a:rPr lang="hu-HU" sz="2400" dirty="0"/>
              <a:t>csak néhány írása jelenik meg</a:t>
            </a:r>
          </a:p>
          <a:p>
            <a:r>
              <a:rPr lang="hu-HU" sz="2400" dirty="0" smtClean="0"/>
              <a:t>végrendeletében </a:t>
            </a:r>
            <a:r>
              <a:rPr lang="hu-HU" sz="2400" dirty="0"/>
              <a:t>arra kéri barátját, hogy kéziratban maradt műveit égesse el, de nem teljesíti</a:t>
            </a:r>
          </a:p>
          <a:p>
            <a:endParaRPr lang="hu-HU" altLang="hu-HU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Munkássága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2400" b="1" dirty="0" smtClean="0"/>
              <a:t>fantasztikum</a:t>
            </a:r>
            <a:r>
              <a:rPr lang="hu-HU" sz="2400" dirty="0" smtClean="0"/>
              <a:t> </a:t>
            </a:r>
            <a:r>
              <a:rPr lang="hu-HU" sz="2400" dirty="0"/>
              <a:t>és </a:t>
            </a:r>
            <a:r>
              <a:rPr lang="hu-HU" sz="2400" b="1" dirty="0"/>
              <a:t>valóság</a:t>
            </a:r>
            <a:r>
              <a:rPr lang="hu-HU" sz="2400" dirty="0"/>
              <a:t> kettőssége, feszültsége</a:t>
            </a:r>
          </a:p>
          <a:p>
            <a:r>
              <a:rPr lang="hu-HU" sz="2400" dirty="0" smtClean="0"/>
              <a:t>szereplőit </a:t>
            </a:r>
            <a:r>
              <a:rPr lang="hu-HU" sz="2400" dirty="0"/>
              <a:t>egy </a:t>
            </a:r>
            <a:r>
              <a:rPr lang="hu-HU" sz="2400" b="1" dirty="0"/>
              <a:t>abszurd</a:t>
            </a:r>
            <a:r>
              <a:rPr lang="hu-HU" sz="2400" dirty="0"/>
              <a:t> világba helyezi (látomásos képek) + aprólékos, </a:t>
            </a:r>
            <a:r>
              <a:rPr lang="hu-HU" sz="2400" b="1" dirty="0"/>
              <a:t>tárgyilagos</a:t>
            </a:r>
            <a:r>
              <a:rPr lang="hu-HU" sz="2400" dirty="0"/>
              <a:t> leírás, amely a szokatlan, valószerűtlen látomást valószerűnek láttatja</a:t>
            </a:r>
          </a:p>
          <a:p>
            <a:r>
              <a:rPr lang="hu-HU" sz="2400" dirty="0" smtClean="0"/>
              <a:t>hagyományos </a:t>
            </a:r>
            <a:r>
              <a:rPr lang="hu-HU" sz="2400" dirty="0"/>
              <a:t>ábrázolásmód (lineáris cselekmény)</a:t>
            </a:r>
          </a:p>
          <a:p>
            <a:r>
              <a:rPr lang="hu-HU" sz="2400" dirty="0" smtClean="0"/>
              <a:t>tragikomikum</a:t>
            </a:r>
            <a:r>
              <a:rPr lang="hu-HU" sz="2400" dirty="0"/>
              <a:t>, irónia, </a:t>
            </a:r>
            <a:r>
              <a:rPr lang="hu-HU" sz="2400" b="1" dirty="0"/>
              <a:t>groteszk</a:t>
            </a:r>
            <a:r>
              <a:rPr lang="hu-HU" sz="2400" dirty="0"/>
              <a:t> látásmód</a:t>
            </a:r>
          </a:p>
          <a:p>
            <a:r>
              <a:rPr lang="hu-HU" sz="2400" dirty="0" smtClean="0"/>
              <a:t>nehezen </a:t>
            </a:r>
            <a:r>
              <a:rPr lang="hu-HU" sz="2400" dirty="0"/>
              <a:t>megfejthető példázatok (</a:t>
            </a:r>
            <a:r>
              <a:rPr lang="hu-HU" sz="2400" b="1" dirty="0"/>
              <a:t>parabolák</a:t>
            </a:r>
            <a:r>
              <a:rPr lang="hu-HU" sz="2400" dirty="0"/>
              <a:t>) → sokféle értelmezés</a:t>
            </a:r>
          </a:p>
          <a:p>
            <a:r>
              <a:rPr lang="hu-HU" sz="2400" dirty="0" smtClean="0"/>
              <a:t>gyakran </a:t>
            </a:r>
            <a:r>
              <a:rPr lang="hu-HU" sz="2400" dirty="0"/>
              <a:t>befejezetlen (befejezhetetlen) töredékek</a:t>
            </a:r>
          </a:p>
          <a:p>
            <a:r>
              <a:rPr lang="hu-HU" sz="2400" b="1" dirty="0" smtClean="0"/>
              <a:t>elidegenedés</a:t>
            </a:r>
            <a:r>
              <a:rPr lang="hu-HU" sz="2400" dirty="0"/>
              <a:t>: az egyén helyzete a számára idegen világban </a:t>
            </a:r>
            <a:r>
              <a:rPr lang="hu-HU" sz="2000" dirty="0" smtClean="0"/>
              <a:t>(kiszolgáltatottság</a:t>
            </a:r>
            <a:r>
              <a:rPr lang="hu-HU" sz="2000" dirty="0"/>
              <a:t>, tehetetlenség, magány, emberi kapcsolatok eltorzulása, bűntudat, szabadulás keresése, átváltozás)</a:t>
            </a:r>
          </a:p>
          <a:p>
            <a:endParaRPr lang="hu-HU" altLang="hu-HU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sz="2800" b="1" i="1" dirty="0" smtClean="0">
                <a:latin typeface="Bookman Old Style" panose="02050604050505020204" pitchFamily="18" charset="0"/>
              </a:rPr>
              <a:t/>
            </a:r>
            <a:br>
              <a:rPr lang="hu-HU" sz="2800" b="1" i="1" dirty="0" smtClean="0">
                <a:latin typeface="Bookman Old Style" panose="02050604050505020204" pitchFamily="18" charset="0"/>
              </a:rPr>
            </a:br>
            <a:r>
              <a:rPr lang="hu-HU" sz="2800" b="1" i="1" dirty="0" smtClean="0">
                <a:latin typeface="Bookman Old Style" panose="02050604050505020204" pitchFamily="18" charset="0"/>
              </a:rPr>
              <a:t>Az átváltozás </a:t>
            </a:r>
            <a:r>
              <a:rPr lang="hu-HU" sz="2800" dirty="0" smtClean="0">
                <a:latin typeface="Bookman Old Style" panose="02050604050505020204" pitchFamily="18" charset="0"/>
              </a:rPr>
              <a:t>(</a:t>
            </a:r>
            <a:r>
              <a:rPr lang="hu-HU" sz="2800" i="1" dirty="0" smtClean="0">
                <a:latin typeface="Bookman Old Style" panose="02050604050505020204" pitchFamily="18" charset="0"/>
              </a:rPr>
              <a:t>Die </a:t>
            </a:r>
            <a:r>
              <a:rPr lang="hu-HU" sz="2800" i="1" dirty="0" err="1" smtClean="0">
                <a:latin typeface="Bookman Old Style" panose="02050604050505020204" pitchFamily="18" charset="0"/>
              </a:rPr>
              <a:t>Verwandlung</a:t>
            </a:r>
            <a:r>
              <a:rPr lang="hu-HU" sz="2800" dirty="0" smtClean="0">
                <a:latin typeface="Bookman Old Style" panose="02050604050505020204" pitchFamily="18" charset="0"/>
              </a:rPr>
              <a:t>, 1912</a:t>
            </a:r>
            <a:r>
              <a:rPr lang="hu-HU" sz="2800" dirty="0" smtClean="0">
                <a:latin typeface="Bookman Old Style" panose="02050604050505020204" pitchFamily="18" charset="0"/>
              </a:rPr>
              <a:t>)</a:t>
            </a:r>
            <a:r>
              <a:rPr lang="hu-HU" sz="2800" b="1" i="1" dirty="0" smtClean="0">
                <a:latin typeface="Bookman Old Style" panose="02050604050505020204" pitchFamily="18" charset="0"/>
              </a:rPr>
              <a:t/>
            </a:r>
            <a:br>
              <a:rPr lang="hu-HU" sz="2800" b="1" i="1" dirty="0" smtClean="0">
                <a:latin typeface="Bookman Old Style" panose="02050604050505020204" pitchFamily="18" charset="0"/>
              </a:rPr>
            </a:br>
            <a:endParaRPr lang="hu-HU" sz="2800" b="1" i="1" dirty="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u-HU" sz="2400" b="1" i="1" dirty="0">
                <a:latin typeface="Bookman Old Style" panose="02050604050505020204" pitchFamily="18" charset="0"/>
              </a:rPr>
              <a:t>Milyennek ismerjük meg Gregor átváltozás előtti életét?</a:t>
            </a:r>
            <a:endParaRPr lang="hu-HU" sz="2400" dirty="0" smtClean="0"/>
          </a:p>
          <a:p>
            <a:pPr lvl="0"/>
            <a:r>
              <a:rPr lang="hu-HU" sz="2400" dirty="0" smtClean="0"/>
              <a:t>posztóval kereskedő utazó </a:t>
            </a:r>
            <a:r>
              <a:rPr lang="hu-HU" sz="2400" dirty="0"/>
              <a:t>ügynök</a:t>
            </a:r>
          </a:p>
          <a:p>
            <a:pPr lvl="0"/>
            <a:r>
              <a:rPr lang="hu-HU" sz="2400" dirty="0" smtClean="0"/>
              <a:t>munkahelyi </a:t>
            </a:r>
            <a:r>
              <a:rPr lang="hu-HU" sz="2400" dirty="0"/>
              <a:t>kiszolgáltatottság </a:t>
            </a:r>
            <a:r>
              <a:rPr lang="hu-HU" sz="2400" dirty="0" smtClean="0"/>
              <a:t>(gépies munka, megalázó bánásmód)</a:t>
            </a:r>
          </a:p>
          <a:p>
            <a:pPr lvl="0"/>
            <a:r>
              <a:rPr lang="hu-HU" sz="2400" dirty="0" smtClean="0"/>
              <a:t>családfenntartó szerep (apja adóssága)</a:t>
            </a:r>
          </a:p>
          <a:p>
            <a:pPr lvl="0"/>
            <a:r>
              <a:rPr lang="hu-HU" sz="2400" dirty="0" smtClean="0"/>
              <a:t>minimális szellemi tevékenység (újságolvasás, menetrend tanulmányozása)</a:t>
            </a:r>
          </a:p>
          <a:p>
            <a:pPr lvl="0"/>
            <a:r>
              <a:rPr lang="hu-HU" sz="2400" dirty="0" smtClean="0"/>
              <a:t>távoli ábrándok (felmondás)</a:t>
            </a:r>
          </a:p>
          <a:p>
            <a:pPr marL="0" indent="0">
              <a:buNone/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sz="2400" dirty="0" smtClean="0"/>
              <a:t>megfelelés a társadalmi elvárásoknak, kötelességtudat, konformizmus</a:t>
            </a:r>
            <a:endParaRPr lang="hu-HU" sz="2400" dirty="0"/>
          </a:p>
          <a:p>
            <a:pPr marL="0" lvl="0" indent="0">
              <a:buNone/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sz="2400" dirty="0" smtClean="0"/>
              <a:t>tartalmatlan</a:t>
            </a:r>
            <a:r>
              <a:rPr lang="hu-HU" sz="2400" dirty="0"/>
              <a:t>, monoton, üres </a:t>
            </a:r>
            <a:r>
              <a:rPr lang="hu-HU" sz="2400" dirty="0" smtClean="0"/>
              <a:t>kispolgári élet, látszatvilág</a:t>
            </a:r>
            <a:endParaRPr lang="hu-HU" sz="2400" dirty="0"/>
          </a:p>
          <a:p>
            <a:pPr marL="0" lvl="0" indent="0">
              <a:buNone/>
            </a:pP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020655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l"/>
            <a:r>
              <a:rPr lang="hu-HU" sz="2400" b="1" i="1" dirty="0">
                <a:latin typeface="Bookman Old Style" panose="02050604050505020204" pitchFamily="18" charset="0"/>
              </a:rPr>
              <a:t>Hogyan éli meg Gregor saját átváltozását</a:t>
            </a:r>
            <a:r>
              <a:rPr lang="hu-HU" sz="2400" b="1" i="1" dirty="0" smtClean="0">
                <a:latin typeface="Bookman Old Style" panose="02050604050505020204" pitchFamily="18" charset="0"/>
              </a:rPr>
              <a:t>?</a:t>
            </a:r>
            <a:endParaRPr lang="hu-HU" sz="2400" b="1" i="1" dirty="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lvl="0"/>
            <a:r>
              <a:rPr lang="hu-HU" sz="2400" dirty="0"/>
              <a:t>elcsodálkozik, de csak az nyugtalanítja, hogy mit fog szólni főnöke, ha nem ér be időben munkahelyére (mintha a fantasztikum magától értetődő lenne)</a:t>
            </a:r>
          </a:p>
          <a:p>
            <a:pPr lvl="0"/>
            <a:r>
              <a:rPr lang="hu-HU" sz="2400" dirty="0"/>
              <a:t>bűntudatot érez, szégyelli magát tehetetlensége miatt</a:t>
            </a:r>
          </a:p>
          <a:p>
            <a:pPr lvl="0"/>
            <a:r>
              <a:rPr lang="hu-HU" sz="2400" dirty="0" smtClean="0"/>
              <a:t>később </a:t>
            </a:r>
            <a:r>
              <a:rPr lang="hu-HU" sz="2400" dirty="0"/>
              <a:t>rájön, hogy a külvilággal (családja és hivatal) már nem fog tudni kapcsolatba kerülni</a:t>
            </a:r>
          </a:p>
          <a:p>
            <a:pPr lvl="0"/>
            <a:r>
              <a:rPr lang="hu-HU" sz="2400" dirty="0"/>
              <a:t>fokozatosan alkalmazkodik új élethelyzetéhez, próbál kíméletes lenni családjával szemben</a:t>
            </a:r>
          </a:p>
          <a:p>
            <a:r>
              <a:rPr lang="hu-HU" sz="2400" dirty="0"/>
              <a:t>testi-lelki sebeket kap, </a:t>
            </a:r>
            <a:r>
              <a:rPr lang="hu-HU" sz="2400" dirty="0" err="1" smtClean="0"/>
              <a:t>elszigetelődik</a:t>
            </a:r>
            <a:r>
              <a:rPr lang="hu-HU" sz="2400" dirty="0" smtClean="0"/>
              <a:t> → </a:t>
            </a:r>
            <a:r>
              <a:rPr lang="hu-HU" sz="2400" dirty="0"/>
              <a:t>koplal → „elpusztul</a:t>
            </a:r>
            <a:r>
              <a:rPr lang="hu-HU" sz="2400" dirty="0" smtClean="0"/>
              <a:t>”</a:t>
            </a:r>
          </a:p>
          <a:p>
            <a:pPr lvl="0"/>
            <a:r>
              <a:rPr lang="hu-HU" sz="2400" dirty="0" smtClean="0"/>
              <a:t>nézőpont: a </a:t>
            </a:r>
            <a:r>
              <a:rPr lang="hu-HU" sz="2400" dirty="0"/>
              <a:t>mű nagy részében Gregor </a:t>
            </a:r>
            <a:r>
              <a:rPr lang="hu-HU" sz="2400" dirty="0" smtClean="0"/>
              <a:t>szemszögéből látjuk az eseményeket, halála </a:t>
            </a:r>
            <a:r>
              <a:rPr lang="hu-HU" sz="2400" dirty="0"/>
              <a:t>után egy tárgyilagos kívülálló, </a:t>
            </a:r>
            <a:r>
              <a:rPr lang="hu-HU" sz="2400" dirty="0" smtClean="0"/>
              <a:t>narrátor </a:t>
            </a:r>
            <a:r>
              <a:rPr lang="hu-HU" sz="2400" dirty="0"/>
              <a:t>nézőpontjából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773017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sz="2400" b="1" i="1" dirty="0">
                <a:latin typeface="Bookman Old Style" panose="02050604050505020204" pitchFamily="18" charset="0"/>
              </a:rPr>
              <a:t>Hogyan éli meg </a:t>
            </a:r>
            <a:r>
              <a:rPr lang="hu-HU" sz="2400" b="1" i="1" dirty="0" smtClean="0">
                <a:latin typeface="Bookman Old Style" panose="02050604050505020204" pitchFamily="18" charset="0"/>
              </a:rPr>
              <a:t>a családja Gregor átváltozását?</a:t>
            </a:r>
            <a:endParaRPr lang="hu-HU" sz="2400" b="1" i="1" dirty="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z="2400" dirty="0" smtClean="0"/>
              <a:t>meghökkennek</a:t>
            </a:r>
            <a:r>
              <a:rPr lang="hu-HU" sz="2400" dirty="0"/>
              <a:t>, </a:t>
            </a:r>
            <a:r>
              <a:rPr lang="hu-HU" sz="2400" dirty="0" smtClean="0"/>
              <a:t>megrettennek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sz="2400" dirty="0" smtClean="0"/>
              <a:t> </a:t>
            </a:r>
            <a:r>
              <a:rPr lang="hu-HU" sz="2400" dirty="0"/>
              <a:t>megundorodnak tőle</a:t>
            </a:r>
          </a:p>
          <a:p>
            <a:pPr lvl="0"/>
            <a:r>
              <a:rPr lang="hu-HU" sz="2400" dirty="0"/>
              <a:t>húga segíteni akar neki (pl.: ételek)</a:t>
            </a:r>
          </a:p>
          <a:p>
            <a:pPr lvl="0"/>
            <a:r>
              <a:rPr lang="hu-HU" sz="2400" dirty="0"/>
              <a:t>megpróbálnak tudomást sem venni a problémáról</a:t>
            </a:r>
          </a:p>
          <a:p>
            <a:pPr lvl="0"/>
            <a:r>
              <a:rPr lang="hu-HU" sz="2400" dirty="0" smtClean="0"/>
              <a:t>alkalmazkodnak </a:t>
            </a:r>
            <a:r>
              <a:rPr lang="hu-HU" sz="2400" dirty="0"/>
              <a:t>az új helyzethez, </a:t>
            </a:r>
            <a:r>
              <a:rPr lang="hu-HU" sz="2400" dirty="0" smtClean="0"/>
              <a:t>elkezdenek </a:t>
            </a:r>
            <a:r>
              <a:rPr lang="hu-HU" sz="2400" dirty="0"/>
              <a:t>dolgozni (az apa bankszolga, az anya varr, a húga elárusító), albérlőket </a:t>
            </a:r>
            <a:r>
              <a:rPr lang="hu-HU" sz="2400" dirty="0" smtClean="0"/>
              <a:t>fogadnak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sz="2400" dirty="0" smtClean="0"/>
              <a:t>teljesen </a:t>
            </a:r>
            <a:r>
              <a:rPr lang="hu-HU" sz="2400" dirty="0"/>
              <a:t>lemondanak róla</a:t>
            </a:r>
          </a:p>
          <a:p>
            <a:pPr lvl="0"/>
            <a:r>
              <a:rPr lang="hu-HU" sz="2400" dirty="0"/>
              <a:t>elhitetik magukkal, hogy a féreg nem is Gregor</a:t>
            </a:r>
          </a:p>
          <a:p>
            <a:pPr lvl="0"/>
            <a:r>
              <a:rPr lang="hu-HU" sz="2400" dirty="0"/>
              <a:t>meg akarnak szabadulni tőle (ezt először éppen húga mondja ki)</a:t>
            </a:r>
          </a:p>
          <a:p>
            <a:pPr lvl="0"/>
            <a:r>
              <a:rPr lang="hu-HU" sz="2400" dirty="0"/>
              <a:t>halála után megkönnyebbülnek, új életet kezdenek (családi idill)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253489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634082"/>
          </a:xfrm>
        </p:spPr>
        <p:txBody>
          <a:bodyPr/>
          <a:lstStyle/>
          <a:p>
            <a:pPr marL="0" indent="0" algn="l"/>
            <a:r>
              <a:rPr lang="hu-HU" sz="2400" b="1" i="1" dirty="0">
                <a:latin typeface="Bookman Old Style" panose="02050604050505020204" pitchFamily="18" charset="0"/>
              </a:rPr>
              <a:t>Mi </a:t>
            </a:r>
            <a:r>
              <a:rPr lang="hu-HU" sz="2400" b="1" i="1" dirty="0" smtClean="0">
                <a:latin typeface="Bookman Old Style" panose="02050604050505020204" pitchFamily="18" charset="0"/>
              </a:rPr>
              <a:t>az oka, mélyebb értelme átváltozásának?</a:t>
            </a:r>
            <a:endParaRPr lang="hu-HU" sz="2400" b="1" i="1" dirty="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lvl="0" indent="0">
              <a:buNone/>
            </a:pPr>
            <a:r>
              <a:rPr lang="hu-HU" sz="2400" b="1" dirty="0" smtClean="0"/>
              <a:t>Példázat </a:t>
            </a:r>
            <a:r>
              <a:rPr lang="hu-HU" sz="2400" b="1" dirty="0"/>
              <a:t>(parabola), groteszk </a:t>
            </a:r>
            <a:r>
              <a:rPr lang="hu-HU" sz="2400" b="1" dirty="0" err="1" smtClean="0"/>
              <a:t>anti</a:t>
            </a:r>
            <a:r>
              <a:rPr lang="hu-HU" sz="2400" b="1" dirty="0" smtClean="0"/>
              <a:t>-mese:</a:t>
            </a:r>
            <a:endParaRPr lang="hu-HU" sz="2400" b="1" dirty="0"/>
          </a:p>
          <a:p>
            <a:pPr lvl="0"/>
            <a:r>
              <a:rPr lang="hu-HU" sz="2400" dirty="0"/>
              <a:t>állandó </a:t>
            </a:r>
            <a:r>
              <a:rPr lang="hu-HU" sz="2400" dirty="0" smtClean="0"/>
              <a:t>szorongás, </a:t>
            </a:r>
            <a:r>
              <a:rPr lang="hu-HU" sz="2400" b="1" dirty="0" smtClean="0"/>
              <a:t>önfeladás</a:t>
            </a:r>
            <a:r>
              <a:rPr lang="hu-HU" sz="2400" dirty="0" smtClean="0"/>
              <a:t>, elszemélytelenedés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sz="2400" dirty="0" smtClean="0"/>
              <a:t>az életképtelen ember </a:t>
            </a:r>
            <a:r>
              <a:rPr lang="hu-HU" sz="2400" dirty="0"/>
              <a:t>magánya (</a:t>
            </a:r>
            <a:r>
              <a:rPr lang="hu-HU" sz="2400" dirty="0" err="1"/>
              <a:t>Samsa</a:t>
            </a:r>
            <a:r>
              <a:rPr lang="hu-HU" sz="2400" dirty="0"/>
              <a:t> ~ ’</a:t>
            </a:r>
            <a:r>
              <a:rPr lang="hu-HU" sz="2400" dirty="0" smtClean="0"/>
              <a:t>magányos</a:t>
            </a:r>
            <a:r>
              <a:rPr lang="hu-HU" sz="2400" dirty="0"/>
              <a:t>’), </a:t>
            </a:r>
            <a:r>
              <a:rPr lang="hu-HU" sz="2400" dirty="0" smtClean="0"/>
              <a:t>világtól és önmagától való  </a:t>
            </a:r>
            <a:r>
              <a:rPr lang="hu-HU" sz="2400" b="1" dirty="0" smtClean="0"/>
              <a:t>elidegenedés</a:t>
            </a:r>
            <a:r>
              <a:rPr lang="hu-HU" sz="2400" dirty="0" smtClean="0"/>
              <a:t>e + az </a:t>
            </a:r>
            <a:r>
              <a:rPr lang="hu-HU" sz="2400" dirty="0"/>
              <a:t>embert féreggé alacsonyító társadalom </a:t>
            </a:r>
            <a:r>
              <a:rPr lang="hu-HU" sz="2400" dirty="0" smtClean="0"/>
              <a:t>részvétlensége, közönye → a fantasztikum a társadalmi valóság kifejezője</a:t>
            </a:r>
          </a:p>
          <a:p>
            <a:r>
              <a:rPr lang="hu-HU" sz="2400" b="1" dirty="0" smtClean="0"/>
              <a:t>önreflexió</a:t>
            </a:r>
            <a:r>
              <a:rPr lang="hu-HU" sz="2400" dirty="0" smtClean="0"/>
              <a:t>: Gregor ráeszmél </a:t>
            </a:r>
            <a:r>
              <a:rPr lang="hu-HU" sz="2400" dirty="0"/>
              <a:t>addigi embertelen életére (ténylegesen is azzá változik, ami addig képletesen volt</a:t>
            </a:r>
            <a:r>
              <a:rPr lang="hu-HU" sz="2400" dirty="0" smtClean="0"/>
              <a:t>)</a:t>
            </a:r>
          </a:p>
          <a:p>
            <a:r>
              <a:rPr lang="hu-HU" sz="2400" dirty="0"/>
              <a:t>Gregor is bűnös, mert nem elég erős ahhoz, hogy változtasson sorsán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sz="2400" dirty="0"/>
              <a:t> az átváltozás mint </a:t>
            </a:r>
            <a:r>
              <a:rPr lang="hu-HU" sz="2400" b="1" dirty="0"/>
              <a:t>büntetés</a:t>
            </a:r>
            <a:r>
              <a:rPr lang="hu-HU" sz="2400" dirty="0"/>
              <a:t> </a:t>
            </a:r>
          </a:p>
          <a:p>
            <a:r>
              <a:rPr lang="hu-HU" sz="2400" dirty="0" smtClean="0"/>
              <a:t>lázad </a:t>
            </a:r>
            <a:r>
              <a:rPr lang="hu-HU" sz="2400" dirty="0"/>
              <a:t>sorsa ellen, de </a:t>
            </a:r>
            <a:r>
              <a:rPr lang="hu-HU" sz="2400" b="1" dirty="0"/>
              <a:t>lázadás</a:t>
            </a:r>
            <a:r>
              <a:rPr lang="hu-HU" sz="2400" dirty="0"/>
              <a:t>a értelmetlen, önpusztító, csak a halál jelenti a szabadulást</a:t>
            </a:r>
          </a:p>
          <a:p>
            <a:pPr lvl="0"/>
            <a:r>
              <a:rPr lang="hu-HU" sz="2400" dirty="0" smtClean="0"/>
              <a:t>végül rátalál igazi </a:t>
            </a:r>
            <a:r>
              <a:rPr lang="hu-HU" sz="2400" dirty="0"/>
              <a:t>önmagára, a lelki-szellemi értékekre </a:t>
            </a:r>
            <a:r>
              <a:rPr lang="hu-HU" sz="2400" dirty="0" smtClean="0"/>
              <a:t>(lásd: </a:t>
            </a:r>
            <a:r>
              <a:rPr lang="hu-HU" sz="2400" dirty="0"/>
              <a:t>zene</a:t>
            </a:r>
            <a:r>
              <a:rPr lang="hu-HU" sz="2400" dirty="0" smtClean="0"/>
              <a:t>) </a:t>
            </a:r>
            <a:r>
              <a:rPr lang="hu-HU" sz="2400" dirty="0" smtClean="0">
                <a:cs typeface="Times New Roman" panose="02020603050405020304" pitchFamily="18" charset="0"/>
              </a:rPr>
              <a:t>→ eljut az </a:t>
            </a:r>
            <a:r>
              <a:rPr lang="hu-HU" sz="2400" b="1" dirty="0" smtClean="0">
                <a:cs typeface="Times New Roman" panose="02020603050405020304" pitchFamily="18" charset="0"/>
              </a:rPr>
              <a:t>önfeláldozó szeretet</a:t>
            </a:r>
            <a:r>
              <a:rPr lang="hu-HU" sz="2400" dirty="0" smtClean="0">
                <a:cs typeface="Times New Roman" panose="02020603050405020304" pitchFamily="18" charset="0"/>
              </a:rPr>
              <a:t>ig</a:t>
            </a:r>
            <a:endParaRPr lang="hu-HU" sz="2400" dirty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7709662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</TotalTime>
  <Words>504</Words>
  <Application>Microsoft Office PowerPoint</Application>
  <PresentationFormat>Diavetítés a képernyőre (4:3 oldalarány)</PresentationFormat>
  <Paragraphs>48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Bookman Old Style</vt:lpstr>
      <vt:lpstr>Times New Roman</vt:lpstr>
      <vt:lpstr>Alapértelmezett terv</vt:lpstr>
      <vt:lpstr>Franz Kafka (Prága, 1883 – Kierling, 1924)</vt:lpstr>
      <vt:lpstr>Élete</vt:lpstr>
      <vt:lpstr>Munkássága</vt:lpstr>
      <vt:lpstr> Az átváltozás (Die Verwandlung, 1912) </vt:lpstr>
      <vt:lpstr>Hogyan éli meg Gregor saját átváltozását?</vt:lpstr>
      <vt:lpstr>Hogyan éli meg a családja Gregor átváltozását?</vt:lpstr>
      <vt:lpstr>Mi az oka, mélyebb értelme átváltozásának?</vt:lpstr>
    </vt:vector>
  </TitlesOfParts>
  <Company>Bástya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Fazekas Teszt Diák
</cp:lastModifiedBy>
  <cp:revision>155</cp:revision>
  <dcterms:created xsi:type="dcterms:W3CDTF">2013-10-09T19:13:33Z</dcterms:created>
  <dcterms:modified xsi:type="dcterms:W3CDTF">2019-01-22T08:10:49Z</dcterms:modified>
</cp:coreProperties>
</file>