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9" r:id="rId4"/>
    <p:sldId id="299" r:id="rId5"/>
    <p:sldId id="307" r:id="rId6"/>
    <p:sldId id="305" r:id="rId7"/>
    <p:sldId id="306" r:id="rId8"/>
    <p:sldId id="301" r:id="rId9"/>
    <p:sldId id="302" r:id="rId10"/>
    <p:sldId id="303" r:id="rId11"/>
    <p:sldId id="310" r:id="rId12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83" autoAdjust="0"/>
  </p:normalViewPr>
  <p:slideViewPr>
    <p:cSldViewPr>
      <p:cViewPr varScale="1">
        <p:scale>
          <a:sx n="76" d="100"/>
          <a:sy n="76" d="100"/>
        </p:scale>
        <p:origin x="164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7D61-3EB9-452D-AF33-DF54478CA2A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2128165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96785-E612-48F8-BAC0-1A2348EF879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448498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29F98-9553-4865-BD90-82DD37FB6A9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5236055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5E4B2-D765-4878-AB4A-EC7326D999D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707485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140DE-F1F0-4251-AD99-7F548C5B253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727628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A619E-65C4-4B4C-A53F-2D403D96D6B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135542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A0169-DA22-4254-93EA-41E8330F0FA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1494206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64EAE-33DC-4A9B-B8B6-AA3A1F048E0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6408665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6883D-39A2-40C9-8C1F-6227EF7319E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572856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74FC6-B71A-4E89-8F91-DBEA244F842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0145842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73C7B-810F-484A-A6F6-3FF235FD2CC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7135571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4C96E-08FD-4C2D-B25C-E411B0D3F51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5107981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E7BE024-27B9-4EA9-B41E-F1901950A5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D26F2-DD9F-4E0D-A8A5-3899E41E12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AB8219D-4B9F-461C-9319-D70DC5E120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50CA7C-5C2A-47C5-BE1A-F0EC421287E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4800" b="1">
                <a:latin typeface="Bookman Old Style" panose="02050604050505020204" pitchFamily="18" charset="0"/>
              </a:rPr>
              <a:t>Juhász Gyula</a:t>
            </a:r>
            <a:br>
              <a:rPr lang="hu-HU" altLang="hu-HU" sz="4800" b="1">
                <a:latin typeface="Bookman Old Style" panose="02050604050505020204" pitchFamily="18" charset="0"/>
              </a:rPr>
            </a:br>
            <a:r>
              <a:rPr lang="hu-HU" altLang="hu-HU" sz="3600" i="1">
                <a:latin typeface="Bookman Old Style" panose="02050604050505020204" pitchFamily="18" charset="0"/>
              </a:rPr>
              <a:t>(1883, Szeged – 1937, Szeged)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Anna örök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r>
              <a:rPr lang="hu-HU" altLang="hu-HU" sz="2800" i="1"/>
              <a:t>Hasonlítsa össze a költeményt Juhász Gyula Milyen volt… című versével! (forma, költői nyelv, Annához való viszony)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Mely idősíkok keverednek a versben? Hol vannak a síkváltások?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Milyen összefüggés fedezhető fel a versbeli alakzatok és a költemény hangulati íve között?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8229600" cy="5323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2858">
                  <a:extLst>
                    <a:ext uri="{9D8B030D-6E8A-4147-A177-3AD203B41FA5}">
                      <a16:colId xmlns:a16="http://schemas.microsoft.com/office/drawing/2014/main" val="2967489795"/>
                    </a:ext>
                  </a:extLst>
                </a:gridCol>
                <a:gridCol w="3391786">
                  <a:extLst>
                    <a:ext uri="{9D8B030D-6E8A-4147-A177-3AD203B41FA5}">
                      <a16:colId xmlns:a16="http://schemas.microsoft.com/office/drawing/2014/main" val="3127066814"/>
                    </a:ext>
                  </a:extLst>
                </a:gridCol>
                <a:gridCol w="3234956">
                  <a:extLst>
                    <a:ext uri="{9D8B030D-6E8A-4147-A177-3AD203B41FA5}">
                      <a16:colId xmlns:a16="http://schemas.microsoft.com/office/drawing/2014/main" val="4286458388"/>
                    </a:ext>
                  </a:extLst>
                </a:gridCol>
              </a:tblGrid>
              <a:tr h="4348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Szempont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Milyen volt (1910)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Anna örök (1926)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9253657"/>
                  </a:ext>
                </a:extLst>
              </a:tr>
              <a:tr h="1180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Szerkezet,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Időviszonyok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3 vsz. ~ 3 évszak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(~ Anna három tulajdonsága)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(1-6. sor)	múlt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(7-12. sor)	jelen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(13-18. sor)	jövő örökkévalósága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5584696"/>
                  </a:ext>
                </a:extLst>
              </a:tr>
              <a:tr h="8821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Forma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négysoros strófák, ütemhangsúlyos verselés, keresztrímek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nincs strófatagolás (18 sor), rímtelen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5825923"/>
                  </a:ext>
                </a:extLst>
              </a:tr>
              <a:tr h="915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Költői nyelv,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Stílus-eszközök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egyszerű, mégis költői nyelv;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szinesztézia, anafora, alliteráció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köznapi nyelv; inverzió, soráthajlás, anafora, </a:t>
                      </a:r>
                      <a:r>
                        <a:rPr lang="hu-HU" sz="1800" dirty="0" err="1">
                          <a:solidFill>
                            <a:schemeClr val="tx1"/>
                          </a:solidFill>
                          <a:effectLst/>
                        </a:rPr>
                        <a:t>poliszindeton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3399796"/>
                  </a:ext>
                </a:extLst>
              </a:tr>
              <a:tr h="3522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Hangnem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rezignált, elégikus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elégikus, majd himnikus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3916628"/>
                  </a:ext>
                </a:extLst>
              </a:tr>
              <a:tr h="15579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Annához való viszony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emlékké távolodott, eszménnyé váló szerelem, emlékidézés szándéka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a szerelem emléke személyisége részévé vált;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zárlat: a nő apoteózisa, eszményi szerelem dicsőítése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174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2654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 descr="200px-Homonnai_Juh%C3%A1sz_192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981075"/>
            <a:ext cx="3616325" cy="4849813"/>
          </a:xfrm>
        </p:spPr>
      </p:pic>
      <p:pic>
        <p:nvPicPr>
          <p:cNvPr id="3075" name="Picture 16" descr="varadtana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3738" y="981075"/>
            <a:ext cx="3470275" cy="4895850"/>
          </a:xfrm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200" i="1" u="sng" dirty="0" err="1">
                <a:latin typeface="Bookman Old Style" panose="02050604050505020204" pitchFamily="18" charset="0"/>
              </a:rPr>
              <a:t>Édesapjáról</a:t>
            </a:r>
            <a:endParaRPr lang="hu-HU" sz="2200" i="1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hu-HU" sz="2200" i="1" dirty="0">
                <a:latin typeface="Bookman Old Style" panose="02050604050505020204" pitchFamily="18" charset="0"/>
              </a:rPr>
              <a:t>	„Itt járt ő egyre lassúbb lépkedéssel</a:t>
            </a:r>
            <a:br>
              <a:rPr lang="hu-HU" sz="2200" i="1" dirty="0">
                <a:latin typeface="Bookman Old Style" panose="02050604050505020204" pitchFamily="18" charset="0"/>
              </a:rPr>
            </a:br>
            <a:r>
              <a:rPr lang="hu-HU" sz="2200" i="1" dirty="0">
                <a:latin typeface="Bookman Old Style" panose="02050604050505020204" pitchFamily="18" charset="0"/>
              </a:rPr>
              <a:t>	S nézte a néma, fénytelen eget,</a:t>
            </a:r>
            <a:br>
              <a:rPr lang="hu-HU" sz="2200" i="1" dirty="0">
                <a:latin typeface="Bookman Old Style" panose="02050604050505020204" pitchFamily="18" charset="0"/>
              </a:rPr>
            </a:br>
            <a:r>
              <a:rPr lang="hu-HU" sz="2200" i="1" dirty="0">
                <a:latin typeface="Bookman Old Style" panose="02050604050505020204" pitchFamily="18" charset="0"/>
              </a:rPr>
              <a:t>	</a:t>
            </a:r>
            <a:r>
              <a:rPr lang="hu-HU" sz="2200" i="1" dirty="0" err="1">
                <a:latin typeface="Bookman Old Style" panose="02050604050505020204" pitchFamily="18" charset="0"/>
              </a:rPr>
              <a:t>Kihúnyó</a:t>
            </a:r>
            <a:r>
              <a:rPr lang="hu-HU" sz="2200" i="1" dirty="0">
                <a:latin typeface="Bookman Old Style" panose="02050604050505020204" pitchFamily="18" charset="0"/>
              </a:rPr>
              <a:t> tüzek méláztak szemében,</a:t>
            </a:r>
            <a:br>
              <a:rPr lang="hu-HU" sz="2200" i="1" dirty="0">
                <a:latin typeface="Bookman Old Style" panose="02050604050505020204" pitchFamily="18" charset="0"/>
              </a:rPr>
            </a:br>
            <a:r>
              <a:rPr lang="hu-HU" sz="2200" i="1" dirty="0">
                <a:latin typeface="Bookman Old Style" panose="02050604050505020204" pitchFamily="18" charset="0"/>
              </a:rPr>
              <a:t>	Neki oly korán csönd és este lett.”</a:t>
            </a:r>
          </a:p>
          <a:p>
            <a:pPr marL="0" indent="0">
              <a:buNone/>
            </a:pPr>
            <a:r>
              <a:rPr lang="hu-HU" sz="2200" i="1" dirty="0">
                <a:latin typeface="Bookman Old Style" panose="02050604050505020204" pitchFamily="18" charset="0"/>
              </a:rPr>
              <a:t>***</a:t>
            </a:r>
          </a:p>
          <a:p>
            <a:pPr marL="0" indent="0">
              <a:buNone/>
            </a:pPr>
            <a:r>
              <a:rPr lang="hu-HU" sz="2200" i="1" u="sng" dirty="0" err="1">
                <a:latin typeface="Bookman Old Style" panose="02050604050505020204" pitchFamily="18" charset="0"/>
              </a:rPr>
              <a:t>Édesanyjáról</a:t>
            </a:r>
            <a:endParaRPr lang="hu-HU" sz="2200" i="1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hu-HU" sz="2200" i="1" dirty="0">
                <a:latin typeface="Bookman Old Style" panose="02050604050505020204" pitchFamily="18" charset="0"/>
              </a:rPr>
              <a:t>	„A </a:t>
            </a:r>
            <a:r>
              <a:rPr lang="hu-HU" sz="2200" i="1" dirty="0" err="1">
                <a:latin typeface="Bookman Old Style" panose="02050604050505020204" pitchFamily="18" charset="0"/>
              </a:rPr>
              <a:t>lelke</a:t>
            </a:r>
            <a:r>
              <a:rPr lang="hu-HU" sz="2200" i="1" dirty="0">
                <a:latin typeface="Bookman Old Style" panose="02050604050505020204" pitchFamily="18" charset="0"/>
              </a:rPr>
              <a:t> lelkem. Ő mind nékem adta</a:t>
            </a:r>
            <a:br>
              <a:rPr lang="hu-HU" sz="2200" i="1" dirty="0">
                <a:latin typeface="Bookman Old Style" panose="02050604050505020204" pitchFamily="18" charset="0"/>
              </a:rPr>
            </a:br>
            <a:r>
              <a:rPr lang="hu-HU" sz="2200" i="1" dirty="0">
                <a:latin typeface="Bookman Old Style" panose="02050604050505020204" pitchFamily="18" charset="0"/>
              </a:rPr>
              <a:t>	Mi benne szín, fény. Én áldom miatta</a:t>
            </a:r>
            <a:br>
              <a:rPr lang="hu-HU" sz="2200" i="1" dirty="0">
                <a:latin typeface="Bookman Old Style" panose="02050604050505020204" pitchFamily="18" charset="0"/>
              </a:rPr>
            </a:br>
            <a:r>
              <a:rPr lang="hu-HU" sz="2200" i="1" dirty="0">
                <a:latin typeface="Bookman Old Style" panose="02050604050505020204" pitchFamily="18" charset="0"/>
              </a:rPr>
              <a:t>	És el nem sírt </a:t>
            </a:r>
            <a:r>
              <a:rPr lang="hu-HU" sz="2200" i="1" dirty="0" err="1">
                <a:latin typeface="Bookman Old Style" panose="02050604050505020204" pitchFamily="18" charset="0"/>
              </a:rPr>
              <a:t>könyűit</a:t>
            </a:r>
            <a:r>
              <a:rPr lang="hu-HU" sz="2200" i="1" dirty="0">
                <a:latin typeface="Bookman Old Style" panose="02050604050505020204" pitchFamily="18" charset="0"/>
              </a:rPr>
              <a:t> dalba sírom</a:t>
            </a:r>
            <a:br>
              <a:rPr lang="hu-HU" sz="2200" i="1" dirty="0">
                <a:latin typeface="Bookman Old Style" panose="02050604050505020204" pitchFamily="18" charset="0"/>
              </a:rPr>
            </a:br>
            <a:r>
              <a:rPr lang="hu-HU" sz="2200" i="1" dirty="0">
                <a:latin typeface="Bookman Old Style" panose="02050604050505020204" pitchFamily="18" charset="0"/>
              </a:rPr>
              <a:t>	És el nem mondott bánatát megírom!”</a:t>
            </a:r>
            <a:endParaRPr lang="hu-HU" sz="22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hu-HU" sz="2200" dirty="0">
                <a:latin typeface="Bookman Old Style" panose="02050604050505020204" pitchFamily="18" charset="0"/>
              </a:rPr>
              <a:t>***</a:t>
            </a:r>
          </a:p>
          <a:p>
            <a:pPr marL="0" indent="0">
              <a:buNone/>
            </a:pPr>
            <a:r>
              <a:rPr lang="hu-HU" sz="2200" i="1" u="sng" dirty="0">
                <a:latin typeface="Bookman Old Style" panose="02050604050505020204" pitchFamily="18" charset="0"/>
              </a:rPr>
              <a:t>Tanári pályájáról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200" b="0" i="1" dirty="0">
                <a:latin typeface="Bookman Old Style" panose="02050604050505020204" pitchFamily="18" charset="0"/>
              </a:rPr>
              <a:t>		„Tanár úr volnék magam is,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200" b="0" i="1" dirty="0">
                <a:latin typeface="Bookman Old Style" panose="02050604050505020204" pitchFamily="18" charset="0"/>
              </a:rPr>
              <a:t>		Nyomorúságos és helyettes,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200" b="0" i="1" dirty="0">
                <a:latin typeface="Bookman Old Style" panose="02050604050505020204" pitchFamily="18" charset="0"/>
              </a:rPr>
              <a:t>		Gyűlöltek a nagy istenek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200" b="0" i="1" dirty="0">
                <a:latin typeface="Bookman Old Style" panose="02050604050505020204" pitchFamily="18" charset="0"/>
              </a:rPr>
              <a:t>		S e pályát adták a végzetemhez.”</a:t>
            </a:r>
          </a:p>
          <a:p>
            <a:pPr marL="0" indent="0">
              <a:buNone/>
            </a:pPr>
            <a:endParaRPr lang="hu-HU" sz="2400" i="1" dirty="0">
              <a:latin typeface="Bookman Old Style" panose="02050604050505020204" pitchFamily="18" charset="0"/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216270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800" dirty="0"/>
              <a:t>hangulati líra</a:t>
            </a:r>
          </a:p>
          <a:p>
            <a:r>
              <a:rPr lang="hu-HU" altLang="hu-HU" sz="2800" dirty="0"/>
              <a:t>impresszionizmus</a:t>
            </a:r>
          </a:p>
          <a:p>
            <a:r>
              <a:rPr lang="hu-HU" altLang="hu-HU" sz="2800" dirty="0"/>
              <a:t>egyszerű, konkrét nyelv</a:t>
            </a:r>
          </a:p>
          <a:p>
            <a:r>
              <a:rPr lang="hu-HU" altLang="hu-HU" sz="2800" dirty="0"/>
              <a:t>formakultusz (pl. kedveli a szonettet), zeneiség</a:t>
            </a:r>
          </a:p>
          <a:p>
            <a:pPr>
              <a:buFontTx/>
              <a:buNone/>
            </a:pPr>
            <a:r>
              <a:rPr lang="hu-HU" altLang="hu-HU" sz="2800" dirty="0"/>
              <a:t>a) </a:t>
            </a:r>
            <a:r>
              <a:rPr lang="hu-HU" altLang="hu-HU" sz="2800" b="1" dirty="0"/>
              <a:t>tájversek</a:t>
            </a:r>
            <a:r>
              <a:rPr lang="hu-HU" altLang="hu-HU" sz="2800" dirty="0"/>
              <a:t>: külső + belső (metaforikus) táj </a:t>
            </a:r>
            <a:r>
              <a:rPr lang="hu-HU" altLang="hu-HU" sz="2800" dirty="0">
                <a:cs typeface="Arial" panose="020B0604020202020204" pitchFamily="34" charset="0"/>
              </a:rPr>
              <a:t>→ érzéseit kivetíti az alföldi tájra (Szeged, Tápé vidéke)</a:t>
            </a:r>
          </a:p>
          <a:p>
            <a:pPr>
              <a:buFontTx/>
              <a:buNone/>
            </a:pPr>
            <a:r>
              <a:rPr lang="hu-HU" altLang="hu-HU" sz="2800" dirty="0">
                <a:cs typeface="Arial" panose="020B0604020202020204" pitchFamily="34" charset="0"/>
              </a:rPr>
              <a:t>b) </a:t>
            </a:r>
            <a:r>
              <a:rPr lang="hu-HU" altLang="hu-HU" sz="2800" b="1" dirty="0">
                <a:cs typeface="Arial" panose="020B0604020202020204" pitchFamily="34" charset="0"/>
              </a:rPr>
              <a:t>Anna-versek</a:t>
            </a:r>
            <a:r>
              <a:rPr lang="hu-HU" altLang="hu-HU" sz="2800" dirty="0">
                <a:cs typeface="Arial" panose="020B0604020202020204" pitchFamily="34" charset="0"/>
              </a:rPr>
              <a:t>: Sárvári Anna színésznő iránti viszonzatlan, de eszményi szerelem</a:t>
            </a:r>
            <a:endParaRPr lang="hu-HU" altLang="hu-HU" sz="28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Tiszai csönd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u-HU" altLang="hu-HU" sz="2400" i="1"/>
              <a:t>Határozzák meg a vershelyzetet, tér-idő viszonyokat!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u-HU" altLang="hu-HU" sz="2400" i="1"/>
              <a:t>Figyeljék meg a versben szereplő mozgásokat, fény- és hanghatásokat!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u-HU" altLang="hu-HU" sz="2400" i="1"/>
              <a:t>Különítsék el a földi és égi világhoz tartozó elemeket a költeményben! Mi a kapcsolat közöttük?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u-HU" altLang="hu-HU" sz="2400" i="1"/>
              <a:t>Keressenek a versben minél több költői képet, stíluseszközt! Mi a hajók szerepe, jelentése?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u-HU" altLang="hu-HU" sz="2400" i="1"/>
              <a:t>Melyik szakaszban jelenik meg a lírai én?             Milyen érzések, gondolatok kavarognak a beszélőben? Milyen a vers hangulata? </a:t>
            </a: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hu-HU" altLang="hu-HU" sz="2400" i="1"/>
              <a:t>Határozzák meg a költemény versformáját, rímelését!</a:t>
            </a:r>
          </a:p>
          <a:p>
            <a:pPr marL="609600" indent="-609600">
              <a:lnSpc>
                <a:spcPct val="90000"/>
              </a:lnSpc>
            </a:pPr>
            <a:endParaRPr lang="hu-HU" altLang="hu-HU" sz="280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dirty="0">
                <a:latin typeface="Bookman Old Style" panose="02050604050505020204" pitchFamily="18" charset="0"/>
              </a:rPr>
              <a:t>Tiszai csönd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dirty="0"/>
              <a:t>1) </a:t>
            </a:r>
            <a:r>
              <a:rPr lang="hu-HU" sz="2400" b="1" dirty="0"/>
              <a:t>Tér-idő viszonyok</a:t>
            </a:r>
          </a:p>
          <a:p>
            <a:pPr>
              <a:defRPr/>
            </a:pPr>
            <a:r>
              <a:rPr lang="hu-HU" sz="2400" dirty="0"/>
              <a:t>helyszín: Tisza-part („távol”, „valahol” ~ bizonytalanság)</a:t>
            </a:r>
          </a:p>
          <a:p>
            <a:pPr>
              <a:defRPr/>
            </a:pPr>
            <a:r>
              <a:rPr lang="hu-HU" sz="2400" dirty="0"/>
              <a:t>vízszintes és függőleges eltávolodás</a:t>
            </a:r>
          </a:p>
          <a:p>
            <a:pPr>
              <a:defRPr/>
            </a:pPr>
            <a:r>
              <a:rPr lang="hu-HU" sz="2400" dirty="0"/>
              <a:t>idő: este → pillanatnyiság („ma”) ~ impresszionizmus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2) </a:t>
            </a:r>
            <a:r>
              <a:rPr lang="hu-HU" sz="2400" b="1" dirty="0"/>
              <a:t>Szerkezet</a:t>
            </a:r>
          </a:p>
          <a:p>
            <a:pPr>
              <a:defRPr/>
            </a:pPr>
            <a:r>
              <a:rPr lang="hu-HU" sz="2400" dirty="0"/>
              <a:t>1-4. szakasz: személytelen leírás</a:t>
            </a:r>
          </a:p>
          <a:p>
            <a:pPr>
              <a:defRPr/>
            </a:pPr>
            <a:r>
              <a:rPr lang="hu-HU" sz="2400" dirty="0"/>
              <a:t>5-6. szakasz: lírai én megjelenése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3) </a:t>
            </a:r>
            <a:r>
              <a:rPr lang="hu-HU" sz="2400" b="1" dirty="0"/>
              <a:t>Finom ellentétek </a:t>
            </a:r>
            <a:r>
              <a:rPr lang="hu-HU" sz="2400" dirty="0"/>
              <a:t>(inkább komplementaritás)</a:t>
            </a:r>
          </a:p>
          <a:p>
            <a:pPr>
              <a:defRPr/>
            </a:pPr>
            <a:r>
              <a:rPr lang="hu-HU" sz="2400" dirty="0"/>
              <a:t>mozdulatlanság ↔ lassú mozgás („hálót fon”, „ballag”);</a:t>
            </a:r>
          </a:p>
          <a:p>
            <a:pPr>
              <a:defRPr/>
            </a:pPr>
            <a:r>
              <a:rPr lang="hu-HU" sz="2400" dirty="0"/>
              <a:t>csend ↔ lágy hangzások (harmonika, tücsök);</a:t>
            </a:r>
          </a:p>
          <a:p>
            <a:pPr>
              <a:defRPr/>
            </a:pPr>
            <a:r>
              <a:rPr lang="hu-HU" sz="2400" dirty="0"/>
              <a:t>esti sötétség ↔ halvány fények (hold, csillagok)</a:t>
            </a:r>
          </a:p>
          <a:p>
            <a:pPr marL="609600" indent="-609600">
              <a:lnSpc>
                <a:spcPct val="90000"/>
              </a:lnSpc>
              <a:defRPr/>
            </a:pPr>
            <a:endParaRPr lang="hu-HU" altLang="hu-HU" sz="24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dirty="0"/>
              <a:t>4) </a:t>
            </a:r>
            <a:r>
              <a:rPr lang="hu-HU" sz="2400" b="1" dirty="0"/>
              <a:t>Költői eszközök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/>
              <a:t>megszemélyesítések („tücsök felel”, „ballag már a hold”, „tüzeket raknak az égi tanyák”, hajók ~ „társatok”)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/>
              <a:t>metaforák („az est, a nagy, barna pók”; „égi róna”)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/>
              <a:t>alliteráció („Hallgatják halkan a harmonikát”)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5) </a:t>
            </a:r>
            <a:r>
              <a:rPr lang="hu-HU" sz="2400" b="1" dirty="0" err="1"/>
              <a:t>Hangulatiság</a:t>
            </a:r>
            <a:r>
              <a:rPr lang="hu-HU" sz="2400" b="1" dirty="0"/>
              <a:t>, értelmezés</a:t>
            </a:r>
            <a:endParaRPr lang="hu-HU" sz="2400" dirty="0"/>
          </a:p>
          <a:p>
            <a:pPr>
              <a:defRPr/>
            </a:pPr>
            <a:r>
              <a:rPr lang="hu-HU" sz="2400" dirty="0"/>
              <a:t>földi és égi világ hasonlósága, kapcsolata</a:t>
            </a:r>
          </a:p>
          <a:p>
            <a:pPr>
              <a:defRPr/>
            </a:pPr>
            <a:r>
              <a:rPr lang="hu-HU" sz="2400" dirty="0"/>
              <a:t>természet szépsége ~ lírai én érzelmi-hangulati állapota → hangulatlíra</a:t>
            </a:r>
          </a:p>
          <a:p>
            <a:pPr>
              <a:defRPr/>
            </a:pPr>
            <a:r>
              <a:rPr lang="hu-HU" sz="2400" dirty="0"/>
              <a:t>a beszélő egyedülléte, de ez nem fájdalmas magány</a:t>
            </a:r>
          </a:p>
          <a:p>
            <a:pPr>
              <a:defRPr/>
            </a:pPr>
            <a:r>
              <a:rPr lang="hu-HU" sz="2400" dirty="0"/>
              <a:t>bensőséges nyugalom, béke, harmónia</a:t>
            </a:r>
          </a:p>
          <a:p>
            <a:pPr>
              <a:defRPr/>
            </a:pPr>
            <a:r>
              <a:rPr lang="hu-HU" sz="2400" dirty="0"/>
              <a:t>ragaszkodás szülőföldjéhez, otthonra találás, révbe érés + elvágyódás kettőssége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6) </a:t>
            </a:r>
            <a:r>
              <a:rPr lang="hu-HU" sz="2400" b="1" dirty="0"/>
              <a:t>Versforma</a:t>
            </a:r>
            <a:r>
              <a:rPr lang="hu-HU" sz="2400" dirty="0"/>
              <a:t>: felező tízes, jambikus lejtés, páros rím</a:t>
            </a:r>
          </a:p>
          <a:p>
            <a:pPr>
              <a:defRPr/>
            </a:pPr>
            <a:endParaRPr lang="hu-HU" sz="2400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Tápai lagzi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r>
              <a:rPr lang="hu-HU" altLang="hu-HU" sz="2800" i="1"/>
              <a:t>Magyarázza meg a versen keresztül az életkép fogalmát!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Keresse ki a különböző hanghatásokat!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A falusi élet mely állomásait jelenítik meg az egyes képek? 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Milyen a vers hangulata?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Hogyan lehetne általánosítani a vers mondanivalóját?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>
                <a:latin typeface="Bookman Old Style" panose="02050604050505020204" pitchFamily="18" charset="0"/>
              </a:rPr>
              <a:t>Milyen volt…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r>
              <a:rPr lang="hu-HU" altLang="hu-HU" sz="2800" i="1"/>
              <a:t>Minek köszönhető a vers egyszerűsége?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Milyen eszközökkel, alakzatokkal idézi fel a beszélő Anna alakját!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Melyik évszak hiányzik a versből? Vajon miért?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Keressen szóképeket a versben!</a:t>
            </a:r>
          </a:p>
          <a:p>
            <a:pPr marL="609600" indent="-609600">
              <a:buFontTx/>
              <a:buAutoNum type="alphaLcParenR"/>
            </a:pPr>
            <a:r>
              <a:rPr lang="hu-HU" altLang="hu-HU" sz="2800" i="1"/>
              <a:t>Mi lehetett a költő célja a vers megírásával? Hogyan viszonyul a versírás idején Annához?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2212</TotalTime>
  <Words>715</Words>
  <Application>Microsoft Office PowerPoint</Application>
  <PresentationFormat>Diavetítés a képernyőre (4:3 oldalarány)</PresentationFormat>
  <Paragraphs>91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Bookman Old Style</vt:lpstr>
      <vt:lpstr>Calibri</vt:lpstr>
      <vt:lpstr>Alapértelmezett terv</vt:lpstr>
      <vt:lpstr>Juhász Gyula (1883, Szeged – 1937, Szeged)</vt:lpstr>
      <vt:lpstr>PowerPoint-bemutató</vt:lpstr>
      <vt:lpstr>PowerPoint-bemutató</vt:lpstr>
      <vt:lpstr>Munkássága</vt:lpstr>
      <vt:lpstr>Tiszai csönd</vt:lpstr>
      <vt:lpstr>Tiszai csönd</vt:lpstr>
      <vt:lpstr>PowerPoint-bemutató</vt:lpstr>
      <vt:lpstr>Tápai lagzi</vt:lpstr>
      <vt:lpstr>Milyen volt…</vt:lpstr>
      <vt:lpstr>Anna örök</vt:lpstr>
      <vt:lpstr>PowerPoint-bemutató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Dani</cp:lastModifiedBy>
  <cp:revision>134</cp:revision>
  <dcterms:created xsi:type="dcterms:W3CDTF">2013-10-09T19:13:33Z</dcterms:created>
  <dcterms:modified xsi:type="dcterms:W3CDTF">2025-02-08T21:58:44Z</dcterms:modified>
</cp:coreProperties>
</file>