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1" r:id="rId3"/>
    <p:sldId id="316" r:id="rId4"/>
    <p:sldId id="317" r:id="rId5"/>
    <p:sldId id="311" r:id="rId6"/>
    <p:sldId id="315" r:id="rId7"/>
    <p:sldId id="321" r:id="rId8"/>
    <p:sldId id="318" r:id="rId9"/>
    <p:sldId id="319" r:id="rId10"/>
    <p:sldId id="320" r:id="rId11"/>
    <p:sldId id="324" r:id="rId12"/>
    <p:sldId id="325" r:id="rId13"/>
    <p:sldId id="322" r:id="rId14"/>
    <p:sldId id="326" r:id="rId15"/>
    <p:sldId id="323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4C95A6-E858-4ED9-8889-70BEC744A3F8}" type="datetimeFigureOut">
              <a:rPr lang="hu-HU" smtClean="0"/>
              <a:t>2024.02.08.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800" i="1" dirty="0"/>
              <a:t>(Komárom, 1825 – Budapest, 1904)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400" b="1" dirty="0">
                <a:latin typeface="Bookman Old Style" pitchFamily="18" charset="0"/>
              </a:rPr>
              <a:t>Jókai Mór</a:t>
            </a:r>
          </a:p>
        </p:txBody>
      </p:sp>
    </p:spTree>
    <p:extLst>
      <p:ext uri="{BB962C8B-B14F-4D97-AF65-F5344CB8AC3E}">
        <p14:creationId xmlns:p14="http://schemas.microsoft.com/office/powerpoint/2010/main" val="4002660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341FD252-3260-4F6D-B264-EA6CA8DE9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hu-HU" u="sng" dirty="0"/>
              <a:t>Szereplők</a:t>
            </a:r>
          </a:p>
          <a:p>
            <a:pPr marL="1828800" lvl="6" indent="0">
              <a:buNone/>
            </a:pPr>
            <a:r>
              <a:rPr lang="hu-HU" sz="2600" b="1" dirty="0">
                <a:solidFill>
                  <a:srgbClr val="FF0000"/>
                </a:solidFill>
              </a:rPr>
              <a:t>Timár</a:t>
            </a:r>
            <a:r>
              <a:rPr lang="hu-HU" sz="2600" b="1" dirty="0"/>
              <a:t> </a:t>
            </a:r>
            <a:r>
              <a:rPr lang="hu-HU" sz="2600" b="1" dirty="0">
                <a:solidFill>
                  <a:srgbClr val="0070C0"/>
                </a:solidFill>
              </a:rPr>
              <a:t>Mihály</a:t>
            </a:r>
          </a:p>
          <a:p>
            <a:r>
              <a:rPr lang="hu-HU" b="1" dirty="0" err="1">
                <a:solidFill>
                  <a:srgbClr val="FF0000"/>
                </a:solidFill>
              </a:rPr>
              <a:t>Timéa</a:t>
            </a:r>
            <a:endParaRPr lang="hu-HU" b="1" dirty="0">
              <a:solidFill>
                <a:srgbClr val="FF0000"/>
              </a:solidFill>
            </a:endParaRPr>
          </a:p>
          <a:p>
            <a:r>
              <a:rPr lang="hu-HU" dirty="0">
                <a:solidFill>
                  <a:srgbClr val="FF0000"/>
                </a:solidFill>
              </a:rPr>
              <a:t>(Ali </a:t>
            </a:r>
            <a:r>
              <a:rPr lang="hu-HU" dirty="0" err="1">
                <a:solidFill>
                  <a:srgbClr val="FF0000"/>
                </a:solidFill>
              </a:rPr>
              <a:t>Csorbadzsi</a:t>
            </a:r>
            <a:r>
              <a:rPr lang="hu-HU" dirty="0">
                <a:solidFill>
                  <a:srgbClr val="FF0000"/>
                </a:solidFill>
              </a:rPr>
              <a:t>)</a:t>
            </a:r>
          </a:p>
          <a:p>
            <a:r>
              <a:rPr lang="hu-HU" b="1" dirty="0" err="1">
                <a:solidFill>
                  <a:schemeClr val="bg1"/>
                </a:solidFill>
              </a:rPr>
              <a:t>Kac</a:t>
            </a:r>
            <a:r>
              <a:rPr lang="hu-HU" b="1" dirty="0" err="1">
                <a:solidFill>
                  <a:srgbClr val="FF0000"/>
                </a:solidFill>
              </a:rPr>
              <a:t>suka</a:t>
            </a:r>
            <a:endParaRPr lang="hu-HU" b="1" dirty="0">
              <a:solidFill>
                <a:srgbClr val="FF0000"/>
              </a:solidFill>
            </a:endParaRPr>
          </a:p>
          <a:p>
            <a:r>
              <a:rPr lang="hu-HU" b="1" dirty="0" err="1">
                <a:solidFill>
                  <a:schemeClr val="bg1"/>
                </a:solidFill>
              </a:rPr>
              <a:t>Athalie</a:t>
            </a:r>
            <a:endParaRPr lang="hu-HU" b="1" dirty="0">
              <a:solidFill>
                <a:schemeClr val="bg1"/>
              </a:solidFill>
            </a:endParaRPr>
          </a:p>
          <a:p>
            <a:r>
              <a:rPr lang="hu-HU" dirty="0" err="1">
                <a:solidFill>
                  <a:schemeClr val="bg1"/>
                </a:solidFill>
              </a:rPr>
              <a:t>Brazovics</a:t>
            </a:r>
            <a:r>
              <a:rPr lang="hu-HU" dirty="0">
                <a:solidFill>
                  <a:schemeClr val="bg1"/>
                </a:solidFill>
              </a:rPr>
              <a:t> </a:t>
            </a:r>
            <a:r>
              <a:rPr lang="hu-HU" dirty="0" err="1">
                <a:solidFill>
                  <a:schemeClr val="bg1"/>
                </a:solidFill>
              </a:rPr>
              <a:t>Athanáz</a:t>
            </a:r>
            <a:endParaRPr lang="hu-HU" dirty="0">
              <a:solidFill>
                <a:schemeClr val="bg1"/>
              </a:solidFill>
            </a:endParaRPr>
          </a:p>
          <a:p>
            <a:r>
              <a:rPr lang="hu-HU" dirty="0" err="1">
                <a:solidFill>
                  <a:schemeClr val="bg1"/>
                </a:solidFill>
              </a:rPr>
              <a:t>Zófia</a:t>
            </a:r>
            <a:r>
              <a:rPr lang="hu-HU" dirty="0">
                <a:solidFill>
                  <a:schemeClr val="bg1"/>
                </a:solidFill>
              </a:rPr>
              <a:t> asszony</a:t>
            </a:r>
          </a:p>
          <a:p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fekete-fehér karakterek?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jellem </a:t>
            </a:r>
            <a:r>
              <a:rPr lang="hu-HU" dirty="0"/>
              <a:t>és sors </a:t>
            </a:r>
            <a:r>
              <a:rPr lang="hu-HU" dirty="0" smtClean="0"/>
              <a:t>összhangja?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mitológiai archetípusok?</a:t>
            </a:r>
          </a:p>
          <a:p>
            <a:endParaRPr lang="hu-HU" dirty="0"/>
          </a:p>
          <a:p>
            <a:endParaRPr lang="hu-HU" b="1" dirty="0">
              <a:solidFill>
                <a:srgbClr val="0070C0"/>
              </a:solidFill>
            </a:endParaRPr>
          </a:p>
          <a:p>
            <a:r>
              <a:rPr lang="hu-HU" b="1" dirty="0">
                <a:solidFill>
                  <a:srgbClr val="0070C0"/>
                </a:solidFill>
              </a:rPr>
              <a:t>Noémi</a:t>
            </a:r>
          </a:p>
          <a:p>
            <a:r>
              <a:rPr lang="hu-HU" dirty="0">
                <a:solidFill>
                  <a:srgbClr val="0070C0"/>
                </a:solidFill>
              </a:rPr>
              <a:t>Teréza mama</a:t>
            </a:r>
          </a:p>
          <a:p>
            <a:r>
              <a:rPr lang="hu-HU" dirty="0" err="1">
                <a:solidFill>
                  <a:srgbClr val="0070C0"/>
                </a:solidFill>
              </a:rPr>
              <a:t>Dódi</a:t>
            </a:r>
            <a:endParaRPr lang="hu-HU" dirty="0">
              <a:solidFill>
                <a:srgbClr val="0070C0"/>
              </a:solidFill>
            </a:endParaRPr>
          </a:p>
          <a:p>
            <a:r>
              <a:rPr lang="hu-HU" dirty="0" err="1">
                <a:solidFill>
                  <a:schemeClr val="bg1"/>
                </a:solidFill>
              </a:rPr>
              <a:t>Krisztyán</a:t>
            </a:r>
            <a:r>
              <a:rPr lang="hu-HU" dirty="0">
                <a:solidFill>
                  <a:schemeClr val="bg1"/>
                </a:solidFill>
              </a:rPr>
              <a:t> Tódor</a:t>
            </a:r>
          </a:p>
          <a:p>
            <a:pPr marL="0" indent="0">
              <a:buNone/>
            </a:pPr>
            <a:endParaRPr lang="hu-H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41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u="sng" dirty="0"/>
              <a:t>Timár Mihály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rendkívüli teljesítményekre képes romantikus hős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gazdag üzletemberré válás („arany ember”) → erkölcsi megingás (megvesztegetés, spekuláció, kincsek felhasználása)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boldogtalan házasság, kettős élet → meghasonlás, belső vívódás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hűség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hu-HU" dirty="0"/>
              <a:t>viszonzott szerelem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gazdagság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hu-HU" dirty="0"/>
              <a:t> boldogság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öngyilkosság gondolata → váratlan fordulat: </a:t>
            </a:r>
            <a:r>
              <a:rPr lang="hu-HU" dirty="0" err="1"/>
              <a:t>Krisztyán</a:t>
            </a:r>
            <a:r>
              <a:rPr lang="hu-HU" dirty="0"/>
              <a:t> halála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menekülés a szigetre, egy utópisztikus világba</a:t>
            </a:r>
          </a:p>
        </p:txBody>
      </p:sp>
    </p:spTree>
    <p:extLst>
      <p:ext uri="{BB962C8B-B14F-4D97-AF65-F5344CB8AC3E}">
        <p14:creationId xmlns:p14="http://schemas.microsoft.com/office/powerpoint/2010/main" val="2560787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/>
          <a:lstStyle/>
          <a:p>
            <a:pPr marL="0" indent="0">
              <a:buNone/>
            </a:pPr>
            <a:r>
              <a:rPr lang="hu-HU" u="sng" dirty="0"/>
              <a:t>Nőalakok</a:t>
            </a:r>
          </a:p>
          <a:p>
            <a:r>
              <a:rPr lang="hu-HU" dirty="0"/>
              <a:t>Noémi: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szelíd jóság, gyermeki ártatlanság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életteli, természetes </a:t>
            </a:r>
            <a:r>
              <a:rPr lang="hu-HU" dirty="0" smtClean="0"/>
              <a:t>nőiesség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/>
              <a:t>gondoskodó társ és anya</a:t>
            </a:r>
            <a:endParaRPr lang="hu-HU" dirty="0"/>
          </a:p>
          <a:p>
            <a:r>
              <a:rPr lang="hu-HU" dirty="0" err="1"/>
              <a:t>Timéa</a:t>
            </a:r>
            <a:r>
              <a:rPr lang="hu-HU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„</a:t>
            </a:r>
            <a:r>
              <a:rPr lang="hu-HU" dirty="0" smtClean="0"/>
              <a:t>alabástromszobor</a:t>
            </a:r>
            <a:r>
              <a:rPr lang="hu-HU" dirty="0"/>
              <a:t>”, tökéletes tisztaság és hűség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boldogtalanság</a:t>
            </a:r>
          </a:p>
          <a:p>
            <a:r>
              <a:rPr lang="hu-HU" dirty="0" err="1"/>
              <a:t>Athalie</a:t>
            </a:r>
            <a:r>
              <a:rPr lang="hu-HU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/>
              <a:t>démoni </a:t>
            </a:r>
            <a:r>
              <a:rPr lang="hu-HU" dirty="0" smtClean="0"/>
              <a:t>nő („</a:t>
            </a:r>
            <a:r>
              <a:rPr lang="hu-HU" dirty="0" err="1" smtClean="0"/>
              <a:t>védördög</a:t>
            </a:r>
            <a:r>
              <a:rPr lang="hu-HU" dirty="0" smtClean="0"/>
              <a:t>”), </a:t>
            </a:r>
            <a:r>
              <a:rPr lang="hu-HU" dirty="0" smtClean="0"/>
              <a:t>intrikus</a:t>
            </a:r>
            <a:endParaRPr lang="hu-HU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/>
              <a:t>visszautasítás </a:t>
            </a:r>
            <a:r>
              <a:rPr lang="hu-HU" dirty="0"/>
              <a:t>fájdalma, bosszúvágy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84611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5AFEE1C-8009-477E-ACAE-CC19DB448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u="sng" dirty="0"/>
              <a:t>Motívumok</a:t>
            </a:r>
          </a:p>
          <a:p>
            <a:r>
              <a:rPr lang="hu-HU" dirty="0"/>
              <a:t>arany (</a:t>
            </a:r>
            <a:r>
              <a:rPr lang="hu-HU" dirty="0" err="1"/>
              <a:t>Midász</a:t>
            </a:r>
            <a:r>
              <a:rPr lang="hu-HU" dirty="0"/>
              <a:t> és </a:t>
            </a:r>
            <a:r>
              <a:rPr lang="hu-HU" dirty="0" err="1"/>
              <a:t>Polükratész</a:t>
            </a:r>
            <a:r>
              <a:rPr lang="hu-HU" dirty="0"/>
              <a:t> mítosza)</a:t>
            </a:r>
          </a:p>
          <a:p>
            <a:r>
              <a:rPr lang="hu-HU" dirty="0"/>
              <a:t>(fél)hold</a:t>
            </a:r>
          </a:p>
          <a:p>
            <a:r>
              <a:rPr lang="hu-HU" dirty="0"/>
              <a:t>Duna</a:t>
            </a:r>
          </a:p>
          <a:p>
            <a:r>
              <a:rPr lang="hu-HU" dirty="0"/>
              <a:t>sziget</a:t>
            </a:r>
          </a:p>
          <a:p>
            <a:r>
              <a:rPr lang="hu-HU" dirty="0"/>
              <a:t>bűn és bűnhődés</a:t>
            </a:r>
          </a:p>
          <a:p>
            <a:pPr marL="0" indent="0">
              <a:buNone/>
            </a:pPr>
            <a:endParaRPr lang="hu-HU" dirty="0"/>
          </a:p>
          <a:p>
            <a:pPr fontAlgn="base">
              <a:buFont typeface="Wingdings" panose="05000000000000000000" pitchFamily="2" charset="2"/>
              <a:buChar char="v"/>
            </a:pPr>
            <a:r>
              <a:rPr lang="en-US" i="1" dirty="0"/>
              <a:t>Ki</a:t>
            </a:r>
            <a:r>
              <a:rPr lang="hu-HU" i="1" dirty="0"/>
              <a:t>k </a:t>
            </a:r>
            <a:r>
              <a:rPr lang="en-US" i="1" dirty="0" err="1"/>
              <a:t>és</a:t>
            </a:r>
            <a:r>
              <a:rPr lang="en-US" i="1" dirty="0"/>
              <a:t> </a:t>
            </a:r>
            <a:r>
              <a:rPr lang="en-US" i="1" dirty="0" err="1"/>
              <a:t>miért</a:t>
            </a:r>
            <a:r>
              <a:rPr lang="hu-HU" i="1" dirty="0"/>
              <a:t> </a:t>
            </a:r>
            <a:r>
              <a:rPr lang="en-US" i="1" dirty="0" err="1"/>
              <a:t>nevezi</a:t>
            </a:r>
            <a:r>
              <a:rPr lang="hu-HU" i="1" dirty="0"/>
              <a:t>k</a:t>
            </a:r>
            <a:r>
              <a:rPr lang="en-US" i="1" dirty="0"/>
              <a:t> </a:t>
            </a:r>
            <a:r>
              <a:rPr lang="hu-HU" i="1" dirty="0"/>
              <a:t>a regényben</a:t>
            </a:r>
            <a:r>
              <a:rPr lang="en-US" i="1" dirty="0"/>
              <a:t> </a:t>
            </a:r>
            <a:r>
              <a:rPr lang="en-US" i="1" dirty="0" err="1"/>
              <a:t>Timárt</a:t>
            </a:r>
            <a:r>
              <a:rPr lang="en-US" i="1" dirty="0"/>
              <a:t> </a:t>
            </a:r>
            <a:r>
              <a:rPr lang="en-US" i="1" dirty="0" err="1"/>
              <a:t>arany</a:t>
            </a:r>
            <a:r>
              <a:rPr lang="en-US" i="1" dirty="0"/>
              <a:t> </a:t>
            </a:r>
            <a:r>
              <a:rPr lang="en-US" i="1" dirty="0" err="1"/>
              <a:t>embernek</a:t>
            </a:r>
            <a:r>
              <a:rPr lang="en-US" i="1" dirty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i="1" dirty="0"/>
              <a:t>Hogyan ábrázolja az elbeszélő a születő kapitalista világot?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i="1" dirty="0"/>
              <a:t>Mi jellemzi a szigetlakók életmódját, értékrendjét?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i="1" dirty="0"/>
              <a:t>Bűnös ember-e Timár? Miért és hogyan bűnhődik?</a:t>
            </a:r>
            <a:r>
              <a:rPr lang="en-US" i="1" dirty="0"/>
              <a:t/>
            </a:r>
            <a:br>
              <a:rPr lang="en-US" i="1" dirty="0"/>
            </a:br>
            <a:endParaRPr lang="hu-HU" i="1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73870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De </a:t>
            </a:r>
            <a:r>
              <a:rPr lang="hu-HU" dirty="0"/>
              <a:t>hát mire való akkor a férfi a világon, ha nagy baj idején nem talál más segítséget, mint magára hagyni asszonyt és gyermeket s szétzúzni saját szívét?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De </a:t>
            </a:r>
            <a:r>
              <a:rPr lang="hu-HU" dirty="0"/>
              <a:t>hát mire valók akkor a császárok, a miniszterek, a nagyhatalmak, ha egymás nyomorult jobbágyait meg nem bírják védelmezni?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De </a:t>
            </a:r>
            <a:r>
              <a:rPr lang="hu-HU" dirty="0"/>
              <a:t>hát mire való akkor a pap a világon, ha ilyen szenvedést nem tud megorvosolni?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De </a:t>
            </a:r>
            <a:r>
              <a:rPr lang="hu-HU" dirty="0"/>
              <a:t>hát mire való akkor a vallás, a hit, a keresztyének és zsidók minden hitágazata, ha ilyen követelést tenni szabad?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De </a:t>
            </a:r>
            <a:r>
              <a:rPr lang="hu-HU" dirty="0"/>
              <a:t>hát mire való akkor a szeretet, ha az önzés medréből kilépve s az eléje tornyosuló akadályokat elsodorva nem képes elárasztani és tisztára mosni mindazt, amit átölel?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De </a:t>
            </a:r>
            <a:r>
              <a:rPr lang="hu-HU" dirty="0"/>
              <a:t>hát mire való akkor a törvény, az emberi társaság, ha szabad megtörténni annak, hogy valakit a koldustarisznyáig levetkőztessenek olyan tartozásért, mellyel ő maga soha adós nem volt? Hogy nyomorulttá tegyenek egy harmadik emberért, aki nevetve áll odább?</a:t>
            </a:r>
          </a:p>
          <a:p>
            <a:pPr marL="514350" indent="-514350">
              <a:buFont typeface="+mj-lt"/>
              <a:buAutoNum type="alphaLcParenR"/>
            </a:pPr>
            <a:r>
              <a:rPr lang="hu-HU" dirty="0" smtClean="0"/>
              <a:t>De </a:t>
            </a:r>
            <a:r>
              <a:rPr lang="hu-HU" dirty="0"/>
              <a:t>hát mire való akkor a pénz a világon, ha ilyen kárt lehet vele tenni egy embernek, aki nem szeret semmit, csak a pénzt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A szigetlakók története (Feladat)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1408289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704540F-7477-4B47-B802-55CF0A349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u="sng" dirty="0"/>
              <a:t>Romantikus vonások</a:t>
            </a:r>
          </a:p>
          <a:p>
            <a:r>
              <a:rPr lang="hu-HU" dirty="0"/>
              <a:t>statikus, végletesen ábrázolt mellékszereplők</a:t>
            </a:r>
          </a:p>
          <a:p>
            <a:r>
              <a:rPr lang="hu-HU" dirty="0"/>
              <a:t>nagy ellentétek, drámai konfliktusok</a:t>
            </a:r>
          </a:p>
          <a:p>
            <a:r>
              <a:rPr lang="hu-HU" dirty="0"/>
              <a:t>véletlenek, váratlan fordulatok (pl.: cserehalál)</a:t>
            </a:r>
          </a:p>
          <a:p>
            <a:r>
              <a:rPr lang="hu-HU" dirty="0"/>
              <a:t>elvágyódás, kivonulás a társadalomból, természetkultusz, egzotikum (sziget)</a:t>
            </a:r>
          </a:p>
          <a:p>
            <a:r>
              <a:rPr lang="hu-HU" dirty="0"/>
              <a:t>elbeszélői stílus (pátosz, szókincs, leírások, </a:t>
            </a:r>
            <a:r>
              <a:rPr lang="hu-HU" dirty="0" smtClean="0"/>
              <a:t>festményszerűség, írói </a:t>
            </a:r>
            <a:r>
              <a:rPr lang="hu-HU" dirty="0"/>
              <a:t>fantázia)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u="sng" dirty="0"/>
              <a:t>Realista vonások</a:t>
            </a:r>
          </a:p>
          <a:p>
            <a:r>
              <a:rPr lang="hu-HU" dirty="0"/>
              <a:t>Timár összetett jelleme, lélektani ábrázolása</a:t>
            </a:r>
          </a:p>
          <a:p>
            <a:r>
              <a:rPr lang="hu-HU" dirty="0"/>
              <a:t>nem arisztokrata hősök, hanem közemberek</a:t>
            </a:r>
          </a:p>
          <a:p>
            <a:r>
              <a:rPr lang="hu-HU" dirty="0"/>
              <a:t>kapitalizmus, polgárosodás és annak kritikája („kiábrándultság regénye”)</a:t>
            </a:r>
          </a:p>
          <a:p>
            <a:r>
              <a:rPr lang="hu-HU" dirty="0"/>
              <a:t>társadalmi felemelkedés – erkölcsi hanyatlás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>
                <a:cs typeface="Times New Roman" panose="02020603050405020304" pitchFamily="18" charset="0"/>
              </a:rPr>
              <a:t>► romantikus teljességvágy ↔ társadalmi korlátok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200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Képtalálat a következőre: „hoffmann”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Képtalálat a következőre: „hoffmann”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" name="Rectangle 9"/>
          <p:cNvSpPr/>
          <p:nvPr/>
        </p:nvSpPr>
        <p:spPr>
          <a:xfrm>
            <a:off x="765175" y="5445224"/>
            <a:ext cx="76549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2800" kern="0" dirty="0">
                <a:latin typeface="Bookman Old Style" panose="02050604050505020204" pitchFamily="18" charset="0"/>
              </a:rPr>
              <a:t>Jókai Mór fiatalon… 		     és idősen</a:t>
            </a:r>
            <a:endParaRPr lang="hu-HU" altLang="hu-HU" sz="2800" i="1" kern="0" dirty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Képtalálat a következőre: „jókai mór”">
            <a:extLst>
              <a:ext uri="{FF2B5EF4-FFF2-40B4-BE49-F238E27FC236}">
                <a16:creationId xmlns:a16="http://schemas.microsoft.com/office/drawing/2014/main" id="{A6711FB5-5622-441A-8DEF-193291CF0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619593"/>
            <a:ext cx="3870474" cy="4706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éptalálat a következőre: „jókai mór”">
            <a:extLst>
              <a:ext uri="{FF2B5EF4-FFF2-40B4-BE49-F238E27FC236}">
                <a16:creationId xmlns:a16="http://schemas.microsoft.com/office/drawing/2014/main" id="{788C0913-AD8F-483A-9857-30102FF5F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617538"/>
            <a:ext cx="3609889" cy="470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701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32C410-564B-41A0-9EF9-9325EFF8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rmAutofit/>
          </a:bodyPr>
          <a:lstStyle/>
          <a:p>
            <a:r>
              <a:rPr lang="hu-HU" sz="3200" b="1" dirty="0"/>
              <a:t>Élete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BE3ADF-EC3E-4787-8462-684244BC2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apja </a:t>
            </a:r>
            <a:r>
              <a:rPr lang="hu-HU" dirty="0" err="1"/>
              <a:t>Jókay</a:t>
            </a:r>
            <a:r>
              <a:rPr lang="hu-HU" dirty="0"/>
              <a:t> József ügyvéd, anyja </a:t>
            </a:r>
            <a:r>
              <a:rPr lang="hu-HU" dirty="0" err="1"/>
              <a:t>Pulay</a:t>
            </a:r>
            <a:r>
              <a:rPr lang="hu-HU" dirty="0"/>
              <a:t> Mária</a:t>
            </a:r>
          </a:p>
          <a:p>
            <a:r>
              <a:rPr lang="hu-HU" dirty="0"/>
              <a:t>Pozsonyban megtanul németül</a:t>
            </a:r>
          </a:p>
          <a:p>
            <a:r>
              <a:rPr lang="hu-HU" dirty="0"/>
              <a:t>komáromi gimnázium</a:t>
            </a:r>
          </a:p>
          <a:p>
            <a:r>
              <a:rPr lang="hu-HU" dirty="0"/>
              <a:t>12 évesen elveszti apját; tanára és sógora, </a:t>
            </a:r>
            <a:r>
              <a:rPr lang="hu-HU" dirty="0" err="1"/>
              <a:t>Vály</a:t>
            </a:r>
            <a:r>
              <a:rPr lang="hu-HU" dirty="0"/>
              <a:t> Ferenc veszi át nevelését, ő ismeri fel tehetségét</a:t>
            </a:r>
          </a:p>
          <a:p>
            <a:r>
              <a:rPr lang="hu-HU" dirty="0"/>
              <a:t>eleinte festőnek készül</a:t>
            </a:r>
          </a:p>
          <a:p>
            <a:r>
              <a:rPr lang="hu-HU" dirty="0"/>
              <a:t>pápai kollégium (az itteni önképzőkörben ismeri meg Petőfit)</a:t>
            </a:r>
          </a:p>
          <a:p>
            <a:r>
              <a:rPr lang="hu-HU" dirty="0"/>
              <a:t>Kecskeméten jogot tanul (</a:t>
            </a:r>
            <a:r>
              <a:rPr lang="hu-HU" i="1" dirty="0"/>
              <a:t>A zsidó fiú</a:t>
            </a:r>
            <a:r>
              <a:rPr lang="hu-HU" dirty="0"/>
              <a:t> címmel drámát ír az Akadémia pályázatára)</a:t>
            </a:r>
          </a:p>
          <a:p>
            <a:r>
              <a:rPr lang="hu-HU" dirty="0"/>
              <a:t>joggyakornok Komáromban és Pesten, ügyvédi oklevelet szerez</a:t>
            </a:r>
          </a:p>
          <a:p>
            <a:r>
              <a:rPr lang="hu-HU" dirty="0"/>
              <a:t>első regényének (</a:t>
            </a:r>
            <a:r>
              <a:rPr lang="hu-HU" i="1" dirty="0"/>
              <a:t>Hétköznapok</a:t>
            </a:r>
            <a:r>
              <a:rPr lang="hu-HU" dirty="0"/>
              <a:t>, 1846) sikere után végleg az írói pályát választja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2097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899C56A4-218B-42E4-A71F-A6A5C9EC2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a Tízek Társaságának tagja, az</a:t>
            </a:r>
            <a:r>
              <a:rPr lang="hu-HU" i="1" dirty="0"/>
              <a:t> Életképek</a:t>
            </a:r>
            <a:r>
              <a:rPr lang="hu-HU" dirty="0"/>
              <a:t> szerkesztője</a:t>
            </a:r>
          </a:p>
          <a:p>
            <a:r>
              <a:rPr lang="hu-HU" dirty="0"/>
              <a:t>1848. március 15-én a forradalmi ifjúság vezető alakja, aznap ismerkedik meg </a:t>
            </a:r>
            <a:r>
              <a:rPr lang="hu-HU" dirty="0" err="1"/>
              <a:t>Laborfalvi</a:t>
            </a:r>
            <a:r>
              <a:rPr lang="hu-HU" dirty="0"/>
              <a:t> Rózával, akit később feleségül vesz</a:t>
            </a:r>
          </a:p>
          <a:p>
            <a:r>
              <a:rPr lang="hu-HU" dirty="0"/>
              <a:t>1849 után bujdokolni kényszerül, állítólag felesége komáromi menlevelet szerez neki</a:t>
            </a:r>
          </a:p>
          <a:p>
            <a:r>
              <a:rPr lang="hu-HU" dirty="0"/>
              <a:t>újságokat alapít és szerkeszt (</a:t>
            </a:r>
            <a:r>
              <a:rPr lang="hu-HU" i="1" dirty="0"/>
              <a:t>Vasárnapi Újság</a:t>
            </a:r>
            <a:r>
              <a:rPr lang="hu-HU" dirty="0"/>
              <a:t>, </a:t>
            </a:r>
            <a:r>
              <a:rPr lang="hu-HU" i="1" dirty="0"/>
              <a:t>Igazmondó</a:t>
            </a:r>
            <a:r>
              <a:rPr lang="hu-HU" dirty="0"/>
              <a:t>, </a:t>
            </a:r>
            <a:r>
              <a:rPr lang="hu-HU" i="1" dirty="0"/>
              <a:t>Üstökös</a:t>
            </a:r>
            <a:r>
              <a:rPr lang="hu-HU" dirty="0"/>
              <a:t>, </a:t>
            </a:r>
            <a:r>
              <a:rPr lang="hu-HU" i="1" dirty="0"/>
              <a:t>Hon</a:t>
            </a:r>
            <a:r>
              <a:rPr lang="hu-HU" dirty="0"/>
              <a:t>)</a:t>
            </a:r>
          </a:p>
          <a:p>
            <a:r>
              <a:rPr lang="hu-HU" dirty="0"/>
              <a:t>tagja a Kisfaludy Társaságnak és az Akadémiának</a:t>
            </a:r>
          </a:p>
          <a:p>
            <a:r>
              <a:rPr lang="hu-HU" dirty="0"/>
              <a:t>(1865) országgyűlési képviselővé választják, barátságot köt Tisza Kálmánnal</a:t>
            </a:r>
          </a:p>
          <a:p>
            <a:r>
              <a:rPr lang="hu-HU" dirty="0"/>
              <a:t>(1894) 50 éves írói jubileum: százkötetes sorozatban, díszkiadásban jelentetik meg műveit</a:t>
            </a:r>
          </a:p>
          <a:p>
            <a:r>
              <a:rPr lang="hu-HU" dirty="0"/>
              <a:t>75 évesen újra nősül, fiatal felesége (Nagy Bella) miatt sokan támadják</a:t>
            </a:r>
          </a:p>
          <a:p>
            <a:r>
              <a:rPr lang="hu-HU" dirty="0"/>
              <a:t>tüdőgyulladásban hal meg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298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 nemzeti romantika megteremtője</a:t>
            </a:r>
          </a:p>
          <a:p>
            <a:r>
              <a:rPr lang="hu-HU" dirty="0"/>
              <a:t>hatalmas olvasóközönség</a:t>
            </a:r>
          </a:p>
          <a:p>
            <a:r>
              <a:rPr lang="hu-HU" dirty="0"/>
              <a:t>fantázia, mesélőkészség, fordulatos cselekmény</a:t>
            </a:r>
          </a:p>
          <a:p>
            <a:r>
              <a:rPr lang="hu-HU" dirty="0"/>
              <a:t>statikus jellemek (pl.: eszményített hősök)</a:t>
            </a:r>
          </a:p>
          <a:p>
            <a:r>
              <a:rPr lang="hu-HU" dirty="0"/>
              <a:t>gazdag környezetrajz, nagyszabású tablók</a:t>
            </a:r>
          </a:p>
          <a:p>
            <a:r>
              <a:rPr lang="hu-HU" dirty="0"/>
              <a:t>idealizmus, optimizmus, eszmények megtestesítése → megteremti a 19. század legendáját</a:t>
            </a:r>
          </a:p>
          <a:p>
            <a:r>
              <a:rPr lang="hu-HU" dirty="0"/>
              <a:t>hangnemi változatosság, stílusfordulat (élőbeszédszerű)</a:t>
            </a:r>
          </a:p>
          <a:p>
            <a:r>
              <a:rPr lang="hu-HU" dirty="0"/>
              <a:t>jelentősebb művei:</a:t>
            </a:r>
          </a:p>
          <a:p>
            <a:pPr lvl="1"/>
            <a:r>
              <a:rPr lang="hu-HU" i="1" dirty="0"/>
              <a:t>Egy magyar nábob; </a:t>
            </a:r>
            <a:r>
              <a:rPr lang="hu-HU" i="1" dirty="0" err="1"/>
              <a:t>Kárpáthy</a:t>
            </a:r>
            <a:r>
              <a:rPr lang="hu-HU" i="1" dirty="0"/>
              <a:t> Zoltán; Az új földesúr; A kőszívű ember fiai; Fekete gyémántok; Az arany ember; Sárga rózsa</a:t>
            </a:r>
            <a:endParaRPr lang="hu-HU" dirty="0"/>
          </a:p>
          <a:p>
            <a:endParaRPr lang="hu-HU" dirty="0"/>
          </a:p>
          <a:p>
            <a:pPr>
              <a:spcBef>
                <a:spcPts val="800"/>
              </a:spcBef>
            </a:pP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Autofit/>
          </a:bodyPr>
          <a:lstStyle/>
          <a:p>
            <a:r>
              <a:rPr lang="hu-HU" sz="3200" b="1" dirty="0"/>
              <a:t>Munkássága</a:t>
            </a:r>
          </a:p>
        </p:txBody>
      </p:sp>
    </p:spTree>
    <p:extLst>
      <p:ext uri="{BB962C8B-B14F-4D97-AF65-F5344CB8AC3E}">
        <p14:creationId xmlns:p14="http://schemas.microsoft.com/office/powerpoint/2010/main" val="213635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i="1" dirty="0"/>
              <a:t>A kőszívű ember fiai</a:t>
            </a:r>
          </a:p>
          <a:p>
            <a:endParaRPr lang="hu-HU" dirty="0"/>
          </a:p>
          <a:p>
            <a:r>
              <a:rPr lang="hu-HU" dirty="0"/>
              <a:t>műfaja: családregény, kalandregény, lélektani regény</a:t>
            </a:r>
          </a:p>
          <a:p>
            <a:r>
              <a:rPr lang="hu-HU" dirty="0"/>
              <a:t>eposzi vonások, mitikus szemléletmód → 1848/49 a magyar történelmi mitológia részévé válik</a:t>
            </a:r>
          </a:p>
          <a:p>
            <a:r>
              <a:rPr lang="hu-HU" dirty="0"/>
              <a:t>ismétlődő motívumok</a:t>
            </a:r>
          </a:p>
          <a:p>
            <a:r>
              <a:rPr lang="hu-HU" dirty="0"/>
              <a:t>valóság és fikció egybeolvadása</a:t>
            </a:r>
          </a:p>
          <a:p>
            <a:r>
              <a:rPr lang="hu-HU" dirty="0"/>
              <a:t>eszményítés</a:t>
            </a:r>
          </a:p>
          <a:p>
            <a:r>
              <a:rPr lang="hu-HU" dirty="0"/>
              <a:t>fő üzenete: nemzeti összefogás fontossága</a:t>
            </a:r>
          </a:p>
          <a:p>
            <a:r>
              <a:rPr lang="hu-HU" dirty="0"/>
              <a:t>a szabadságharc végzetszerű veresége</a:t>
            </a:r>
          </a:p>
          <a:p>
            <a:r>
              <a:rPr lang="hu-HU" dirty="0"/>
              <a:t>viszállyal kezdődik → megbékéléssel ér véget (~ eposzi szerkezet): Jenő önfeláldozása és Edit váratlan öröksége megteremti a családi békét; a héroszok ismét átlagemberekké válnak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1720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70A4E06-0172-4DAA-A8DC-5AA6A97E5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i="1" u="sng" dirty="0"/>
              <a:t>Az arany ember </a:t>
            </a:r>
            <a:r>
              <a:rPr lang="hu-HU" u="sng" dirty="0"/>
              <a:t>– Feladatok</a:t>
            </a:r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Elemezze a regény tér- és időviszonyait, valamint elbeszélésmódját! </a:t>
            </a:r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Azonosítsa a nagyepikai művekből ismert szerkezeti egységeket!</a:t>
            </a:r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Csoportosítsa a regény szereplőit különböző szempontok szerint!</a:t>
            </a:r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Jellemezze Tímár Mihály személyiségét, értékrendjét és annak </a:t>
            </a:r>
            <a:r>
              <a:rPr lang="hu-HU" i="1" dirty="0" err="1"/>
              <a:t>regénybeli</a:t>
            </a:r>
            <a:r>
              <a:rPr lang="hu-HU" i="1" dirty="0"/>
              <a:t> változásait! Beszélhetünk-e a főhős esetében jellemfejlődésről?</a:t>
            </a:r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Hasonlítsa össze Tímea és Noémi jellemét és </a:t>
            </a:r>
            <a:r>
              <a:rPr lang="hu-HU" i="1" dirty="0" err="1"/>
              <a:t>regénybeli</a:t>
            </a:r>
            <a:r>
              <a:rPr lang="hu-HU" i="1" dirty="0"/>
              <a:t> szerepét!   </a:t>
            </a:r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Elemezze a vezérmotívumok szerepét!</a:t>
            </a:r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Gyűjtse össze a regény romantikus és realista (valószerű) elemeit!</a:t>
            </a:r>
          </a:p>
        </p:txBody>
      </p:sp>
    </p:spTree>
    <p:extLst>
      <p:ext uri="{BB962C8B-B14F-4D97-AF65-F5344CB8AC3E}">
        <p14:creationId xmlns:p14="http://schemas.microsoft.com/office/powerpoint/2010/main" val="79298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310F6529-8B65-4214-9E8B-E400BCB90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u="sng" dirty="0"/>
              <a:t>Keletkezéstörténet</a:t>
            </a:r>
          </a:p>
          <a:p>
            <a:r>
              <a:rPr lang="hu-HU" dirty="0"/>
              <a:t>dualizmus kora (gazdasági fejlődés, polgárosodás)</a:t>
            </a:r>
          </a:p>
          <a:p>
            <a:r>
              <a:rPr lang="hu-HU" dirty="0"/>
              <a:t>életrajzi mozzanatok (Jókai szülővárosa és balatoni villája, viszonya </a:t>
            </a:r>
            <a:r>
              <a:rPr lang="hu-HU" dirty="0" err="1"/>
              <a:t>Lukanics</a:t>
            </a:r>
            <a:r>
              <a:rPr lang="hu-HU" dirty="0"/>
              <a:t> </a:t>
            </a:r>
            <a:r>
              <a:rPr lang="hu-HU" dirty="0" err="1"/>
              <a:t>Ottiliával</a:t>
            </a:r>
            <a:r>
              <a:rPr lang="hu-HU" dirty="0"/>
              <a:t>)</a:t>
            </a:r>
          </a:p>
          <a:p>
            <a:r>
              <a:rPr lang="hu-HU" dirty="0"/>
              <a:t>Jókai „legkedvesebb regénye”</a:t>
            </a:r>
          </a:p>
          <a:p>
            <a:pPr marL="0" indent="0">
              <a:buNone/>
            </a:pPr>
            <a:endParaRPr lang="hu-HU" u="sng" dirty="0"/>
          </a:p>
          <a:p>
            <a:pPr marL="0" indent="0">
              <a:buNone/>
            </a:pPr>
            <a:r>
              <a:rPr lang="hu-HU" u="sng" dirty="0"/>
              <a:t>Tér- és időviszonyok, elbeszélésmód</a:t>
            </a:r>
          </a:p>
          <a:p>
            <a:r>
              <a:rPr lang="hu-HU" dirty="0"/>
              <a:t>helyszínek: Komárom, Balatonfüred, Senki szigete</a:t>
            </a:r>
          </a:p>
          <a:p>
            <a:r>
              <a:rPr lang="hu-HU" dirty="0"/>
              <a:t>cselekményidő: kb. 1830 és 1840 között</a:t>
            </a:r>
          </a:p>
          <a:p>
            <a:r>
              <a:rPr lang="hu-HU" dirty="0"/>
              <a:t>lineáris (kronologikus) elbeszélés, párhuzamos meseszövés (mellékszálak), mindentudó (E/3. sz.) elbeszélő</a:t>
            </a:r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u="sng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u="sng" dirty="0"/>
          </a:p>
          <a:p>
            <a:pPr marL="0" indent="0">
              <a:buNone/>
            </a:pPr>
            <a:endParaRPr lang="hu-HU" u="sng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773C7187-5089-423D-8CC7-4DC569C3D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/>
          </a:bodyPr>
          <a:lstStyle/>
          <a:p>
            <a:r>
              <a:rPr lang="hu-HU" sz="3200" b="1" i="1" dirty="0"/>
              <a:t>Az arany ember</a:t>
            </a:r>
            <a:r>
              <a:rPr lang="hu-HU" sz="3200" dirty="0"/>
              <a:t> (1872)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3301591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C18B391-2225-464F-980C-5C28380D4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/>
          <a:lstStyle/>
          <a:p>
            <a:pPr marL="0" indent="0">
              <a:buNone/>
            </a:pPr>
            <a:r>
              <a:rPr lang="hu-HU" u="sng" dirty="0"/>
              <a:t>Szerkezet</a:t>
            </a:r>
          </a:p>
          <a:p>
            <a:pPr marL="0" indent="0">
              <a:buNone/>
            </a:pPr>
            <a:r>
              <a:rPr lang="hu-HU" i="1" dirty="0"/>
              <a:t>- </a:t>
            </a:r>
            <a:r>
              <a:rPr lang="hu-HU" dirty="0"/>
              <a:t>egyik legjobban szerkesztett műve (előreutalások, motívumok) </a:t>
            </a:r>
          </a:p>
          <a:p>
            <a:r>
              <a:rPr lang="hu-HU" i="1" dirty="0"/>
              <a:t>Expozíció</a:t>
            </a:r>
            <a:r>
              <a:rPr lang="hu-HU" dirty="0"/>
              <a:t>: utazás a Szent Borbálán </a:t>
            </a:r>
          </a:p>
          <a:p>
            <a:r>
              <a:rPr lang="hu-HU" i="1" dirty="0"/>
              <a:t>Bonyodalom</a:t>
            </a:r>
            <a:r>
              <a:rPr lang="hu-HU" dirty="0"/>
              <a:t>: a kincs megszerzése + találkozás Noémivel</a:t>
            </a:r>
          </a:p>
          <a:p>
            <a:r>
              <a:rPr lang="hu-HU" i="1" dirty="0"/>
              <a:t>Kibontakozás</a:t>
            </a:r>
            <a:r>
              <a:rPr lang="hu-HU" dirty="0"/>
              <a:t>: Timár meggazdagodása és kettős élete</a:t>
            </a:r>
          </a:p>
          <a:p>
            <a:r>
              <a:rPr lang="hu-HU" i="1" dirty="0"/>
              <a:t>Tetőpont</a:t>
            </a:r>
            <a:r>
              <a:rPr lang="hu-HU" dirty="0"/>
              <a:t>: </a:t>
            </a:r>
            <a:r>
              <a:rPr lang="hu-HU" dirty="0" err="1"/>
              <a:t>Krisztyán</a:t>
            </a:r>
            <a:r>
              <a:rPr lang="hu-HU" dirty="0"/>
              <a:t> halála</a:t>
            </a:r>
          </a:p>
          <a:p>
            <a:r>
              <a:rPr lang="hu-HU" i="1" dirty="0"/>
              <a:t>Megoldás</a:t>
            </a:r>
            <a:r>
              <a:rPr lang="hu-HU" dirty="0"/>
              <a:t>: Timár élete a Senki szigetén + </a:t>
            </a:r>
            <a:r>
              <a:rPr lang="hu-HU" dirty="0" err="1"/>
              <a:t>Timéa</a:t>
            </a:r>
            <a:r>
              <a:rPr lang="hu-HU" dirty="0"/>
              <a:t> és </a:t>
            </a:r>
            <a:r>
              <a:rPr lang="hu-HU" dirty="0" err="1"/>
              <a:t>Kacsuka</a:t>
            </a:r>
            <a:r>
              <a:rPr lang="hu-HU" dirty="0"/>
              <a:t> házassága</a:t>
            </a:r>
          </a:p>
        </p:txBody>
      </p:sp>
    </p:spTree>
    <p:extLst>
      <p:ext uri="{BB962C8B-B14F-4D97-AF65-F5344CB8AC3E}">
        <p14:creationId xmlns:p14="http://schemas.microsoft.com/office/powerpoint/2010/main" val="3077951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3660</TotalTime>
  <Words>1007</Words>
  <Application>Microsoft Office PowerPoint</Application>
  <PresentationFormat>Diavetítés a képernyőre (4:3 oldalarány)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2" baseType="lpstr">
      <vt:lpstr>Arial</vt:lpstr>
      <vt:lpstr>Bookman Old Style</vt:lpstr>
      <vt:lpstr>Constantia</vt:lpstr>
      <vt:lpstr>Times New Roman</vt:lpstr>
      <vt:lpstr>Wingdings</vt:lpstr>
      <vt:lpstr>Wingdings 2</vt:lpstr>
      <vt:lpstr>Paper</vt:lpstr>
      <vt:lpstr>Jókai Mór</vt:lpstr>
      <vt:lpstr>PowerPoint-bemutató</vt:lpstr>
      <vt:lpstr>Élete</vt:lpstr>
      <vt:lpstr>PowerPoint-bemutató</vt:lpstr>
      <vt:lpstr>Munkássága</vt:lpstr>
      <vt:lpstr>PowerPoint-bemutató</vt:lpstr>
      <vt:lpstr>PowerPoint-bemutató</vt:lpstr>
      <vt:lpstr>Az arany ember (1872)</vt:lpstr>
      <vt:lpstr>PowerPoint-bemutató</vt:lpstr>
      <vt:lpstr>PowerPoint-bemutató</vt:lpstr>
      <vt:lpstr>PowerPoint-bemutató</vt:lpstr>
      <vt:lpstr>PowerPoint-bemutató</vt:lpstr>
      <vt:lpstr>PowerPoint-bemutató</vt:lpstr>
      <vt:lpstr>A szigetlakók története (Feladat)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barokk</dc:title>
  <dc:creator>Bartek Dani</dc:creator>
  <cp:lastModifiedBy>Bartek Dániel</cp:lastModifiedBy>
  <cp:revision>175</cp:revision>
  <dcterms:created xsi:type="dcterms:W3CDTF">2016-11-06T14:22:17Z</dcterms:created>
  <dcterms:modified xsi:type="dcterms:W3CDTF">2024-02-08T20:09:08Z</dcterms:modified>
</cp:coreProperties>
</file>