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42"/>
  </p:notesMasterIdLst>
  <p:handoutMasterIdLst>
    <p:handoutMasterId r:id="rId43"/>
  </p:handoutMasterIdLst>
  <p:sldIdLst>
    <p:sldId id="256" r:id="rId5"/>
    <p:sldId id="257" r:id="rId6"/>
    <p:sldId id="269" r:id="rId7"/>
    <p:sldId id="270" r:id="rId8"/>
    <p:sldId id="287" r:id="rId9"/>
    <p:sldId id="288" r:id="rId10"/>
    <p:sldId id="289" r:id="rId11"/>
    <p:sldId id="290" r:id="rId12"/>
    <p:sldId id="271" r:id="rId13"/>
    <p:sldId id="272" r:id="rId14"/>
    <p:sldId id="291" r:id="rId15"/>
    <p:sldId id="277" r:id="rId16"/>
    <p:sldId id="278" r:id="rId17"/>
    <p:sldId id="280" r:id="rId18"/>
    <p:sldId id="273" r:id="rId19"/>
    <p:sldId id="292" r:id="rId20"/>
    <p:sldId id="281" r:id="rId21"/>
    <p:sldId id="282" r:id="rId22"/>
    <p:sldId id="283"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Lst>
  <p:sldSz cx="12192000" cy="6858000"/>
  <p:notesSz cx="6858000" cy="9144000"/>
  <p:defaultTextStyle>
    <a:defPPr rtl="0">
      <a:defRPr lang="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showGuides="1">
      <p:cViewPr>
        <p:scale>
          <a:sx n="100" d="100"/>
          <a:sy n="100" d="100"/>
        </p:scale>
        <p:origin x="-77" y="-202"/>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91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hu-HU" dirty="0"/>
          </a:p>
        </p:txBody>
      </p:sp>
      <p:sp>
        <p:nvSpPr>
          <p:cNvPr id="3" name="Dátum hely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20420C0F-847F-4D07-8042-CF75D60BEDE1}" type="datetime1">
              <a:rPr lang="hu-HU" smtClean="0"/>
              <a:t>2023.12.04.</a:t>
            </a:fld>
            <a:endParaRPr lang="hu-HU" dirty="0"/>
          </a:p>
        </p:txBody>
      </p:sp>
      <p:sp>
        <p:nvSpPr>
          <p:cNvPr id="4" name="Élőláb hely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hu-HU" dirty="0"/>
          </a:p>
        </p:txBody>
      </p:sp>
      <p:sp>
        <p:nvSpPr>
          <p:cNvPr id="5" name="Dia számának hely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06834459-7356-44BF-850D-8B30C4FB3B6B}" type="slidenum">
              <a:rPr lang="hu-HU" smtClean="0"/>
              <a:pPr algn="r" rtl="0"/>
              <a:t>‹#›</a:t>
            </a:fld>
            <a:endParaRPr lang="hu-HU"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hu-HU" dirty="0"/>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CD48D8C4-4188-4989-934B-CD3E208BAE8F}" type="datetime1">
              <a:rPr lang="hu-HU" smtClean="0"/>
              <a:pPr/>
              <a:t>2023.12.04.</a:t>
            </a:fld>
            <a:endParaRPr lang="hu-HU" dirty="0"/>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hu-HU" dirty="0"/>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hu-HU" dirty="0" smtClean="0"/>
              <a:t>Mintaszöveg szerkesztése</a:t>
            </a:r>
          </a:p>
          <a:p>
            <a:pPr lvl="1" rtl="0"/>
            <a:r>
              <a:rPr lang="hu-HU" dirty="0" smtClean="0"/>
              <a:t>Második szint</a:t>
            </a:r>
          </a:p>
          <a:p>
            <a:pPr lvl="2" rtl="0"/>
            <a:r>
              <a:rPr lang="hu-HU" dirty="0" smtClean="0"/>
              <a:t>Harmadik szint</a:t>
            </a:r>
          </a:p>
          <a:p>
            <a:pPr lvl="3" rtl="0"/>
            <a:r>
              <a:rPr lang="hu-HU" dirty="0" smtClean="0"/>
              <a:t>Negyedik szint</a:t>
            </a:r>
          </a:p>
          <a:p>
            <a:pPr lvl="4" rtl="0"/>
            <a:r>
              <a:rPr lang="hu-HU" dirty="0" smtClean="0"/>
              <a:t>Ötödik szint</a:t>
            </a:r>
            <a:endParaRPr lang="hu-HU" dirty="0"/>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hu-HU" dirty="0"/>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0A3C37BE-C303-496D-B5CD-85F2937540FC}" type="slidenum">
              <a:rPr lang="hu-HU" smtClean="0"/>
              <a:pPr/>
              <a:t>‹#›</a:t>
            </a:fld>
            <a:endParaRPr lang="hu-HU"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A3C37BE-C303-496D-B5CD-85F2937540FC}" type="slidenum">
              <a:rPr lang="hu-HU" smtClean="0"/>
              <a:pPr/>
              <a:t>1</a:t>
            </a:fld>
            <a:endParaRPr lang="hu-HU" dirty="0"/>
          </a:p>
        </p:txBody>
      </p:sp>
    </p:spTree>
    <p:extLst>
      <p:ext uri="{BB962C8B-B14F-4D97-AF65-F5344CB8AC3E}">
        <p14:creationId xmlns:p14="http://schemas.microsoft.com/office/powerpoint/2010/main" val="4249523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A3C37BE-C303-496D-B5CD-85F2937540FC}" type="slidenum">
              <a:rPr lang="hu-HU" smtClean="0"/>
              <a:pPr/>
              <a:t>2</a:t>
            </a:fld>
            <a:endParaRPr lang="hu-HU" dirty="0"/>
          </a:p>
        </p:txBody>
      </p:sp>
    </p:spTree>
    <p:extLst>
      <p:ext uri="{BB962C8B-B14F-4D97-AF65-F5344CB8AC3E}">
        <p14:creationId xmlns:p14="http://schemas.microsoft.com/office/powerpoint/2010/main" val="1356242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A3C37BE-C303-496D-B5CD-85F2937540FC}" type="slidenum">
              <a:rPr lang="hu-HU" smtClean="0"/>
              <a:pPr/>
              <a:t>16</a:t>
            </a:fld>
            <a:endParaRPr lang="hu-HU" dirty="0"/>
          </a:p>
        </p:txBody>
      </p:sp>
    </p:spTree>
    <p:extLst>
      <p:ext uri="{BB962C8B-B14F-4D97-AF65-F5344CB8AC3E}">
        <p14:creationId xmlns:p14="http://schemas.microsoft.com/office/powerpoint/2010/main" val="2811306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fld id="{0A3C37BE-C303-496D-B5CD-85F2937540FC}" type="slidenum">
              <a:rPr lang="hu-HU" smtClean="0"/>
              <a:pPr/>
              <a:t>23</a:t>
            </a:fld>
            <a:endParaRPr lang="hu-HU" dirty="0"/>
          </a:p>
        </p:txBody>
      </p:sp>
    </p:spTree>
    <p:extLst>
      <p:ext uri="{BB962C8B-B14F-4D97-AF65-F5344CB8AC3E}">
        <p14:creationId xmlns:p14="http://schemas.microsoft.com/office/powerpoint/2010/main" val="427405868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Téglalap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u-HU" dirty="0"/>
          </a:p>
        </p:txBody>
      </p:sp>
      <p:sp>
        <p:nvSpPr>
          <p:cNvPr id="8" name="Téglalap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u-HU" dirty="0"/>
          </a:p>
        </p:txBody>
      </p:sp>
      <p:sp>
        <p:nvSpPr>
          <p:cNvPr id="2" name="Cím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hu-HU" smtClean="0"/>
              <a:t>Mintacím szerkesztése</a:t>
            </a:r>
            <a:endParaRPr lang="hu-HU" dirty="0"/>
          </a:p>
        </p:txBody>
      </p:sp>
      <p:sp>
        <p:nvSpPr>
          <p:cNvPr id="3" name="Alcím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hu-HU" smtClean="0"/>
              <a:t>Kattintson ide az alcím mintájának szerkesztéséhez</a:t>
            </a:r>
            <a:endParaRPr lang="hu-HU" dirty="0"/>
          </a:p>
        </p:txBody>
      </p:sp>
      <p:sp>
        <p:nvSpPr>
          <p:cNvPr id="4" name="Dátum helye 3"/>
          <p:cNvSpPr>
            <a:spLocks noGrp="1"/>
          </p:cNvSpPr>
          <p:nvPr>
            <p:ph type="dt" sz="half" idx="10"/>
          </p:nvPr>
        </p:nvSpPr>
        <p:spPr/>
        <p:txBody>
          <a:bodyPr rtlCol="0"/>
          <a:lstStyle>
            <a:lvl1pPr>
              <a:defRPr/>
            </a:lvl1pPr>
          </a:lstStyle>
          <a:p>
            <a:fld id="{71426A3D-742A-4B1E-A8BD-438243219DA7}" type="datetime1">
              <a:rPr lang="hu-HU" smtClean="0"/>
              <a:pPr/>
              <a:t>2023.12.04.</a:t>
            </a:fld>
            <a:endParaRPr lang="hu-HU" dirty="0"/>
          </a:p>
        </p:txBody>
      </p:sp>
      <p:sp>
        <p:nvSpPr>
          <p:cNvPr id="5" name="Élőláb helye 4"/>
          <p:cNvSpPr>
            <a:spLocks noGrp="1"/>
          </p:cNvSpPr>
          <p:nvPr>
            <p:ph type="ftr" sz="quarter" idx="11"/>
          </p:nvPr>
        </p:nvSpPr>
        <p:spPr/>
        <p:txBody>
          <a:bodyPr rtlCol="0"/>
          <a:lstStyle/>
          <a:p>
            <a:pPr rtl="0"/>
            <a:endParaRPr lang="hu-HU" dirty="0"/>
          </a:p>
        </p:txBody>
      </p:sp>
      <p:sp>
        <p:nvSpPr>
          <p:cNvPr id="6" name="Dia számának helye 5"/>
          <p:cNvSpPr>
            <a:spLocks noGrp="1"/>
          </p:cNvSpPr>
          <p:nvPr>
            <p:ph type="sldNum" sz="quarter" idx="12"/>
          </p:nvPr>
        </p:nvSpPr>
        <p:spPr/>
        <p:txBody>
          <a:bodyPr rtlCol="0"/>
          <a:lstStyle/>
          <a:p>
            <a:pPr rtl="0"/>
            <a:fld id="{0FF54DE5-C571-48E8-A5BC-B369434E2F44}" type="slidenum">
              <a:rPr lang="hu-HU" smtClean="0"/>
              <a:t>‹#›</a:t>
            </a:fld>
            <a:endParaRPr lang="hu-HU" dirty="0"/>
          </a:p>
        </p:txBody>
      </p:sp>
      <p:pic>
        <p:nvPicPr>
          <p:cNvPr id="11" name="Kép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nchor="b"/>
          <a:lstStyle>
            <a:lvl1pPr algn="l" rtl="0">
              <a:defRPr sz="3200"/>
            </a:lvl1pPr>
          </a:lstStyle>
          <a:p>
            <a:pPr rtl="0"/>
            <a:r>
              <a:rPr lang="hu-HU" smtClean="0"/>
              <a:t>Mintacím szerkesztése</a:t>
            </a:r>
            <a:endParaRPr lang="hu-HU" dirty="0"/>
          </a:p>
        </p:txBody>
      </p:sp>
      <p:sp>
        <p:nvSpPr>
          <p:cNvPr id="3" name="Kép helyőrzője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hu-HU" smtClean="0"/>
              <a:t>Kép beszúrásához kattintson az ikonra</a:t>
            </a:r>
            <a:endParaRPr lang="hu-HU" dirty="0"/>
          </a:p>
        </p:txBody>
      </p:sp>
      <p:sp>
        <p:nvSpPr>
          <p:cNvPr id="4" name="Szöveg helye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hu-HU" smtClean="0"/>
              <a:t>Mintaszöveg szerkesztése</a:t>
            </a:r>
          </a:p>
        </p:txBody>
      </p:sp>
      <p:sp>
        <p:nvSpPr>
          <p:cNvPr id="5" name="Dátum helye 4"/>
          <p:cNvSpPr>
            <a:spLocks noGrp="1"/>
          </p:cNvSpPr>
          <p:nvPr>
            <p:ph type="dt" sz="half" idx="10"/>
          </p:nvPr>
        </p:nvSpPr>
        <p:spPr/>
        <p:txBody>
          <a:bodyPr rtlCol="0"/>
          <a:lstStyle>
            <a:lvl1pPr>
              <a:defRPr/>
            </a:lvl1pPr>
          </a:lstStyle>
          <a:p>
            <a:fld id="{C8A7EE27-E651-4834-8E3E-F76E341D205A}" type="datetime1">
              <a:rPr lang="hu-HU" smtClean="0"/>
              <a:pPr/>
              <a:t>2023.12.04.</a:t>
            </a:fld>
            <a:endParaRPr lang="hu-HU" dirty="0"/>
          </a:p>
        </p:txBody>
      </p:sp>
      <p:sp>
        <p:nvSpPr>
          <p:cNvPr id="6" name="Élőláb helye 5"/>
          <p:cNvSpPr>
            <a:spLocks noGrp="1"/>
          </p:cNvSpPr>
          <p:nvPr>
            <p:ph type="ftr" sz="quarter" idx="11"/>
          </p:nvPr>
        </p:nvSpPr>
        <p:spPr/>
        <p:txBody>
          <a:bodyPr rtlCol="0"/>
          <a:lstStyle/>
          <a:p>
            <a:pPr rtl="0"/>
            <a:endParaRPr lang="hu-HU" dirty="0"/>
          </a:p>
        </p:txBody>
      </p:sp>
      <p:sp>
        <p:nvSpPr>
          <p:cNvPr id="7" name="Dia számának helye 6"/>
          <p:cNvSpPr>
            <a:spLocks noGrp="1"/>
          </p:cNvSpPr>
          <p:nvPr>
            <p:ph type="sldNum" sz="quarter" idx="12"/>
          </p:nvPr>
        </p:nvSpPr>
        <p:spPr/>
        <p:txBody>
          <a:bodyPr rtlCol="0"/>
          <a:lstStyle/>
          <a:p>
            <a:pPr rtl="0"/>
            <a:fld id="{0FF54DE5-C571-48E8-A5BC-B369434E2F44}" type="slidenum">
              <a:rPr lang="hu-HU" smtClean="0"/>
              <a:t>‹#›</a:t>
            </a:fld>
            <a:endParaRPr lang="hu-HU"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smtClean="0"/>
              <a:t>Mintacím szerkesztése</a:t>
            </a:r>
            <a:endParaRPr lang="hu-HU" dirty="0"/>
          </a:p>
        </p:txBody>
      </p:sp>
      <p:sp>
        <p:nvSpPr>
          <p:cNvPr id="3" name="Függőleges szöveg helye 2"/>
          <p:cNvSpPr>
            <a:spLocks noGrp="1"/>
          </p:cNvSpPr>
          <p:nvPr>
            <p:ph type="body" orient="vert" idx="1"/>
          </p:nvPr>
        </p:nvSpPr>
        <p:spPr/>
        <p:txBody>
          <a:bodyPr vert="eaVert" rtlCol="0"/>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4" name="Dátum helye 3"/>
          <p:cNvSpPr>
            <a:spLocks noGrp="1"/>
          </p:cNvSpPr>
          <p:nvPr>
            <p:ph type="dt" sz="half" idx="10"/>
          </p:nvPr>
        </p:nvSpPr>
        <p:spPr/>
        <p:txBody>
          <a:bodyPr rtlCol="0"/>
          <a:lstStyle>
            <a:lvl1pPr>
              <a:defRPr/>
            </a:lvl1pPr>
          </a:lstStyle>
          <a:p>
            <a:fld id="{0C048CEE-F83C-4855-97D5-D441A0CEF1C5}" type="datetime1">
              <a:rPr lang="hu-HU" smtClean="0"/>
              <a:pPr/>
              <a:t>2023.12.04.</a:t>
            </a:fld>
            <a:endParaRPr lang="hu-HU" dirty="0"/>
          </a:p>
        </p:txBody>
      </p:sp>
      <p:sp>
        <p:nvSpPr>
          <p:cNvPr id="5" name="Élőláb helye 4"/>
          <p:cNvSpPr>
            <a:spLocks noGrp="1"/>
          </p:cNvSpPr>
          <p:nvPr>
            <p:ph type="ftr" sz="quarter" idx="11"/>
          </p:nvPr>
        </p:nvSpPr>
        <p:spPr/>
        <p:txBody>
          <a:bodyPr rtlCol="0"/>
          <a:lstStyle/>
          <a:p>
            <a:pPr rtl="0"/>
            <a:endParaRPr lang="hu-HU" dirty="0"/>
          </a:p>
        </p:txBody>
      </p:sp>
      <p:sp>
        <p:nvSpPr>
          <p:cNvPr id="6" name="Dia számának helye 5"/>
          <p:cNvSpPr>
            <a:spLocks noGrp="1"/>
          </p:cNvSpPr>
          <p:nvPr>
            <p:ph type="sldNum" sz="quarter" idx="12"/>
          </p:nvPr>
        </p:nvSpPr>
        <p:spPr/>
        <p:txBody>
          <a:bodyPr rtlCol="0"/>
          <a:lstStyle/>
          <a:p>
            <a:pPr rtl="0"/>
            <a:fld id="{0FF54DE5-C571-48E8-A5BC-B369434E2F44}" type="slidenum">
              <a:rPr lang="hu-HU" smtClean="0"/>
              <a:t>‹#›</a:t>
            </a:fld>
            <a:endParaRPr lang="hu-HU"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9372600" y="365125"/>
            <a:ext cx="1714500" cy="5811838"/>
          </a:xfrm>
        </p:spPr>
        <p:txBody>
          <a:bodyPr vert="eaVert" rtlCol="0"/>
          <a:lstStyle/>
          <a:p>
            <a:pPr rtl="0"/>
            <a:r>
              <a:rPr lang="hu-HU" smtClean="0"/>
              <a:t>Mintacím szerkesztése</a:t>
            </a:r>
            <a:endParaRPr lang="hu-HU" dirty="0"/>
          </a:p>
        </p:txBody>
      </p:sp>
      <p:sp>
        <p:nvSpPr>
          <p:cNvPr id="3" name="Függőleges szöveg helye 2"/>
          <p:cNvSpPr>
            <a:spLocks noGrp="1"/>
          </p:cNvSpPr>
          <p:nvPr>
            <p:ph type="body" orient="vert" idx="1"/>
          </p:nvPr>
        </p:nvSpPr>
        <p:spPr>
          <a:xfrm>
            <a:off x="1104900" y="365125"/>
            <a:ext cx="8098896" cy="5811838"/>
          </a:xfrm>
        </p:spPr>
        <p:txBody>
          <a:bodyPr vert="eaVert" rtlCol="0"/>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4" name="Dátum helye 3"/>
          <p:cNvSpPr>
            <a:spLocks noGrp="1"/>
          </p:cNvSpPr>
          <p:nvPr>
            <p:ph type="dt" sz="half" idx="10"/>
          </p:nvPr>
        </p:nvSpPr>
        <p:spPr/>
        <p:txBody>
          <a:bodyPr rtlCol="0"/>
          <a:lstStyle>
            <a:lvl1pPr>
              <a:defRPr/>
            </a:lvl1pPr>
          </a:lstStyle>
          <a:p>
            <a:fld id="{5F5D6EB4-7E1F-40F4-8B36-715E21FCD05C}" type="datetime1">
              <a:rPr lang="hu-HU" smtClean="0"/>
              <a:pPr/>
              <a:t>2023.12.04.</a:t>
            </a:fld>
            <a:endParaRPr lang="hu-HU" dirty="0"/>
          </a:p>
        </p:txBody>
      </p:sp>
      <p:sp>
        <p:nvSpPr>
          <p:cNvPr id="5" name="Élőláb helye 4"/>
          <p:cNvSpPr>
            <a:spLocks noGrp="1"/>
          </p:cNvSpPr>
          <p:nvPr>
            <p:ph type="ftr" sz="quarter" idx="11"/>
          </p:nvPr>
        </p:nvSpPr>
        <p:spPr/>
        <p:txBody>
          <a:bodyPr rtlCol="0"/>
          <a:lstStyle/>
          <a:p>
            <a:pPr rtl="0"/>
            <a:endParaRPr lang="hu-HU" dirty="0"/>
          </a:p>
        </p:txBody>
      </p:sp>
      <p:sp>
        <p:nvSpPr>
          <p:cNvPr id="6" name="Dia számának helye 5"/>
          <p:cNvSpPr>
            <a:spLocks noGrp="1"/>
          </p:cNvSpPr>
          <p:nvPr>
            <p:ph type="sldNum" sz="quarter" idx="12"/>
          </p:nvPr>
        </p:nvSpPr>
        <p:spPr/>
        <p:txBody>
          <a:bodyPr rtlCol="0"/>
          <a:lstStyle/>
          <a:p>
            <a:pPr rtl="0"/>
            <a:fld id="{0FF54DE5-C571-48E8-A5BC-B369434E2F44}" type="slidenum">
              <a:rPr lang="hu-HU" smtClean="0"/>
              <a:t>‹#›</a:t>
            </a:fld>
            <a:endParaRPr lang="hu-HU" dirty="0"/>
          </a:p>
        </p:txBody>
      </p:sp>
      <p:grpSp>
        <p:nvGrpSpPr>
          <p:cNvPr id="7" name="Csoport 6"/>
          <p:cNvGrpSpPr/>
          <p:nvPr/>
        </p:nvGrpSpPr>
        <p:grpSpPr>
          <a:xfrm rot="5400000">
            <a:off x="6514047" y="3228843"/>
            <a:ext cx="5632704" cy="84403"/>
            <a:chOff x="1073150" y="1219201"/>
            <a:chExt cx="10058400" cy="63125"/>
          </a:xfrm>
        </p:grpSpPr>
        <p:cxnSp>
          <p:nvCxnSpPr>
            <p:cNvPr id="8" name="Egyenes összekötő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Egyenes összekötő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smtClean="0"/>
              <a:t>Mintacím szerkesztése</a:t>
            </a:r>
            <a:endParaRPr lang="hu-HU" dirty="0"/>
          </a:p>
        </p:txBody>
      </p:sp>
      <p:sp>
        <p:nvSpPr>
          <p:cNvPr id="3" name="Tartalom helye 2"/>
          <p:cNvSpPr>
            <a:spLocks noGrp="1"/>
          </p:cNvSpPr>
          <p:nvPr>
            <p:ph idx="1"/>
          </p:nvPr>
        </p:nvSpPr>
        <p:spPr/>
        <p:txBody>
          <a:bodyPr rtlCol="0"/>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4" name="Dátum helye 3"/>
          <p:cNvSpPr>
            <a:spLocks noGrp="1"/>
          </p:cNvSpPr>
          <p:nvPr>
            <p:ph type="dt" sz="half" idx="10"/>
          </p:nvPr>
        </p:nvSpPr>
        <p:spPr/>
        <p:txBody>
          <a:bodyPr rtlCol="0"/>
          <a:lstStyle>
            <a:lvl1pPr>
              <a:defRPr/>
            </a:lvl1pPr>
          </a:lstStyle>
          <a:p>
            <a:fld id="{EDAF96C2-D814-41F8-A7EF-942A9657501D}" type="datetime1">
              <a:rPr lang="hu-HU" smtClean="0"/>
              <a:pPr/>
              <a:t>2023.12.04.</a:t>
            </a:fld>
            <a:endParaRPr lang="hu-HU" dirty="0"/>
          </a:p>
        </p:txBody>
      </p:sp>
      <p:sp>
        <p:nvSpPr>
          <p:cNvPr id="5" name="Élőláb helye 4"/>
          <p:cNvSpPr>
            <a:spLocks noGrp="1"/>
          </p:cNvSpPr>
          <p:nvPr>
            <p:ph type="ftr" sz="quarter" idx="11"/>
          </p:nvPr>
        </p:nvSpPr>
        <p:spPr/>
        <p:txBody>
          <a:bodyPr rtlCol="0"/>
          <a:lstStyle/>
          <a:p>
            <a:pPr rtl="0"/>
            <a:endParaRPr lang="hu-HU" dirty="0"/>
          </a:p>
        </p:txBody>
      </p:sp>
      <p:sp>
        <p:nvSpPr>
          <p:cNvPr id="6" name="Dia számának helye 5"/>
          <p:cNvSpPr>
            <a:spLocks noGrp="1"/>
          </p:cNvSpPr>
          <p:nvPr>
            <p:ph type="sldNum" sz="quarter" idx="12"/>
          </p:nvPr>
        </p:nvSpPr>
        <p:spPr/>
        <p:txBody>
          <a:bodyPr rtlCol="0"/>
          <a:lstStyle/>
          <a:p>
            <a:pPr rtl="0"/>
            <a:fld id="{0FF54DE5-C571-48E8-A5BC-B369434E2F44}" type="slidenum">
              <a:rPr lang="hu-HU" smtClean="0"/>
              <a:t>‹#›</a:t>
            </a:fld>
            <a:endParaRPr lang="hu-HU"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ímdia képpel">
    <p:spTree>
      <p:nvGrpSpPr>
        <p:cNvPr id="1" name=""/>
        <p:cNvGrpSpPr/>
        <p:nvPr/>
      </p:nvGrpSpPr>
      <p:grpSpPr>
        <a:xfrm>
          <a:off x="0" y="0"/>
          <a:ext cx="0" cy="0"/>
          <a:chOff x="0" y="0"/>
          <a:chExt cx="0" cy="0"/>
        </a:xfrm>
      </p:grpSpPr>
      <p:grpSp>
        <p:nvGrpSpPr>
          <p:cNvPr id="13" name="Csoport 12"/>
          <p:cNvGrpSpPr/>
          <p:nvPr/>
        </p:nvGrpSpPr>
        <p:grpSpPr>
          <a:xfrm rot="10800000">
            <a:off x="0" y="5645510"/>
            <a:ext cx="12192000" cy="63125"/>
            <a:chOff x="507492" y="1501519"/>
            <a:chExt cx="8129016" cy="63125"/>
          </a:xfrm>
        </p:grpSpPr>
        <p:cxnSp>
          <p:nvCxnSpPr>
            <p:cNvPr id="17" name="Egyenes összekötő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Egyenes összekötő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Csoport 13"/>
          <p:cNvGrpSpPr/>
          <p:nvPr/>
        </p:nvGrpSpPr>
        <p:grpSpPr>
          <a:xfrm>
            <a:off x="0" y="1143000"/>
            <a:ext cx="12192000" cy="63125"/>
            <a:chOff x="507492" y="1501519"/>
            <a:chExt cx="8129016" cy="63125"/>
          </a:xfrm>
        </p:grpSpPr>
        <p:cxnSp>
          <p:nvCxnSpPr>
            <p:cNvPr id="15" name="Egyenes összekötő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Egyenes összekötő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Téglalap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u-HU" dirty="0"/>
          </a:p>
        </p:txBody>
      </p:sp>
      <p:sp>
        <p:nvSpPr>
          <p:cNvPr id="8" name="Téglalap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u-HU" dirty="0"/>
          </a:p>
        </p:txBody>
      </p:sp>
      <p:sp>
        <p:nvSpPr>
          <p:cNvPr id="2" name="Cím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hu-HU" smtClean="0"/>
              <a:t>Mintacím szerkesztése</a:t>
            </a:r>
            <a:endParaRPr lang="hu-HU" dirty="0"/>
          </a:p>
        </p:txBody>
      </p:sp>
      <p:sp>
        <p:nvSpPr>
          <p:cNvPr id="3" name="Alcím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hu-HU" smtClean="0"/>
              <a:t>Kattintson ide az alcím mintájának szerkesztéséhez</a:t>
            </a:r>
            <a:endParaRPr lang="hu-HU" dirty="0"/>
          </a:p>
        </p:txBody>
      </p:sp>
      <p:pic>
        <p:nvPicPr>
          <p:cNvPr id="10" name="Kép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Kép helyőrzője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hu-HU" smtClean="0"/>
              <a:t>Kép beszúrásához kattintson az ikonra</a:t>
            </a:r>
            <a:endParaRPr lang="hu-HU" dirty="0"/>
          </a:p>
        </p:txBody>
      </p:sp>
      <p:sp>
        <p:nvSpPr>
          <p:cNvPr id="19" name="Szöveges útmutatás"/>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hu-HU" sz="1200" b="1" i="1" dirty="0" smtClean="0">
                <a:latin typeface="Arial" pitchFamily="34" charset="0"/>
                <a:cs typeface="Arial" pitchFamily="34" charset="0"/>
              </a:rPr>
              <a:t>MEGJEGYZÉS:</a:t>
            </a:r>
          </a:p>
          <a:p>
            <a:pPr rtl="0"/>
            <a:r>
              <a:rPr lang="hu-HU" sz="1200" i="1" dirty="0" smtClean="0">
                <a:latin typeface="Arial" pitchFamily="34" charset="0"/>
                <a:cs typeface="Arial" pitchFamily="34" charset="0"/>
              </a:rPr>
              <a:t>A dián szereplő kép módosításához jelölje ki, majd törölje a képet. Ezután a helyőrzőben lévő Képek ikonra kattintva szúrhatja be a kívánt képet.</a:t>
            </a:r>
            <a:endParaRPr lang="hu-HU" sz="1200" i="1"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zakaszfejléc">
    <p:spTree>
      <p:nvGrpSpPr>
        <p:cNvPr id="1" name=""/>
        <p:cNvGrpSpPr/>
        <p:nvPr/>
      </p:nvGrpSpPr>
      <p:grpSpPr>
        <a:xfrm>
          <a:off x="0" y="0"/>
          <a:ext cx="0" cy="0"/>
          <a:chOff x="0" y="0"/>
          <a:chExt cx="0" cy="0"/>
        </a:xfrm>
      </p:grpSpPr>
      <p:grpSp>
        <p:nvGrpSpPr>
          <p:cNvPr id="8" name="Csoport 7"/>
          <p:cNvGrpSpPr/>
          <p:nvPr/>
        </p:nvGrpSpPr>
        <p:grpSpPr>
          <a:xfrm>
            <a:off x="0" y="2514600"/>
            <a:ext cx="12192000" cy="3194035"/>
            <a:chOff x="647402" y="2514600"/>
            <a:chExt cx="10838688" cy="3194035"/>
          </a:xfrm>
        </p:grpSpPr>
        <p:grpSp>
          <p:nvGrpSpPr>
            <p:cNvPr id="9" name="Csoport 8"/>
            <p:cNvGrpSpPr/>
            <p:nvPr/>
          </p:nvGrpSpPr>
          <p:grpSpPr>
            <a:xfrm>
              <a:off x="647402" y="2514600"/>
              <a:ext cx="10838688" cy="63125"/>
              <a:chOff x="507492" y="1501519"/>
              <a:chExt cx="8129016" cy="63125"/>
            </a:xfrm>
          </p:grpSpPr>
          <p:cxnSp>
            <p:nvCxnSpPr>
              <p:cNvPr id="14" name="Egyenes összekötő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Egyenes összekötő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Téglalap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hu-HU" dirty="0"/>
            </a:p>
          </p:txBody>
        </p:sp>
        <p:grpSp>
          <p:nvGrpSpPr>
            <p:cNvPr id="11" name="Csoport 10"/>
            <p:cNvGrpSpPr/>
            <p:nvPr/>
          </p:nvGrpSpPr>
          <p:grpSpPr>
            <a:xfrm rot="10800000">
              <a:off x="647402" y="5645510"/>
              <a:ext cx="10838688" cy="63125"/>
              <a:chOff x="507492" y="1501519"/>
              <a:chExt cx="8129016" cy="63125"/>
            </a:xfrm>
          </p:grpSpPr>
          <p:cxnSp>
            <p:nvCxnSpPr>
              <p:cNvPr id="12" name="Egyenes összekötő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Egyenes összekötő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Cím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hu-HU" smtClean="0"/>
              <a:t>Mintacím szerkesztése</a:t>
            </a:r>
            <a:endParaRPr lang="hu-HU" dirty="0"/>
          </a:p>
        </p:txBody>
      </p:sp>
      <p:sp>
        <p:nvSpPr>
          <p:cNvPr id="3" name="Szöveg helye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hu-HU" smtClean="0"/>
              <a:t>Mintaszöveg szerkesztése</a:t>
            </a:r>
          </a:p>
        </p:txBody>
      </p:sp>
      <p:sp>
        <p:nvSpPr>
          <p:cNvPr id="4" name="Dátum helye 3"/>
          <p:cNvSpPr>
            <a:spLocks noGrp="1"/>
          </p:cNvSpPr>
          <p:nvPr>
            <p:ph type="dt" sz="half" idx="10"/>
          </p:nvPr>
        </p:nvSpPr>
        <p:spPr/>
        <p:txBody>
          <a:bodyPr rtlCol="0"/>
          <a:lstStyle>
            <a:lvl1pPr>
              <a:defRPr/>
            </a:lvl1pPr>
          </a:lstStyle>
          <a:p>
            <a:fld id="{4909684C-D57A-4F35-93CF-29115EFCC2F0}" type="datetime1">
              <a:rPr lang="hu-HU" smtClean="0"/>
              <a:pPr/>
              <a:t>2023.12.04.</a:t>
            </a:fld>
            <a:endParaRPr lang="hu-HU" dirty="0"/>
          </a:p>
        </p:txBody>
      </p:sp>
      <p:sp>
        <p:nvSpPr>
          <p:cNvPr id="5" name="Élőláb helye 4"/>
          <p:cNvSpPr>
            <a:spLocks noGrp="1"/>
          </p:cNvSpPr>
          <p:nvPr>
            <p:ph type="ftr" sz="quarter" idx="11"/>
          </p:nvPr>
        </p:nvSpPr>
        <p:spPr/>
        <p:txBody>
          <a:bodyPr rtlCol="0"/>
          <a:lstStyle/>
          <a:p>
            <a:pPr rtl="0"/>
            <a:endParaRPr lang="hu-HU" dirty="0"/>
          </a:p>
        </p:txBody>
      </p:sp>
      <p:sp>
        <p:nvSpPr>
          <p:cNvPr id="6" name="Dia számának helye 5"/>
          <p:cNvSpPr>
            <a:spLocks noGrp="1"/>
          </p:cNvSpPr>
          <p:nvPr>
            <p:ph type="sldNum" sz="quarter" idx="12"/>
          </p:nvPr>
        </p:nvSpPr>
        <p:spPr/>
        <p:txBody>
          <a:bodyPr rtlCol="0"/>
          <a:lstStyle/>
          <a:p>
            <a:pPr rtl="0"/>
            <a:fld id="{0FF54DE5-C571-48E8-A5BC-B369434E2F44}" type="slidenum">
              <a:rPr lang="hu-HU" smtClean="0"/>
              <a:t>‹#›</a:t>
            </a:fld>
            <a:endParaRPr lang="hu-HU" dirty="0"/>
          </a:p>
        </p:txBody>
      </p:sp>
      <p:pic>
        <p:nvPicPr>
          <p:cNvPr id="7" name="Kép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smtClean="0"/>
              <a:t>Mintacím szerkesztése</a:t>
            </a:r>
            <a:endParaRPr lang="hu-HU" dirty="0"/>
          </a:p>
        </p:txBody>
      </p:sp>
      <p:sp>
        <p:nvSpPr>
          <p:cNvPr id="3" name="Tartalom helye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4" name="Tartalom helye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5" name="Dátum helye 4"/>
          <p:cNvSpPr>
            <a:spLocks noGrp="1"/>
          </p:cNvSpPr>
          <p:nvPr>
            <p:ph type="dt" sz="half" idx="10"/>
          </p:nvPr>
        </p:nvSpPr>
        <p:spPr/>
        <p:txBody>
          <a:bodyPr rtlCol="0"/>
          <a:lstStyle>
            <a:lvl1pPr>
              <a:defRPr/>
            </a:lvl1pPr>
          </a:lstStyle>
          <a:p>
            <a:fld id="{2092509E-4E1A-42A9-82CF-556B427C8795}" type="datetime1">
              <a:rPr lang="hu-HU" smtClean="0"/>
              <a:pPr/>
              <a:t>2023.12.04.</a:t>
            </a:fld>
            <a:endParaRPr lang="hu-HU" dirty="0"/>
          </a:p>
        </p:txBody>
      </p:sp>
      <p:sp>
        <p:nvSpPr>
          <p:cNvPr id="6" name="Élőláb helye 5"/>
          <p:cNvSpPr>
            <a:spLocks noGrp="1"/>
          </p:cNvSpPr>
          <p:nvPr>
            <p:ph type="ftr" sz="quarter" idx="11"/>
          </p:nvPr>
        </p:nvSpPr>
        <p:spPr/>
        <p:txBody>
          <a:bodyPr rtlCol="0"/>
          <a:lstStyle/>
          <a:p>
            <a:pPr rtl="0"/>
            <a:endParaRPr lang="hu-HU" dirty="0"/>
          </a:p>
        </p:txBody>
      </p:sp>
      <p:sp>
        <p:nvSpPr>
          <p:cNvPr id="7" name="Dia számának helye 6"/>
          <p:cNvSpPr>
            <a:spLocks noGrp="1"/>
          </p:cNvSpPr>
          <p:nvPr>
            <p:ph type="sldNum" sz="quarter" idx="12"/>
          </p:nvPr>
        </p:nvSpPr>
        <p:spPr/>
        <p:txBody>
          <a:bodyPr rtlCol="0"/>
          <a:lstStyle/>
          <a:p>
            <a:pPr rtl="0"/>
            <a:fld id="{0FF54DE5-C571-48E8-A5BC-B369434E2F44}" type="slidenum">
              <a:rPr lang="hu-HU" smtClean="0"/>
              <a:t>‹#›</a:t>
            </a:fld>
            <a:endParaRPr lang="hu-HU"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smtClean="0"/>
              <a:t>Mintacím szerkesztése</a:t>
            </a:r>
            <a:endParaRPr lang="hu-HU" dirty="0"/>
          </a:p>
        </p:txBody>
      </p:sp>
      <p:sp>
        <p:nvSpPr>
          <p:cNvPr id="3" name="Szöveg helye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hu-HU" smtClean="0"/>
              <a:t>Mintaszöveg szerkesztése</a:t>
            </a:r>
          </a:p>
        </p:txBody>
      </p:sp>
      <p:sp>
        <p:nvSpPr>
          <p:cNvPr id="4" name="Tartalom helye 3"/>
          <p:cNvSpPr>
            <a:spLocks noGrp="1"/>
          </p:cNvSpPr>
          <p:nvPr>
            <p:ph sz="half" idx="2"/>
          </p:nvPr>
        </p:nvSpPr>
        <p:spPr>
          <a:xfrm>
            <a:off x="1104900" y="2424112"/>
            <a:ext cx="4919472" cy="3748088"/>
          </a:xfrm>
        </p:spPr>
        <p:txBody>
          <a:bodyPr rtlCol="0"/>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5" name="Szöveg helye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hu-HU" smtClean="0"/>
              <a:t>Mintaszöveg szerkesztése</a:t>
            </a:r>
          </a:p>
        </p:txBody>
      </p:sp>
      <p:sp>
        <p:nvSpPr>
          <p:cNvPr id="6" name="Tartalom helye 5"/>
          <p:cNvSpPr>
            <a:spLocks noGrp="1"/>
          </p:cNvSpPr>
          <p:nvPr>
            <p:ph sz="quarter" idx="4"/>
          </p:nvPr>
        </p:nvSpPr>
        <p:spPr>
          <a:xfrm>
            <a:off x="6166110" y="2424112"/>
            <a:ext cx="4919472" cy="3748088"/>
          </a:xfrm>
        </p:spPr>
        <p:txBody>
          <a:bodyPr rtlCol="0"/>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7" name="Dátum helye 6"/>
          <p:cNvSpPr>
            <a:spLocks noGrp="1"/>
          </p:cNvSpPr>
          <p:nvPr>
            <p:ph type="dt" sz="half" idx="10"/>
          </p:nvPr>
        </p:nvSpPr>
        <p:spPr/>
        <p:txBody>
          <a:bodyPr rtlCol="0"/>
          <a:lstStyle>
            <a:lvl1pPr>
              <a:defRPr/>
            </a:lvl1pPr>
          </a:lstStyle>
          <a:p>
            <a:fld id="{9556AAF3-6474-4867-820A-242187D12AFD}" type="datetime1">
              <a:rPr lang="hu-HU" smtClean="0"/>
              <a:pPr/>
              <a:t>2023.12.04.</a:t>
            </a:fld>
            <a:endParaRPr lang="hu-HU" dirty="0"/>
          </a:p>
        </p:txBody>
      </p:sp>
      <p:sp>
        <p:nvSpPr>
          <p:cNvPr id="8" name="Élőláb helye 7"/>
          <p:cNvSpPr>
            <a:spLocks noGrp="1"/>
          </p:cNvSpPr>
          <p:nvPr>
            <p:ph type="ftr" sz="quarter" idx="11"/>
          </p:nvPr>
        </p:nvSpPr>
        <p:spPr/>
        <p:txBody>
          <a:bodyPr rtlCol="0"/>
          <a:lstStyle/>
          <a:p>
            <a:pPr rtl="0"/>
            <a:endParaRPr lang="hu-HU" dirty="0"/>
          </a:p>
        </p:txBody>
      </p:sp>
      <p:sp>
        <p:nvSpPr>
          <p:cNvPr id="9" name="Dia számának helye 8"/>
          <p:cNvSpPr>
            <a:spLocks noGrp="1"/>
          </p:cNvSpPr>
          <p:nvPr>
            <p:ph type="sldNum" sz="quarter" idx="12"/>
          </p:nvPr>
        </p:nvSpPr>
        <p:spPr/>
        <p:txBody>
          <a:bodyPr rtlCol="0"/>
          <a:lstStyle/>
          <a:p>
            <a:pPr rtl="0"/>
            <a:fld id="{0FF54DE5-C571-48E8-A5BC-B369434E2F44}" type="slidenum">
              <a:rPr lang="hu-HU" smtClean="0"/>
              <a:t>‹#›</a:t>
            </a:fld>
            <a:endParaRPr lang="hu-HU"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lstStyle>
            <a:lvl1pPr rtl="0">
              <a:defRPr/>
            </a:lvl1pPr>
          </a:lstStyle>
          <a:p>
            <a:pPr rtl="0"/>
            <a:r>
              <a:rPr lang="hu-HU" smtClean="0"/>
              <a:t>Mintacím szerkesztése</a:t>
            </a:r>
            <a:endParaRPr lang="hu-HU" dirty="0"/>
          </a:p>
        </p:txBody>
      </p:sp>
      <p:sp>
        <p:nvSpPr>
          <p:cNvPr id="3" name="Dátum helye 2"/>
          <p:cNvSpPr>
            <a:spLocks noGrp="1"/>
          </p:cNvSpPr>
          <p:nvPr>
            <p:ph type="dt" sz="half" idx="10"/>
          </p:nvPr>
        </p:nvSpPr>
        <p:spPr/>
        <p:txBody>
          <a:bodyPr rtlCol="0"/>
          <a:lstStyle>
            <a:lvl1pPr>
              <a:defRPr/>
            </a:lvl1pPr>
          </a:lstStyle>
          <a:p>
            <a:fld id="{FF706978-D81F-44B1-9CD5-E4C77D263482}" type="datetime1">
              <a:rPr lang="hu-HU" smtClean="0"/>
              <a:pPr/>
              <a:t>2023.12.04.</a:t>
            </a:fld>
            <a:endParaRPr lang="hu-HU" dirty="0"/>
          </a:p>
        </p:txBody>
      </p:sp>
      <p:sp>
        <p:nvSpPr>
          <p:cNvPr id="4" name="Élőláb helye 3"/>
          <p:cNvSpPr>
            <a:spLocks noGrp="1"/>
          </p:cNvSpPr>
          <p:nvPr>
            <p:ph type="ftr" sz="quarter" idx="11"/>
          </p:nvPr>
        </p:nvSpPr>
        <p:spPr/>
        <p:txBody>
          <a:bodyPr rtlCol="0"/>
          <a:lstStyle/>
          <a:p>
            <a:pPr rtl="0"/>
            <a:endParaRPr lang="hu-HU" dirty="0"/>
          </a:p>
        </p:txBody>
      </p:sp>
      <p:sp>
        <p:nvSpPr>
          <p:cNvPr id="5" name="Dia számának helye 4"/>
          <p:cNvSpPr>
            <a:spLocks noGrp="1"/>
          </p:cNvSpPr>
          <p:nvPr>
            <p:ph type="sldNum" sz="quarter" idx="12"/>
          </p:nvPr>
        </p:nvSpPr>
        <p:spPr/>
        <p:txBody>
          <a:bodyPr rtlCol="0"/>
          <a:lstStyle/>
          <a:p>
            <a:pPr rtl="0"/>
            <a:fld id="{0FF54DE5-C571-48E8-A5BC-B369434E2F44}" type="slidenum">
              <a:rPr lang="hu-HU" smtClean="0"/>
              <a:t>‹#›</a:t>
            </a:fld>
            <a:endParaRPr lang="hu-HU"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rtlCol="0"/>
          <a:lstStyle>
            <a:lvl1pPr>
              <a:defRPr/>
            </a:lvl1pPr>
          </a:lstStyle>
          <a:p>
            <a:fld id="{0522EA5D-0A84-4035-96FB-675B6378E95D}" type="datetime1">
              <a:rPr lang="hu-HU" smtClean="0"/>
              <a:pPr/>
              <a:t>2023.12.04.</a:t>
            </a:fld>
            <a:endParaRPr lang="hu-HU" dirty="0"/>
          </a:p>
        </p:txBody>
      </p:sp>
      <p:sp>
        <p:nvSpPr>
          <p:cNvPr id="3" name="Élőláb helye 2"/>
          <p:cNvSpPr>
            <a:spLocks noGrp="1"/>
          </p:cNvSpPr>
          <p:nvPr>
            <p:ph type="ftr" sz="quarter" idx="11"/>
          </p:nvPr>
        </p:nvSpPr>
        <p:spPr/>
        <p:txBody>
          <a:bodyPr rtlCol="0"/>
          <a:lstStyle/>
          <a:p>
            <a:pPr rtl="0"/>
            <a:endParaRPr lang="hu-HU" dirty="0"/>
          </a:p>
        </p:txBody>
      </p:sp>
      <p:sp>
        <p:nvSpPr>
          <p:cNvPr id="4" name="Dia számának helye 3"/>
          <p:cNvSpPr>
            <a:spLocks noGrp="1"/>
          </p:cNvSpPr>
          <p:nvPr>
            <p:ph type="sldNum" sz="quarter" idx="12"/>
          </p:nvPr>
        </p:nvSpPr>
        <p:spPr/>
        <p:txBody>
          <a:bodyPr rtlCol="0"/>
          <a:lstStyle/>
          <a:p>
            <a:pPr rtl="0"/>
            <a:fld id="{0FF54DE5-C571-48E8-A5BC-B369434E2F44}" type="slidenum">
              <a:rPr lang="hu-HU" smtClean="0"/>
              <a:t>‹#›</a:t>
            </a:fld>
            <a:endParaRPr lang="hu-HU"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p:txBody>
          <a:bodyPr rtlCol="0" anchor="b"/>
          <a:lstStyle>
            <a:lvl1pPr algn="l" rtl="0">
              <a:defRPr sz="3200"/>
            </a:lvl1pPr>
          </a:lstStyle>
          <a:p>
            <a:pPr rtl="0"/>
            <a:r>
              <a:rPr lang="hu-HU" smtClean="0"/>
              <a:t>Mintacím szerkesztése</a:t>
            </a:r>
            <a:endParaRPr lang="hu-HU" dirty="0"/>
          </a:p>
        </p:txBody>
      </p:sp>
      <p:sp>
        <p:nvSpPr>
          <p:cNvPr id="3" name="Tartalom helye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hu-HU" smtClean="0"/>
              <a:t>Mintaszöveg szerkesztése</a:t>
            </a:r>
          </a:p>
          <a:p>
            <a:pPr lvl="1" rtl="0"/>
            <a:r>
              <a:rPr lang="hu-HU" smtClean="0"/>
              <a:t>Második szint</a:t>
            </a:r>
          </a:p>
          <a:p>
            <a:pPr lvl="2" rtl="0"/>
            <a:r>
              <a:rPr lang="hu-HU" smtClean="0"/>
              <a:t>Harmadik szint</a:t>
            </a:r>
          </a:p>
          <a:p>
            <a:pPr lvl="3" rtl="0"/>
            <a:r>
              <a:rPr lang="hu-HU" smtClean="0"/>
              <a:t>Negyedik szint</a:t>
            </a:r>
          </a:p>
          <a:p>
            <a:pPr lvl="4" rtl="0"/>
            <a:r>
              <a:rPr lang="hu-HU" smtClean="0"/>
              <a:t>Ötödik szint</a:t>
            </a:r>
            <a:endParaRPr lang="hu-HU" dirty="0"/>
          </a:p>
        </p:txBody>
      </p:sp>
      <p:sp>
        <p:nvSpPr>
          <p:cNvPr id="4" name="Szöveg helye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hu-HU" smtClean="0"/>
              <a:t>Mintaszöveg szerkesztése</a:t>
            </a:r>
          </a:p>
        </p:txBody>
      </p:sp>
      <p:sp>
        <p:nvSpPr>
          <p:cNvPr id="5" name="Dátum helye 4"/>
          <p:cNvSpPr>
            <a:spLocks noGrp="1"/>
          </p:cNvSpPr>
          <p:nvPr>
            <p:ph type="dt" sz="half" idx="10"/>
          </p:nvPr>
        </p:nvSpPr>
        <p:spPr/>
        <p:txBody>
          <a:bodyPr rtlCol="0"/>
          <a:lstStyle>
            <a:lvl1pPr>
              <a:defRPr/>
            </a:lvl1pPr>
          </a:lstStyle>
          <a:p>
            <a:fld id="{81FBB17F-5403-4389-8A32-99B6B2796426}" type="datetime1">
              <a:rPr lang="hu-HU" smtClean="0"/>
              <a:pPr/>
              <a:t>2023.12.04.</a:t>
            </a:fld>
            <a:endParaRPr lang="hu-HU" dirty="0"/>
          </a:p>
        </p:txBody>
      </p:sp>
      <p:sp>
        <p:nvSpPr>
          <p:cNvPr id="6" name="Élőláb helye 5"/>
          <p:cNvSpPr>
            <a:spLocks noGrp="1"/>
          </p:cNvSpPr>
          <p:nvPr>
            <p:ph type="ftr" sz="quarter" idx="11"/>
          </p:nvPr>
        </p:nvSpPr>
        <p:spPr/>
        <p:txBody>
          <a:bodyPr rtlCol="0"/>
          <a:lstStyle/>
          <a:p>
            <a:pPr rtl="0"/>
            <a:endParaRPr lang="hu-HU" dirty="0"/>
          </a:p>
        </p:txBody>
      </p:sp>
      <p:sp>
        <p:nvSpPr>
          <p:cNvPr id="7" name="Dia számának helye 6"/>
          <p:cNvSpPr>
            <a:spLocks noGrp="1"/>
          </p:cNvSpPr>
          <p:nvPr>
            <p:ph type="sldNum" sz="quarter" idx="12"/>
          </p:nvPr>
        </p:nvSpPr>
        <p:spPr/>
        <p:txBody>
          <a:bodyPr rtlCol="0"/>
          <a:lstStyle/>
          <a:p>
            <a:pPr rtl="0"/>
            <a:fld id="{0FF54DE5-C571-48E8-A5BC-B369434E2F44}" type="slidenum">
              <a:rPr lang="hu-HU" smtClean="0"/>
              <a:t>‹#›</a:t>
            </a:fld>
            <a:endParaRPr lang="hu-HU"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hu-HU" dirty="0" smtClean="0"/>
              <a:t>Mintacím szerkesztése</a:t>
            </a:r>
            <a:endParaRPr lang="hu-HU" dirty="0"/>
          </a:p>
        </p:txBody>
      </p:sp>
      <p:sp>
        <p:nvSpPr>
          <p:cNvPr id="3" name="Szöveg helye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hu-HU" dirty="0" smtClean="0"/>
              <a:t>Mintaszöveg szerkesztése</a:t>
            </a:r>
          </a:p>
          <a:p>
            <a:pPr lvl="1" rtl="0"/>
            <a:r>
              <a:rPr lang="hu-HU" dirty="0" smtClean="0"/>
              <a:t>Második szint</a:t>
            </a:r>
          </a:p>
          <a:p>
            <a:pPr lvl="2" rtl="0"/>
            <a:r>
              <a:rPr lang="hu-HU" dirty="0" smtClean="0"/>
              <a:t>Harmadik szint</a:t>
            </a:r>
          </a:p>
          <a:p>
            <a:pPr lvl="3" rtl="0"/>
            <a:r>
              <a:rPr lang="hu-HU" dirty="0" smtClean="0"/>
              <a:t>Negyedik szint</a:t>
            </a:r>
          </a:p>
          <a:p>
            <a:pPr lvl="4" rtl="0"/>
            <a:r>
              <a:rPr lang="hu-HU" dirty="0" smtClean="0"/>
              <a:t>Ötödik szint</a:t>
            </a:r>
          </a:p>
          <a:p>
            <a:pPr lvl="5" rtl="0"/>
            <a:r>
              <a:rPr lang="hu-HU" dirty="0" smtClean="0"/>
              <a:t>Hatodik szint</a:t>
            </a:r>
          </a:p>
          <a:p>
            <a:pPr lvl="6" rtl="0"/>
            <a:r>
              <a:rPr lang="hu-HU" dirty="0" smtClean="0"/>
              <a:t>Hetedik szint</a:t>
            </a:r>
          </a:p>
          <a:p>
            <a:pPr lvl="7" rtl="0"/>
            <a:r>
              <a:rPr lang="hu-HU" dirty="0" smtClean="0"/>
              <a:t>Nyolcadik szint</a:t>
            </a:r>
          </a:p>
          <a:p>
            <a:pPr lvl="8" rtl="0"/>
            <a:r>
              <a:rPr lang="hu-HU" dirty="0" smtClean="0"/>
              <a:t>Kilencedik szint</a:t>
            </a:r>
            <a:endParaRPr lang="hu-HU" dirty="0"/>
          </a:p>
        </p:txBody>
      </p:sp>
      <p:sp>
        <p:nvSpPr>
          <p:cNvPr id="4" name="Dátum helye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8469195E-1C55-4D3D-9AF2-675D1712D454}" type="datetime1">
              <a:rPr lang="hu-HU" smtClean="0"/>
              <a:pPr/>
              <a:t>2023.12.04.</a:t>
            </a:fld>
            <a:endParaRPr lang="hu-HU" dirty="0"/>
          </a:p>
        </p:txBody>
      </p:sp>
      <p:sp>
        <p:nvSpPr>
          <p:cNvPr id="5" name="Élőláb helye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hu-HU" dirty="0"/>
          </a:p>
        </p:txBody>
      </p:sp>
      <p:sp>
        <p:nvSpPr>
          <p:cNvPr id="6" name="Dia számának helye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0FF54DE5-C571-48E8-A5BC-B369434E2F44}" type="slidenum">
              <a:rPr lang="hu-HU" smtClean="0"/>
              <a:pPr/>
              <a:t>‹#›</a:t>
            </a:fld>
            <a:endParaRPr lang="hu-HU" dirty="0"/>
          </a:p>
        </p:txBody>
      </p:sp>
      <p:grpSp>
        <p:nvGrpSpPr>
          <p:cNvPr id="15" name="Csoport 14"/>
          <p:cNvGrpSpPr/>
          <p:nvPr/>
        </p:nvGrpSpPr>
        <p:grpSpPr>
          <a:xfrm>
            <a:off x="1103376" y="1219201"/>
            <a:ext cx="9985248" cy="84403"/>
            <a:chOff x="1073150" y="1219201"/>
            <a:chExt cx="10058400" cy="63125"/>
          </a:xfrm>
        </p:grpSpPr>
        <p:cxnSp>
          <p:nvCxnSpPr>
            <p:cNvPr id="13" name="Egyenes összekötő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Egyenes összekötő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ctrTitle"/>
          </p:nvPr>
        </p:nvSpPr>
        <p:spPr>
          <a:xfrm>
            <a:off x="1104900" y="2292094"/>
            <a:ext cx="5734050" cy="2219691"/>
          </a:xfrm>
        </p:spPr>
        <p:txBody>
          <a:bodyPr rtlCol="0" anchor="ctr">
            <a:normAutofit/>
          </a:bodyPr>
          <a:lstStyle/>
          <a:p>
            <a:pPr algn="ctr" rtl="0"/>
            <a:r>
              <a:rPr lang="hu-HU" dirty="0" smtClean="0"/>
              <a:t>Az ókori görög irodalom</a:t>
            </a:r>
            <a:endParaRPr lang="hu-HU" dirty="0"/>
          </a:p>
        </p:txBody>
      </p:sp>
      <p:sp>
        <p:nvSpPr>
          <p:cNvPr id="2" name="Kép helye 1"/>
          <p:cNvSpPr>
            <a:spLocks noGrp="1"/>
          </p:cNvSpPr>
          <p:nvPr>
            <p:ph type="pic" sz="quarter" idx="13"/>
          </p:nvPr>
        </p:nvSpPr>
        <p:spPr/>
      </p:sp>
      <p:pic>
        <p:nvPicPr>
          <p:cNvPr id="1026" name="Picture 2" descr="Képtalálatok a következőre: homérosz&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2229" y="1310656"/>
            <a:ext cx="4208604" cy="420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b="1" i="1" dirty="0" smtClean="0"/>
              <a:t>Odüsszeia</a:t>
            </a:r>
            <a:endParaRPr lang="hu-HU" sz="3200" b="1" i="1" dirty="0"/>
          </a:p>
        </p:txBody>
      </p:sp>
      <p:sp>
        <p:nvSpPr>
          <p:cNvPr id="3" name="Tartalom helye 2"/>
          <p:cNvSpPr>
            <a:spLocks noGrp="1"/>
          </p:cNvSpPr>
          <p:nvPr>
            <p:ph idx="1"/>
          </p:nvPr>
        </p:nvSpPr>
        <p:spPr/>
        <p:txBody>
          <a:bodyPr/>
          <a:lstStyle/>
          <a:p>
            <a:pPr>
              <a:lnSpc>
                <a:spcPct val="80000"/>
              </a:lnSpc>
            </a:pPr>
            <a:r>
              <a:rPr lang="hu-HU" altLang="hu-HU" sz="2400" dirty="0">
                <a:latin typeface="+mj-lt"/>
              </a:rPr>
              <a:t>később keletkezett, mint az </a:t>
            </a:r>
            <a:r>
              <a:rPr lang="hu-HU" altLang="hu-HU" sz="2400" dirty="0" smtClean="0">
                <a:latin typeface="+mj-lt"/>
              </a:rPr>
              <a:t>Iliász</a:t>
            </a:r>
            <a:endParaRPr lang="hu-HU" altLang="hu-HU" sz="2400" dirty="0">
              <a:latin typeface="+mj-lt"/>
            </a:endParaRPr>
          </a:p>
          <a:p>
            <a:pPr>
              <a:lnSpc>
                <a:spcPct val="80000"/>
              </a:lnSpc>
            </a:pPr>
            <a:r>
              <a:rPr lang="hu-HU" altLang="hu-HU" sz="2400" dirty="0">
                <a:latin typeface="+mj-lt"/>
              </a:rPr>
              <a:t>eposzi nyitány: Odüsszeusz bolyongásairól, társai vesztéről szól</a:t>
            </a:r>
          </a:p>
          <a:p>
            <a:pPr>
              <a:lnSpc>
                <a:spcPct val="80000"/>
              </a:lnSpc>
            </a:pPr>
            <a:r>
              <a:rPr lang="hu-HU" altLang="hu-HU" sz="2400" dirty="0">
                <a:latin typeface="+mj-lt"/>
              </a:rPr>
              <a:t>24 ének (több mint 12 ezer sor)</a:t>
            </a:r>
          </a:p>
          <a:p>
            <a:pPr>
              <a:lnSpc>
                <a:spcPct val="80000"/>
              </a:lnSpc>
            </a:pPr>
            <a:r>
              <a:rPr lang="hu-HU" altLang="hu-HU" sz="2400" dirty="0" smtClean="0">
                <a:latin typeface="+mj-lt"/>
              </a:rPr>
              <a:t>szerkezet: </a:t>
            </a:r>
            <a:r>
              <a:rPr lang="hu-HU" altLang="hu-HU" sz="2400" dirty="0">
                <a:latin typeface="+mj-lt"/>
              </a:rPr>
              <a:t>két szálon futó cselekmény</a:t>
            </a:r>
          </a:p>
          <a:p>
            <a:pPr lvl="1">
              <a:lnSpc>
                <a:spcPct val="80000"/>
              </a:lnSpc>
              <a:buFont typeface="Wingdings" panose="05000000000000000000" pitchFamily="2" charset="2"/>
              <a:buChar char="Ø"/>
            </a:pPr>
            <a:r>
              <a:rPr lang="hu-HU" altLang="hu-HU" sz="2400" dirty="0" smtClean="0">
                <a:latin typeface="+mj-lt"/>
              </a:rPr>
              <a:t> 1–4 </a:t>
            </a:r>
            <a:r>
              <a:rPr lang="hu-HU" altLang="hu-HU" sz="2400" dirty="0" smtClean="0">
                <a:latin typeface="+mj-lt"/>
              </a:rPr>
              <a:t>. </a:t>
            </a:r>
            <a:r>
              <a:rPr lang="hu-HU" altLang="hu-HU" sz="2400" dirty="0">
                <a:latin typeface="+mj-lt"/>
              </a:rPr>
              <a:t>ének: Télemakhosz </a:t>
            </a:r>
            <a:r>
              <a:rPr lang="hu-HU" altLang="hu-HU" sz="2400" dirty="0" smtClean="0">
                <a:latin typeface="+mj-lt"/>
              </a:rPr>
              <a:t>utazása („</a:t>
            </a:r>
            <a:r>
              <a:rPr lang="hu-HU" altLang="hu-HU" sz="2400" dirty="0" err="1" smtClean="0">
                <a:latin typeface="+mj-lt"/>
              </a:rPr>
              <a:t>Télemakhia</a:t>
            </a:r>
            <a:r>
              <a:rPr lang="hu-HU" altLang="hu-HU" sz="2400" dirty="0" smtClean="0">
                <a:latin typeface="+mj-lt"/>
              </a:rPr>
              <a:t>”- interpoláció?)</a:t>
            </a:r>
            <a:endParaRPr lang="hu-HU" altLang="hu-HU" sz="2400" dirty="0">
              <a:latin typeface="+mj-lt"/>
            </a:endParaRPr>
          </a:p>
          <a:p>
            <a:pPr lvl="1">
              <a:lnSpc>
                <a:spcPct val="80000"/>
              </a:lnSpc>
              <a:buFont typeface="Wingdings" panose="05000000000000000000" pitchFamily="2" charset="2"/>
              <a:buChar char="Ø"/>
            </a:pPr>
            <a:r>
              <a:rPr lang="hu-HU" altLang="hu-HU" sz="2400" dirty="0" smtClean="0">
                <a:latin typeface="+mj-lt"/>
              </a:rPr>
              <a:t> 5–8</a:t>
            </a:r>
            <a:r>
              <a:rPr lang="hu-HU" altLang="hu-HU" sz="2400" dirty="0" smtClean="0">
                <a:latin typeface="+mj-lt"/>
              </a:rPr>
              <a:t>. </a:t>
            </a:r>
            <a:r>
              <a:rPr lang="hu-HU" altLang="hu-HU" sz="2400" dirty="0">
                <a:latin typeface="+mj-lt"/>
              </a:rPr>
              <a:t>ének: Odüsszeusz a </a:t>
            </a:r>
            <a:r>
              <a:rPr lang="hu-HU" altLang="hu-HU" sz="2400" dirty="0" err="1">
                <a:latin typeface="+mj-lt"/>
              </a:rPr>
              <a:t>phaiákok</a:t>
            </a:r>
            <a:r>
              <a:rPr lang="hu-HU" altLang="hu-HU" sz="2400" dirty="0">
                <a:latin typeface="+mj-lt"/>
              </a:rPr>
              <a:t> között</a:t>
            </a:r>
          </a:p>
          <a:p>
            <a:pPr lvl="1">
              <a:lnSpc>
                <a:spcPct val="80000"/>
              </a:lnSpc>
              <a:buFont typeface="Wingdings" panose="05000000000000000000" pitchFamily="2" charset="2"/>
              <a:buChar char="Ø"/>
            </a:pPr>
            <a:r>
              <a:rPr lang="hu-HU" altLang="hu-HU" sz="2400" dirty="0" smtClean="0">
                <a:latin typeface="+mj-lt"/>
              </a:rPr>
              <a:t> 9–12</a:t>
            </a:r>
            <a:r>
              <a:rPr lang="hu-HU" altLang="hu-HU" sz="2400" dirty="0" smtClean="0">
                <a:latin typeface="+mj-lt"/>
              </a:rPr>
              <a:t>. </a:t>
            </a:r>
            <a:r>
              <a:rPr lang="hu-HU" altLang="hu-HU" sz="2400" dirty="0">
                <a:latin typeface="+mj-lt"/>
              </a:rPr>
              <a:t>ének: Odüsszeusz elmeséli kalandjait (funkciója: sűrítés, </a:t>
            </a:r>
            <a:r>
              <a:rPr lang="hu-HU" altLang="hu-HU" sz="2400" dirty="0" smtClean="0">
                <a:latin typeface="+mj-lt"/>
              </a:rPr>
              <a:t>késleltetés</a:t>
            </a:r>
            <a:r>
              <a:rPr lang="hu-HU" altLang="hu-HU" sz="2400" dirty="0">
                <a:latin typeface="+mj-lt"/>
              </a:rPr>
              <a:t>)</a:t>
            </a:r>
          </a:p>
          <a:p>
            <a:pPr lvl="1">
              <a:lnSpc>
                <a:spcPct val="80000"/>
              </a:lnSpc>
              <a:buFont typeface="Wingdings" panose="05000000000000000000" pitchFamily="2" charset="2"/>
              <a:buChar char="Ø"/>
            </a:pPr>
            <a:r>
              <a:rPr lang="hu-HU" altLang="hu-HU" sz="2400" dirty="0" smtClean="0">
                <a:latin typeface="+mj-lt"/>
              </a:rPr>
              <a:t> 13–24</a:t>
            </a:r>
            <a:r>
              <a:rPr lang="hu-HU" altLang="hu-HU" sz="2400" dirty="0" smtClean="0">
                <a:latin typeface="+mj-lt"/>
              </a:rPr>
              <a:t>. </a:t>
            </a:r>
            <a:r>
              <a:rPr lang="hu-HU" altLang="hu-HU" sz="2400" dirty="0">
                <a:latin typeface="+mj-lt"/>
              </a:rPr>
              <a:t>ének: a két szál összekapcsolódik </a:t>
            </a:r>
            <a:r>
              <a:rPr lang="hu-HU" altLang="hu-HU" sz="2400" dirty="0">
                <a:latin typeface="+mj-lt"/>
                <a:cs typeface="Arial" panose="020B0604020202020204" pitchFamily="34" charset="0"/>
              </a:rPr>
              <a:t>→ Odüsszeusz és Télemakhosz hazatérése Ithakába, leszámolás a kérőkkel</a:t>
            </a:r>
          </a:p>
          <a:p>
            <a:endParaRPr lang="hu-HU" dirty="0"/>
          </a:p>
        </p:txBody>
      </p:sp>
    </p:spTree>
    <p:extLst>
      <p:ext uri="{BB962C8B-B14F-4D97-AF65-F5344CB8AC3E}">
        <p14:creationId xmlns:p14="http://schemas.microsoft.com/office/powerpoint/2010/main" val="329055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Helyszínek</a:t>
            </a:r>
            <a:endParaRPr lang="hu-HU" dirty="0"/>
          </a:p>
        </p:txBody>
      </p:sp>
      <p:sp>
        <p:nvSpPr>
          <p:cNvPr id="3" name="Tartalom helye 2"/>
          <p:cNvSpPr>
            <a:spLocks noGrp="1"/>
          </p:cNvSpPr>
          <p:nvPr>
            <p:ph idx="1"/>
          </p:nvPr>
        </p:nvSpPr>
        <p:spPr/>
        <p:txBody>
          <a:bodyPr numCol="2">
            <a:normAutofit fontScale="92500" lnSpcReduction="10000"/>
          </a:bodyPr>
          <a:lstStyle/>
          <a:p>
            <a:r>
              <a:rPr lang="hu-HU" sz="2600" dirty="0" err="1" smtClean="0"/>
              <a:t>Aiaié</a:t>
            </a:r>
            <a:endParaRPr lang="hu-HU" sz="2600" dirty="0" smtClean="0"/>
          </a:p>
          <a:p>
            <a:r>
              <a:rPr lang="hu-HU" sz="2600" dirty="0" err="1" smtClean="0"/>
              <a:t>Aiolié</a:t>
            </a:r>
            <a:endParaRPr lang="hu-HU" sz="2600" dirty="0" smtClean="0"/>
          </a:p>
          <a:p>
            <a:r>
              <a:rPr lang="hu-HU" sz="2600" dirty="0" err="1" smtClean="0"/>
              <a:t>Iszmarosz</a:t>
            </a:r>
            <a:endParaRPr lang="hu-HU" sz="2600" dirty="0" smtClean="0"/>
          </a:p>
          <a:p>
            <a:r>
              <a:rPr lang="hu-HU" sz="2600" dirty="0" smtClean="0"/>
              <a:t>Ithaka</a:t>
            </a:r>
          </a:p>
          <a:p>
            <a:r>
              <a:rPr lang="hu-HU" sz="2600" dirty="0" err="1" smtClean="0"/>
              <a:t>Küklópszok</a:t>
            </a:r>
            <a:r>
              <a:rPr lang="hu-HU" sz="2600" dirty="0" smtClean="0"/>
              <a:t> szigete</a:t>
            </a:r>
          </a:p>
          <a:p>
            <a:r>
              <a:rPr lang="hu-HU" sz="2600" dirty="0" err="1"/>
              <a:t>Lakedaimón</a:t>
            </a:r>
            <a:endParaRPr lang="hu-HU" sz="2600" dirty="0"/>
          </a:p>
          <a:p>
            <a:r>
              <a:rPr lang="hu-HU" sz="2600" dirty="0" err="1" smtClean="0"/>
              <a:t>Lámosz</a:t>
            </a:r>
            <a:r>
              <a:rPr lang="hu-HU" sz="2600" dirty="0" smtClean="0"/>
              <a:t> (</a:t>
            </a:r>
            <a:r>
              <a:rPr lang="hu-HU" sz="2600" dirty="0" err="1" smtClean="0"/>
              <a:t>Télepülosz</a:t>
            </a:r>
            <a:r>
              <a:rPr lang="hu-HU" sz="2600" dirty="0" smtClean="0"/>
              <a:t>)</a:t>
            </a:r>
          </a:p>
          <a:p>
            <a:r>
              <a:rPr lang="hu-HU" sz="2600" dirty="0" smtClean="0"/>
              <a:t>Lótuszevők szigete</a:t>
            </a:r>
          </a:p>
          <a:p>
            <a:endParaRPr lang="hu-HU" sz="2600" dirty="0" smtClean="0"/>
          </a:p>
          <a:p>
            <a:r>
              <a:rPr lang="hu-HU" sz="2600" dirty="0" err="1" smtClean="0"/>
              <a:t>Neküia</a:t>
            </a:r>
            <a:endParaRPr lang="hu-HU" sz="2600" dirty="0" smtClean="0"/>
          </a:p>
          <a:p>
            <a:r>
              <a:rPr lang="hu-HU" sz="2600" dirty="0" err="1" smtClean="0"/>
              <a:t>Ógügié</a:t>
            </a:r>
            <a:endParaRPr lang="hu-HU" sz="2600" dirty="0" smtClean="0"/>
          </a:p>
          <a:p>
            <a:r>
              <a:rPr lang="hu-HU" sz="2600" dirty="0" err="1" smtClean="0"/>
              <a:t>Pülosz</a:t>
            </a:r>
            <a:endParaRPr lang="hu-HU" sz="2600" dirty="0" smtClean="0"/>
          </a:p>
          <a:p>
            <a:r>
              <a:rPr lang="hu-HU" sz="2600" dirty="0" smtClean="0"/>
              <a:t>Szirének szigete</a:t>
            </a:r>
          </a:p>
          <a:p>
            <a:r>
              <a:rPr lang="hu-HU" sz="2600" dirty="0" err="1" smtClean="0"/>
              <a:t>Szkhéria</a:t>
            </a:r>
            <a:endParaRPr lang="hu-HU" sz="2600" dirty="0" smtClean="0"/>
          </a:p>
          <a:p>
            <a:r>
              <a:rPr lang="hu-HU" sz="2600" dirty="0"/>
              <a:t>Szkülla és Kharübdisz </a:t>
            </a:r>
            <a:r>
              <a:rPr lang="hu-HU" sz="2600" dirty="0" smtClean="0"/>
              <a:t>szirtjei</a:t>
            </a:r>
          </a:p>
          <a:p>
            <a:r>
              <a:rPr lang="hu-HU" sz="2600" dirty="0" err="1" smtClean="0"/>
              <a:t>Thrínakié</a:t>
            </a:r>
            <a:endParaRPr lang="hu-HU" sz="2600" dirty="0" smtClean="0"/>
          </a:p>
          <a:p>
            <a:endParaRPr lang="hu-HU" sz="2400" dirty="0" smtClean="0"/>
          </a:p>
          <a:p>
            <a:endParaRPr lang="hu-HU" sz="2800" dirty="0"/>
          </a:p>
        </p:txBody>
      </p:sp>
    </p:spTree>
    <p:extLst>
      <p:ext uri="{BB962C8B-B14F-4D97-AF65-F5344CB8AC3E}">
        <p14:creationId xmlns:p14="http://schemas.microsoft.com/office/powerpoint/2010/main" val="3088160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Szereplők</a:t>
            </a:r>
            <a:endParaRPr lang="hu-HU" dirty="0"/>
          </a:p>
        </p:txBody>
      </p:sp>
      <p:sp>
        <p:nvSpPr>
          <p:cNvPr id="3" name="Tartalom helye 2"/>
          <p:cNvSpPr>
            <a:spLocks noGrp="1"/>
          </p:cNvSpPr>
          <p:nvPr>
            <p:ph idx="1"/>
          </p:nvPr>
        </p:nvSpPr>
        <p:spPr/>
        <p:txBody>
          <a:bodyPr numCol="3">
            <a:normAutofit lnSpcReduction="10000"/>
          </a:bodyPr>
          <a:lstStyle/>
          <a:p>
            <a:r>
              <a:rPr lang="hu-HU" sz="2400" dirty="0" smtClean="0"/>
              <a:t>Odüsszeusz	</a:t>
            </a:r>
          </a:p>
          <a:p>
            <a:r>
              <a:rPr lang="hu-HU" sz="2400" dirty="0" smtClean="0"/>
              <a:t>Télemakhosz</a:t>
            </a:r>
          </a:p>
          <a:p>
            <a:r>
              <a:rPr lang="hu-HU" sz="2400" dirty="0" smtClean="0"/>
              <a:t>Pénelopé</a:t>
            </a:r>
          </a:p>
          <a:p>
            <a:r>
              <a:rPr lang="hu-HU" sz="2400" dirty="0" err="1" smtClean="0"/>
              <a:t>Láertész</a:t>
            </a:r>
            <a:endParaRPr lang="hu-HU" sz="2400" dirty="0" smtClean="0"/>
          </a:p>
          <a:p>
            <a:r>
              <a:rPr lang="hu-HU" sz="2400" dirty="0" err="1"/>
              <a:t>Eurükleia</a:t>
            </a:r>
            <a:endParaRPr lang="hu-HU" sz="2400" dirty="0"/>
          </a:p>
          <a:p>
            <a:r>
              <a:rPr lang="hu-HU" sz="2400" dirty="0" err="1" smtClean="0"/>
              <a:t>Eumaiosz</a:t>
            </a:r>
            <a:endParaRPr lang="hu-HU" sz="2400" dirty="0" smtClean="0"/>
          </a:p>
          <a:p>
            <a:r>
              <a:rPr lang="hu-HU" sz="2400" dirty="0" smtClean="0"/>
              <a:t>Pallasz Athéné</a:t>
            </a:r>
            <a:endParaRPr lang="hu-HU" sz="2400" dirty="0"/>
          </a:p>
          <a:p>
            <a:endParaRPr lang="hu-HU" sz="2400" dirty="0" smtClean="0"/>
          </a:p>
          <a:p>
            <a:endParaRPr lang="hu-HU" sz="2400" dirty="0" smtClean="0"/>
          </a:p>
          <a:p>
            <a:r>
              <a:rPr lang="hu-HU" sz="2400" dirty="0" smtClean="0"/>
              <a:t>Nesztór</a:t>
            </a:r>
          </a:p>
          <a:p>
            <a:r>
              <a:rPr lang="hu-HU" sz="2400" dirty="0" err="1" smtClean="0"/>
              <a:t>Meneláosz</a:t>
            </a:r>
            <a:endParaRPr lang="hu-HU" sz="2400" dirty="0" smtClean="0"/>
          </a:p>
          <a:p>
            <a:r>
              <a:rPr lang="hu-HU" sz="2400" dirty="0" err="1" smtClean="0"/>
              <a:t>Alkinoosz</a:t>
            </a:r>
            <a:endParaRPr lang="hu-HU" sz="2400" dirty="0" smtClean="0"/>
          </a:p>
          <a:p>
            <a:r>
              <a:rPr lang="hu-HU" sz="2400" dirty="0" err="1" smtClean="0"/>
              <a:t>Nauszikaá</a:t>
            </a:r>
            <a:endParaRPr lang="hu-HU" sz="2400" dirty="0" smtClean="0"/>
          </a:p>
          <a:p>
            <a:r>
              <a:rPr lang="hu-HU" sz="2400" dirty="0" err="1" smtClean="0"/>
              <a:t>Antinoosz</a:t>
            </a:r>
            <a:endParaRPr lang="hu-HU" sz="2400" dirty="0" smtClean="0"/>
          </a:p>
          <a:p>
            <a:endParaRPr lang="hu-HU" sz="2400" dirty="0" smtClean="0"/>
          </a:p>
          <a:p>
            <a:endParaRPr lang="hu-HU" sz="2400" dirty="0"/>
          </a:p>
          <a:p>
            <a:endParaRPr lang="hu-HU" sz="2400" dirty="0" smtClean="0"/>
          </a:p>
          <a:p>
            <a:endParaRPr lang="hu-HU" sz="2400" dirty="0" smtClean="0"/>
          </a:p>
          <a:p>
            <a:r>
              <a:rPr lang="hu-HU" sz="2400" dirty="0" smtClean="0"/>
              <a:t>Polüphémosz</a:t>
            </a:r>
          </a:p>
          <a:p>
            <a:r>
              <a:rPr lang="hu-HU" sz="2400" dirty="0" err="1" smtClean="0"/>
              <a:t>Aiolosz</a:t>
            </a:r>
            <a:endParaRPr lang="hu-HU" sz="2400" dirty="0" smtClean="0"/>
          </a:p>
          <a:p>
            <a:r>
              <a:rPr lang="hu-HU" sz="2400" dirty="0" smtClean="0"/>
              <a:t>Kirké</a:t>
            </a:r>
          </a:p>
          <a:p>
            <a:r>
              <a:rPr lang="hu-HU" sz="2400" dirty="0" smtClean="0"/>
              <a:t>Kalüpszó</a:t>
            </a:r>
          </a:p>
          <a:p>
            <a:endParaRPr lang="hu-HU" sz="2400" dirty="0" smtClean="0"/>
          </a:p>
          <a:p>
            <a:endParaRPr lang="hu-HU" dirty="0"/>
          </a:p>
          <a:p>
            <a:endParaRPr lang="hu-HU" dirty="0" smtClean="0"/>
          </a:p>
          <a:p>
            <a:endParaRPr lang="hu-HU" dirty="0"/>
          </a:p>
        </p:txBody>
      </p:sp>
    </p:spTree>
    <p:extLst>
      <p:ext uri="{BB962C8B-B14F-4D97-AF65-F5344CB8AC3E}">
        <p14:creationId xmlns:p14="http://schemas.microsoft.com/office/powerpoint/2010/main" val="326841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Feldolgozandó szakaszok</a:t>
            </a:r>
            <a:endParaRPr lang="hu-HU" dirty="0"/>
          </a:p>
        </p:txBody>
      </p:sp>
      <p:sp>
        <p:nvSpPr>
          <p:cNvPr id="3" name="Tartalom helye 2"/>
          <p:cNvSpPr>
            <a:spLocks noGrp="1"/>
          </p:cNvSpPr>
          <p:nvPr>
            <p:ph idx="1"/>
          </p:nvPr>
        </p:nvSpPr>
        <p:spPr/>
        <p:txBody>
          <a:bodyPr/>
          <a:lstStyle/>
          <a:p>
            <a:r>
              <a:rPr lang="hu-HU" dirty="0" smtClean="0"/>
              <a:t>Az eposz „topográfiája”, térszerkezete</a:t>
            </a:r>
          </a:p>
          <a:p>
            <a:r>
              <a:rPr lang="hu-HU" dirty="0" smtClean="0"/>
              <a:t>Az istenek szerepe</a:t>
            </a:r>
          </a:p>
          <a:p>
            <a:r>
              <a:rPr lang="hu-HU" dirty="0"/>
              <a:t>Odüsszeusz kalandjai (9–12. ének)</a:t>
            </a:r>
          </a:p>
          <a:p>
            <a:r>
              <a:rPr lang="hu-HU" dirty="0" smtClean="0"/>
              <a:t>Odüsszeusz </a:t>
            </a:r>
            <a:r>
              <a:rPr lang="hu-HU" dirty="0"/>
              <a:t>és a nők, avagy találkozások és elválások</a:t>
            </a:r>
          </a:p>
          <a:p>
            <a:pPr lvl="1">
              <a:buFont typeface="Wingdings" panose="05000000000000000000" pitchFamily="2" charset="2"/>
              <a:buChar char="Ø"/>
            </a:pPr>
            <a:r>
              <a:rPr lang="hu-HU" sz="2000" dirty="0"/>
              <a:t>O. és Kalüpszó (5.43–228.)</a:t>
            </a:r>
          </a:p>
          <a:p>
            <a:pPr lvl="1">
              <a:buFont typeface="Wingdings" panose="05000000000000000000" pitchFamily="2" charset="2"/>
              <a:buChar char="Ø"/>
            </a:pPr>
            <a:r>
              <a:rPr lang="hu-HU" sz="2000" dirty="0"/>
              <a:t>O. és </a:t>
            </a:r>
            <a:r>
              <a:rPr lang="hu-HU" sz="2000" dirty="0" err="1"/>
              <a:t>Nauszikaá</a:t>
            </a:r>
            <a:r>
              <a:rPr lang="hu-HU" sz="2000" dirty="0"/>
              <a:t> (6.110–246.)</a:t>
            </a:r>
          </a:p>
          <a:p>
            <a:pPr lvl="1">
              <a:buFont typeface="Wingdings" panose="05000000000000000000" pitchFamily="2" charset="2"/>
              <a:buChar char="Ø"/>
            </a:pPr>
            <a:r>
              <a:rPr lang="hu-HU" sz="2000" dirty="0"/>
              <a:t>O. és Athéné (13.217–440.)</a:t>
            </a:r>
          </a:p>
          <a:p>
            <a:r>
              <a:rPr lang="hu-HU" dirty="0" smtClean="0"/>
              <a:t>A leszámolás</a:t>
            </a:r>
          </a:p>
          <a:p>
            <a:pPr lvl="1">
              <a:buFont typeface="Wingdings" panose="05000000000000000000" pitchFamily="2" charset="2"/>
              <a:buChar char="Ø"/>
            </a:pPr>
            <a:r>
              <a:rPr lang="hu-HU" sz="2000" dirty="0" smtClean="0"/>
              <a:t>Az íjverseny (21. ének)</a:t>
            </a:r>
          </a:p>
          <a:p>
            <a:pPr lvl="1">
              <a:buFont typeface="Wingdings" panose="05000000000000000000" pitchFamily="2" charset="2"/>
              <a:buChar char="Ø"/>
            </a:pPr>
            <a:r>
              <a:rPr lang="hu-HU" sz="2000" dirty="0" smtClean="0"/>
              <a:t>A kérők megölése (22. ének)</a:t>
            </a:r>
          </a:p>
          <a:p>
            <a:pPr marL="457200" lvl="1" indent="0">
              <a:buNone/>
            </a:pPr>
            <a:r>
              <a:rPr lang="hu-HU" sz="2000" dirty="0" smtClean="0"/>
              <a:t> </a:t>
            </a:r>
            <a:endParaRPr lang="hu-HU" sz="2000" dirty="0"/>
          </a:p>
        </p:txBody>
      </p:sp>
    </p:spTree>
    <p:extLst>
      <p:ext uri="{BB962C8B-B14F-4D97-AF65-F5344CB8AC3E}">
        <p14:creationId xmlns:p14="http://schemas.microsoft.com/office/powerpoint/2010/main" val="1846875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32181" y="542524"/>
            <a:ext cx="11004697" cy="6186309"/>
          </a:xfrm>
          <a:prstGeom prst="rect">
            <a:avLst/>
          </a:prstGeom>
        </p:spPr>
        <p:txBody>
          <a:bodyPr wrap="square">
            <a:spAutoFit/>
          </a:bodyPr>
          <a:lstStyle/>
          <a:p>
            <a:pPr algn="just"/>
            <a:r>
              <a:rPr lang="hu-HU" dirty="0" smtClean="0"/>
              <a:t>Az </a:t>
            </a:r>
            <a:r>
              <a:rPr lang="hu-HU" i="1" dirty="0" smtClean="0"/>
              <a:t>Odüsszeia</a:t>
            </a:r>
            <a:r>
              <a:rPr lang="hu-HU" dirty="0" smtClean="0"/>
              <a:t> ott kezdődik, </a:t>
            </a:r>
            <a:r>
              <a:rPr lang="hu-HU" i="1" dirty="0" smtClean="0"/>
              <a:t>in medias res</a:t>
            </a:r>
            <a:r>
              <a:rPr lang="hu-HU" dirty="0" smtClean="0"/>
              <a:t>, hogy Odüsszeusz már túl van szenvedései legnagyobb részén. Már kiállta a legkülönfélébb kísértéseket és próbatételeket. (…) De a legborzasztóbb próbatétel az Alvilágban érte, ahol találkozott Agamemnónnal, aki elmesélte neki, hazatérése után milyen gonoszul gyilkolta meg hűtlen feleségének szeretője. Az Agamemnón szellemével való találkozás után Odüsszeusz többé már nem bízhatott abban sem, hogy rá otthon vár a hű felesége. Vajon mi hajtotta mégis haza?</a:t>
            </a:r>
            <a:endParaRPr lang="hu-HU" dirty="0"/>
          </a:p>
          <a:p>
            <a:pPr algn="just"/>
            <a:endParaRPr lang="hu-HU" dirty="0" smtClean="0"/>
          </a:p>
          <a:p>
            <a:pPr algn="just"/>
            <a:r>
              <a:rPr lang="hu-HU" dirty="0" smtClean="0"/>
              <a:t>Odüsszeusz kalandjait épp ezért olvashatjuk úgy is, mint a férfi útját, akiről az út során kiderül, méltó-e arra, hogy hazatérjen. A feleségétől, házától, családjától elszakadt férj sok-sok kaland és kísértés után ismét méltóvá válik arra, hogy férj, király és családfő legyen. Egyfajta beavatástörténet ez is.</a:t>
            </a:r>
          </a:p>
          <a:p>
            <a:pPr algn="just"/>
            <a:endParaRPr lang="hu-HU" dirty="0"/>
          </a:p>
          <a:p>
            <a:pPr algn="just"/>
            <a:r>
              <a:rPr lang="hu-HU" dirty="0" smtClean="0"/>
              <a:t>Télemakhosz saját lábára kezd állni, de ahhoz, hogy igazi felnőtté váljon, szüksége van az apjára. A vadászó társadalmakban a fiatal fiúk beavatásának fontos eseménye az első vadászat. (…) Télemakhosz felnőtté avatása is egy ilyen rituális vadászat: apjával együtt elmegy </a:t>
            </a:r>
            <a:r>
              <a:rPr lang="hu-HU" dirty="0" err="1" smtClean="0"/>
              <a:t>vadászni</a:t>
            </a:r>
            <a:r>
              <a:rPr lang="hu-HU" dirty="0" smtClean="0"/>
              <a:t>, csak ők nem az erdőben vadásznak állatokra, hanem szisztematikusan lenyilazzák a házukban élősködő kérőket.</a:t>
            </a:r>
          </a:p>
          <a:p>
            <a:pPr algn="just"/>
            <a:endParaRPr lang="hu-HU" dirty="0"/>
          </a:p>
          <a:p>
            <a:pPr algn="just"/>
            <a:r>
              <a:rPr lang="hu-HU" dirty="0" smtClean="0"/>
              <a:t>…az istenek célja, hogy a világ rendje, amelyért ők felelnek, helyreálljon. Mert olyan nincs, hogy a mikrokozmosz rendetlen, a makrokozmosz viszont rendben van. Látják, hogy fölborult a világ rendje – és miért? Mert nincs otthon a férj. És ha nincs otthon a férj, akkor nincs rendben a család, és ha nincs rendben a család, bajban van a királyság, és ha bajban van a királyság, bajban van a világ.</a:t>
            </a:r>
          </a:p>
          <a:p>
            <a:endParaRPr lang="hu-HU" dirty="0"/>
          </a:p>
          <a:p>
            <a:pPr algn="r"/>
            <a:r>
              <a:rPr lang="hu-HU" i="1" dirty="0" err="1" smtClean="0"/>
              <a:t>Nényei</a:t>
            </a:r>
            <a:r>
              <a:rPr lang="hu-HU" i="1" dirty="0" smtClean="0"/>
              <a:t> Pál: Az irodalom visszavág</a:t>
            </a:r>
            <a:endParaRPr lang="hu-HU" i="1" dirty="0"/>
          </a:p>
        </p:txBody>
      </p:sp>
    </p:spTree>
    <p:extLst>
      <p:ext uri="{BB962C8B-B14F-4D97-AF65-F5344CB8AC3E}">
        <p14:creationId xmlns:p14="http://schemas.microsoft.com/office/powerpoint/2010/main" val="232711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Értelmezések</a:t>
            </a:r>
            <a:endParaRPr lang="hu-HU" dirty="0"/>
          </a:p>
        </p:txBody>
      </p:sp>
      <p:sp>
        <p:nvSpPr>
          <p:cNvPr id="3" name="Tartalom helye 2"/>
          <p:cNvSpPr>
            <a:spLocks noGrp="1"/>
          </p:cNvSpPr>
          <p:nvPr>
            <p:ph idx="1"/>
          </p:nvPr>
        </p:nvSpPr>
        <p:spPr/>
        <p:txBody>
          <a:bodyPr>
            <a:normAutofit fontScale="92500" lnSpcReduction="10000"/>
          </a:bodyPr>
          <a:lstStyle/>
          <a:p>
            <a:pPr>
              <a:buFont typeface="Wingdings" panose="05000000000000000000" pitchFamily="2" charset="2"/>
              <a:buChar char="v"/>
            </a:pPr>
            <a:r>
              <a:rPr lang="hu-HU" altLang="hu-HU" sz="2400" dirty="0" smtClean="0">
                <a:latin typeface="+mj-lt"/>
              </a:rPr>
              <a:t> </a:t>
            </a:r>
            <a:r>
              <a:rPr lang="hu-HU" altLang="hu-HU" sz="2600" dirty="0" smtClean="0">
                <a:latin typeface="+mj-lt"/>
              </a:rPr>
              <a:t>az </a:t>
            </a:r>
            <a:r>
              <a:rPr lang="hu-HU" altLang="hu-HU" sz="2600" dirty="0" err="1">
                <a:latin typeface="+mj-lt"/>
              </a:rPr>
              <a:t>Íliász</a:t>
            </a:r>
            <a:r>
              <a:rPr lang="hu-HU" altLang="hu-HU" sz="2600" dirty="0">
                <a:latin typeface="+mj-lt"/>
              </a:rPr>
              <a:t> ismeretében született, de más világkép és </a:t>
            </a:r>
            <a:r>
              <a:rPr lang="hu-HU" altLang="hu-HU" sz="2600" dirty="0" smtClean="0">
                <a:latin typeface="+mj-lt"/>
              </a:rPr>
              <a:t>embereszmény:</a:t>
            </a:r>
            <a:endParaRPr lang="hu-HU" altLang="hu-HU" sz="2600" dirty="0">
              <a:latin typeface="+mj-lt"/>
            </a:endParaRPr>
          </a:p>
          <a:p>
            <a:pPr lvl="1"/>
            <a:r>
              <a:rPr lang="hu-HU" sz="2600" dirty="0">
                <a:latin typeface="+mj-lt"/>
              </a:rPr>
              <a:t>a közösség helyett az egyén sorsa kerül előtérbe</a:t>
            </a:r>
          </a:p>
          <a:p>
            <a:pPr lvl="1"/>
            <a:r>
              <a:rPr lang="hu-HU" altLang="hu-HU" sz="2600" dirty="0" smtClean="0">
                <a:latin typeface="+mj-lt"/>
              </a:rPr>
              <a:t>az </a:t>
            </a:r>
            <a:r>
              <a:rPr lang="hu-HU" altLang="hu-HU" sz="2600" dirty="0">
                <a:latin typeface="+mj-lt"/>
              </a:rPr>
              <a:t>élet mint legfőbb érték</a:t>
            </a:r>
          </a:p>
          <a:p>
            <a:pPr lvl="1"/>
            <a:r>
              <a:rPr lang="hu-HU" altLang="hu-HU" sz="2600" dirty="0">
                <a:latin typeface="+mj-lt"/>
              </a:rPr>
              <a:t>kísértések legyőzése, jellemfejlődés → megérdemelt hazatérés</a:t>
            </a:r>
          </a:p>
          <a:p>
            <a:pPr lvl="1"/>
            <a:r>
              <a:rPr lang="hu-HU" altLang="hu-HU" sz="2600" dirty="0">
                <a:latin typeface="+mj-lt"/>
              </a:rPr>
              <a:t>az ember irányíthatja sorsát (lásd: a társak veszte)</a:t>
            </a:r>
          </a:p>
          <a:p>
            <a:pPr lvl="1"/>
            <a:r>
              <a:rPr lang="hu-HU" altLang="hu-HU" sz="2600" dirty="0">
                <a:latin typeface="+mj-lt"/>
              </a:rPr>
              <a:t>a heroikus vonások mellett más erények megjelenése: okosság, kíváncsiság, kompromisszumkészség stb</a:t>
            </a:r>
            <a:r>
              <a:rPr lang="hu-HU" altLang="hu-HU" sz="2600" dirty="0" smtClean="0">
                <a:latin typeface="+mj-lt"/>
              </a:rPr>
              <a:t>.</a:t>
            </a:r>
          </a:p>
          <a:p>
            <a:pPr lvl="1">
              <a:buNone/>
            </a:pPr>
            <a:r>
              <a:rPr lang="hu-HU" altLang="hu-HU" sz="2600" dirty="0" smtClean="0">
                <a:latin typeface="+mj-lt"/>
                <a:cs typeface="Arial" panose="020B0604020202020204" pitchFamily="34" charset="0"/>
              </a:rPr>
              <a:t>→ a leleményes emberideál, a humanizmus terjesztésének eposza</a:t>
            </a:r>
          </a:p>
          <a:p>
            <a:pPr marL="457200" lvl="1" indent="0">
              <a:buFontTx/>
              <a:buNone/>
              <a:defRPr/>
            </a:pPr>
            <a:endParaRPr lang="hu-HU" sz="2600" dirty="0">
              <a:latin typeface="+mj-lt"/>
            </a:endParaRPr>
          </a:p>
          <a:p>
            <a:pPr marL="457200" lvl="1" indent="0">
              <a:buFontTx/>
              <a:buNone/>
              <a:defRPr/>
            </a:pPr>
            <a:r>
              <a:rPr lang="hu-HU" sz="2200" dirty="0">
                <a:latin typeface="+mj-lt"/>
              </a:rPr>
              <a:t>„</a:t>
            </a:r>
            <a:r>
              <a:rPr lang="hu-HU" sz="2200" i="1" dirty="0">
                <a:latin typeface="+mj-lt"/>
              </a:rPr>
              <a:t>Az </a:t>
            </a:r>
            <a:r>
              <a:rPr lang="hu-HU" sz="2200" i="1" dirty="0" err="1">
                <a:latin typeface="+mj-lt"/>
              </a:rPr>
              <a:t>Íliász</a:t>
            </a:r>
            <a:r>
              <a:rPr lang="hu-HU" sz="2200" i="1" dirty="0">
                <a:latin typeface="+mj-lt"/>
              </a:rPr>
              <a:t> rólunk szól együtt, az Odüsszeia rólunk szól külön-külön</a:t>
            </a:r>
            <a:r>
              <a:rPr lang="hu-HU" sz="2200" i="1" dirty="0" smtClean="0">
                <a:latin typeface="+mj-lt"/>
              </a:rPr>
              <a:t>.</a:t>
            </a:r>
          </a:p>
          <a:p>
            <a:pPr marL="457200" lvl="1" indent="0">
              <a:buFontTx/>
              <a:buNone/>
              <a:defRPr/>
            </a:pPr>
            <a:r>
              <a:rPr lang="hu-HU" sz="2200" i="1" dirty="0" smtClean="0">
                <a:latin typeface="+mj-lt"/>
              </a:rPr>
              <a:t>Az </a:t>
            </a:r>
            <a:r>
              <a:rPr lang="hu-HU" sz="2200" i="1" dirty="0" err="1">
                <a:latin typeface="+mj-lt"/>
              </a:rPr>
              <a:t>Íliásznak</a:t>
            </a:r>
            <a:r>
              <a:rPr lang="hu-HU" sz="2200" i="1" dirty="0">
                <a:latin typeface="+mj-lt"/>
              </a:rPr>
              <a:t> hősei vannak, az Odüsszeiának hőse van</a:t>
            </a:r>
            <a:r>
              <a:rPr lang="hu-HU" sz="2200" i="1" dirty="0" smtClean="0">
                <a:latin typeface="+mj-lt"/>
              </a:rPr>
              <a:t>.</a:t>
            </a:r>
          </a:p>
          <a:p>
            <a:pPr marL="457200" lvl="1" indent="0">
              <a:buFontTx/>
              <a:buNone/>
              <a:defRPr/>
            </a:pPr>
            <a:r>
              <a:rPr lang="hu-HU" sz="2200" i="1" dirty="0" smtClean="0">
                <a:latin typeface="+mj-lt"/>
              </a:rPr>
              <a:t>Az </a:t>
            </a:r>
            <a:r>
              <a:rPr lang="hu-HU" sz="2200" i="1" dirty="0" err="1">
                <a:latin typeface="+mj-lt"/>
              </a:rPr>
              <a:t>Íliász</a:t>
            </a:r>
            <a:r>
              <a:rPr lang="hu-HU" sz="2200" i="1" dirty="0">
                <a:latin typeface="+mj-lt"/>
              </a:rPr>
              <a:t> hősei meg tudnak halni, az Odüsszeia hőse életben tud maradni.”</a:t>
            </a:r>
          </a:p>
          <a:p>
            <a:pPr marL="457200" lvl="1" indent="0" algn="r">
              <a:buFontTx/>
              <a:buNone/>
              <a:defRPr/>
            </a:pPr>
            <a:r>
              <a:rPr lang="hu-HU" sz="2200" i="1" dirty="0">
                <a:latin typeface="+mj-lt"/>
              </a:rPr>
              <a:t>(Devecseri Gábor)</a:t>
            </a:r>
          </a:p>
          <a:p>
            <a:pPr lvl="1">
              <a:buNone/>
            </a:pPr>
            <a:endParaRPr lang="hu-HU" altLang="hu-HU" sz="2400" dirty="0" smtClean="0">
              <a:latin typeface="+mj-lt"/>
              <a:cs typeface="Arial" panose="020B0604020202020204" pitchFamily="34" charset="0"/>
            </a:endParaRPr>
          </a:p>
          <a:p>
            <a:endParaRPr lang="hu-HU" dirty="0"/>
          </a:p>
        </p:txBody>
      </p:sp>
    </p:spTree>
    <p:extLst>
      <p:ext uri="{BB962C8B-B14F-4D97-AF65-F5344CB8AC3E}">
        <p14:creationId xmlns:p14="http://schemas.microsoft.com/office/powerpoint/2010/main" val="166469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ctrTitle"/>
          </p:nvPr>
        </p:nvSpPr>
        <p:spPr>
          <a:xfrm>
            <a:off x="1104900" y="2292094"/>
            <a:ext cx="5734050" cy="2219691"/>
          </a:xfrm>
        </p:spPr>
        <p:txBody>
          <a:bodyPr rtlCol="0" anchor="ctr">
            <a:normAutofit/>
          </a:bodyPr>
          <a:lstStyle/>
          <a:p>
            <a:pPr algn="ctr" rtl="0"/>
            <a:r>
              <a:rPr lang="hu-HU" dirty="0" smtClean="0"/>
              <a:t>Az ókori görög LÍRA</a:t>
            </a:r>
            <a:endParaRPr lang="hu-HU" dirty="0"/>
          </a:p>
        </p:txBody>
      </p:sp>
      <p:sp>
        <p:nvSpPr>
          <p:cNvPr id="7" name="Alcím 6"/>
          <p:cNvSpPr>
            <a:spLocks noGrp="1"/>
          </p:cNvSpPr>
          <p:nvPr>
            <p:ph type="subTitle" idx="1"/>
          </p:nvPr>
        </p:nvSpPr>
        <p:spPr/>
        <p:txBody>
          <a:bodyPr rtlCol="0"/>
          <a:lstStyle/>
          <a:p>
            <a:pPr rtl="0"/>
            <a:endParaRPr lang="hu-HU" dirty="0"/>
          </a:p>
        </p:txBody>
      </p:sp>
      <p:pic>
        <p:nvPicPr>
          <p:cNvPr id="3" name="Kép helye 2"/>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423" b="12423"/>
          <a:stretch>
            <a:fillRect/>
          </a:stretch>
        </p:blipFill>
        <p:spPr/>
      </p:pic>
    </p:spTree>
    <p:extLst>
      <p:ext uri="{BB962C8B-B14F-4D97-AF65-F5344CB8AC3E}">
        <p14:creationId xmlns:p14="http://schemas.microsoft.com/office/powerpoint/2010/main" val="2359593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altLang="hu-HU" sz="3200" b="1" dirty="0"/>
              <a:t>A </a:t>
            </a:r>
            <a:r>
              <a:rPr lang="hu-HU" altLang="hu-HU" sz="3200" b="1" dirty="0" smtClean="0"/>
              <a:t>költészet kezdetei</a:t>
            </a:r>
            <a:endParaRPr lang="hu-HU" sz="3200" dirty="0"/>
          </a:p>
        </p:txBody>
      </p:sp>
      <p:sp>
        <p:nvSpPr>
          <p:cNvPr id="3" name="Tartalom helye 2"/>
          <p:cNvSpPr>
            <a:spLocks noGrp="1"/>
          </p:cNvSpPr>
          <p:nvPr>
            <p:ph idx="1"/>
          </p:nvPr>
        </p:nvSpPr>
        <p:spPr/>
        <p:txBody>
          <a:bodyPr>
            <a:noAutofit/>
          </a:bodyPr>
          <a:lstStyle/>
          <a:p>
            <a:pPr marL="0">
              <a:lnSpc>
                <a:spcPct val="100000"/>
              </a:lnSpc>
              <a:spcBef>
                <a:spcPts val="0"/>
              </a:spcBef>
              <a:spcAft>
                <a:spcPts val="600"/>
              </a:spcAft>
              <a:defRPr/>
            </a:pPr>
            <a:r>
              <a:rPr lang="hu-HU" sz="2200" dirty="0">
                <a:latin typeface="+mj-lt"/>
              </a:rPr>
              <a:t>Kr. e. 7-6. sz.: régi eszmények eltűnése, egyéniség kibontakozása → egyéni érzelmek ábrázolása</a:t>
            </a:r>
          </a:p>
          <a:p>
            <a:pPr marL="0">
              <a:lnSpc>
                <a:spcPct val="100000"/>
              </a:lnSpc>
              <a:spcBef>
                <a:spcPts val="0"/>
              </a:spcBef>
              <a:spcAft>
                <a:spcPts val="600"/>
              </a:spcAft>
              <a:defRPr/>
            </a:pPr>
            <a:r>
              <a:rPr lang="hu-HU" sz="2200" dirty="0">
                <a:latin typeface="+mj-lt"/>
              </a:rPr>
              <a:t>népdalok (bölcső-, nász-, munkadalok, siratók stb.)</a:t>
            </a:r>
          </a:p>
          <a:p>
            <a:pPr marL="0">
              <a:lnSpc>
                <a:spcPct val="100000"/>
              </a:lnSpc>
              <a:spcBef>
                <a:spcPts val="0"/>
              </a:spcBef>
              <a:spcAft>
                <a:spcPts val="600"/>
              </a:spcAft>
              <a:defRPr/>
            </a:pPr>
            <a:r>
              <a:rPr lang="hu-HU" sz="2200" dirty="0">
                <a:latin typeface="+mj-lt"/>
              </a:rPr>
              <a:t>kezdetben nincs különbség epika és líra között</a:t>
            </a:r>
          </a:p>
          <a:p>
            <a:pPr marL="0">
              <a:lnSpc>
                <a:spcPct val="100000"/>
              </a:lnSpc>
              <a:spcBef>
                <a:spcPts val="0"/>
              </a:spcBef>
              <a:spcAft>
                <a:spcPts val="600"/>
              </a:spcAft>
              <a:defRPr/>
            </a:pPr>
            <a:r>
              <a:rPr lang="hu-HU" sz="2200" i="1" dirty="0" err="1">
                <a:latin typeface="+mj-lt"/>
              </a:rPr>
              <a:t>lüra</a:t>
            </a:r>
            <a:r>
              <a:rPr lang="hu-HU" sz="2200" dirty="0">
                <a:latin typeface="+mj-lt"/>
              </a:rPr>
              <a:t> = húros hangszer, </a:t>
            </a:r>
            <a:r>
              <a:rPr lang="hu-HU" sz="2200" dirty="0" smtClean="0">
                <a:latin typeface="+mj-lt"/>
              </a:rPr>
              <a:t>lant → </a:t>
            </a:r>
            <a:r>
              <a:rPr lang="hu-HU" sz="2200" b="1" dirty="0">
                <a:latin typeface="+mj-lt"/>
              </a:rPr>
              <a:t>líra</a:t>
            </a:r>
            <a:r>
              <a:rPr lang="hu-HU" sz="2200" dirty="0">
                <a:latin typeface="+mj-lt"/>
              </a:rPr>
              <a:t> = </a:t>
            </a:r>
            <a:r>
              <a:rPr lang="hu-HU" sz="2200" dirty="0" err="1">
                <a:latin typeface="+mj-lt"/>
              </a:rPr>
              <a:t>lürával</a:t>
            </a:r>
            <a:r>
              <a:rPr lang="hu-HU" sz="2200" dirty="0">
                <a:latin typeface="+mj-lt"/>
              </a:rPr>
              <a:t> kísért </a:t>
            </a:r>
            <a:r>
              <a:rPr lang="hu-HU" sz="2200" dirty="0" smtClean="0">
                <a:latin typeface="+mj-lt"/>
              </a:rPr>
              <a:t>költemények</a:t>
            </a:r>
          </a:p>
          <a:p>
            <a:pPr marL="0">
              <a:lnSpc>
                <a:spcPct val="100000"/>
              </a:lnSpc>
              <a:spcBef>
                <a:spcPts val="0"/>
              </a:spcBef>
              <a:spcAft>
                <a:spcPts val="600"/>
              </a:spcAft>
              <a:defRPr/>
            </a:pPr>
            <a:r>
              <a:rPr lang="hu-HU" sz="2200" dirty="0" smtClean="0">
                <a:latin typeface="+mj-lt"/>
              </a:rPr>
              <a:t>új </a:t>
            </a:r>
            <a:r>
              <a:rPr lang="hu-HU" sz="2200" dirty="0">
                <a:latin typeface="+mj-lt"/>
              </a:rPr>
              <a:t>sorfajok és strófaszerkezetek, változatos formák (de sokszor töredékek)</a:t>
            </a:r>
          </a:p>
          <a:p>
            <a:pPr marL="0">
              <a:lnSpc>
                <a:spcPct val="100000"/>
              </a:lnSpc>
              <a:spcBef>
                <a:spcPts val="0"/>
              </a:spcBef>
              <a:spcAft>
                <a:spcPts val="600"/>
              </a:spcAft>
            </a:pPr>
            <a:r>
              <a:rPr lang="hu-HU" altLang="hu-HU" sz="2200" dirty="0" smtClean="0">
                <a:latin typeface="+mj-lt"/>
              </a:rPr>
              <a:t>műfajok:</a:t>
            </a:r>
            <a:endParaRPr lang="hu-HU" altLang="hu-HU" sz="2200" dirty="0">
              <a:latin typeface="+mj-lt"/>
            </a:endParaRPr>
          </a:p>
          <a:p>
            <a:pPr marL="457200" lvl="3">
              <a:lnSpc>
                <a:spcPct val="100000"/>
              </a:lnSpc>
              <a:spcBef>
                <a:spcPts val="0"/>
              </a:spcBef>
              <a:spcAft>
                <a:spcPts val="600"/>
              </a:spcAft>
              <a:buFont typeface="Wingdings" panose="05000000000000000000" pitchFamily="2" charset="2"/>
              <a:buChar char="Ø"/>
            </a:pPr>
            <a:r>
              <a:rPr lang="hu-HU" altLang="hu-HU" sz="2200" b="1" dirty="0" smtClean="0">
                <a:latin typeface="+mj-lt"/>
              </a:rPr>
              <a:t> elégia</a:t>
            </a:r>
            <a:r>
              <a:rPr lang="hu-HU" altLang="hu-HU" sz="2200" dirty="0" smtClean="0">
                <a:latin typeface="+mj-lt"/>
              </a:rPr>
              <a:t> </a:t>
            </a:r>
            <a:r>
              <a:rPr lang="hu-HU" altLang="hu-HU" sz="2200" dirty="0">
                <a:latin typeface="+mj-lt"/>
              </a:rPr>
              <a:t>(</a:t>
            </a:r>
            <a:r>
              <a:rPr lang="hu-HU" altLang="hu-HU" sz="2200" dirty="0" err="1">
                <a:latin typeface="+mj-lt"/>
              </a:rPr>
              <a:t>Kallinosz</a:t>
            </a:r>
            <a:r>
              <a:rPr lang="hu-HU" altLang="hu-HU" sz="2200" dirty="0">
                <a:latin typeface="+mj-lt"/>
              </a:rPr>
              <a:t>, Türtaiosz, Szolón, </a:t>
            </a:r>
            <a:r>
              <a:rPr lang="hu-HU" altLang="hu-HU" sz="2200" dirty="0" err="1">
                <a:latin typeface="+mj-lt"/>
              </a:rPr>
              <a:t>Mimnermosz</a:t>
            </a:r>
            <a:r>
              <a:rPr lang="hu-HU" altLang="hu-HU" sz="2200" dirty="0">
                <a:latin typeface="+mj-lt"/>
              </a:rPr>
              <a:t>)</a:t>
            </a:r>
          </a:p>
          <a:p>
            <a:pPr marL="457200" lvl="3">
              <a:lnSpc>
                <a:spcPct val="100000"/>
              </a:lnSpc>
              <a:spcBef>
                <a:spcPts val="0"/>
              </a:spcBef>
              <a:spcAft>
                <a:spcPts val="600"/>
              </a:spcAft>
              <a:buFont typeface="Wingdings" panose="05000000000000000000" pitchFamily="2" charset="2"/>
              <a:buChar char="Ø"/>
            </a:pPr>
            <a:r>
              <a:rPr lang="hu-HU" altLang="hu-HU" sz="2200" b="1" dirty="0" smtClean="0">
                <a:latin typeface="+mj-lt"/>
              </a:rPr>
              <a:t> epigramma</a:t>
            </a:r>
            <a:r>
              <a:rPr lang="hu-HU" altLang="hu-HU" sz="2200" dirty="0" smtClean="0">
                <a:latin typeface="+mj-lt"/>
              </a:rPr>
              <a:t> (</a:t>
            </a:r>
            <a:r>
              <a:rPr lang="hu-HU" altLang="hu-HU" sz="2200" dirty="0" err="1" smtClean="0">
                <a:latin typeface="+mj-lt"/>
              </a:rPr>
              <a:t>Szimónidész</a:t>
            </a:r>
            <a:r>
              <a:rPr lang="hu-HU" altLang="hu-HU" sz="2200" dirty="0" smtClean="0">
                <a:latin typeface="+mj-lt"/>
              </a:rPr>
              <a:t>)</a:t>
            </a:r>
          </a:p>
          <a:p>
            <a:pPr marL="457200" lvl="3">
              <a:lnSpc>
                <a:spcPct val="100000"/>
              </a:lnSpc>
              <a:spcBef>
                <a:spcPts val="0"/>
              </a:spcBef>
              <a:spcAft>
                <a:spcPts val="600"/>
              </a:spcAft>
              <a:buFont typeface="Wingdings" panose="05000000000000000000" pitchFamily="2" charset="2"/>
              <a:buChar char="Ø"/>
            </a:pPr>
            <a:r>
              <a:rPr lang="hu-HU" altLang="hu-HU" sz="2200" b="1" dirty="0" smtClean="0">
                <a:latin typeface="+mj-lt"/>
              </a:rPr>
              <a:t> </a:t>
            </a:r>
            <a:r>
              <a:rPr lang="hu-HU" altLang="hu-HU" sz="2200" b="1" dirty="0" err="1" smtClean="0">
                <a:latin typeface="+mj-lt"/>
              </a:rPr>
              <a:t>iambosz</a:t>
            </a:r>
            <a:r>
              <a:rPr lang="hu-HU" altLang="hu-HU" sz="2200" dirty="0" smtClean="0">
                <a:latin typeface="+mj-lt"/>
              </a:rPr>
              <a:t> </a:t>
            </a:r>
            <a:r>
              <a:rPr lang="hu-HU" altLang="hu-HU" sz="2200" dirty="0">
                <a:latin typeface="+mj-lt"/>
              </a:rPr>
              <a:t>(</a:t>
            </a:r>
            <a:r>
              <a:rPr lang="hu-HU" altLang="hu-HU" sz="2200" dirty="0" smtClean="0">
                <a:latin typeface="+mj-lt"/>
              </a:rPr>
              <a:t>Arkhilokhosz)</a:t>
            </a:r>
          </a:p>
          <a:p>
            <a:pPr marL="457200" lvl="3">
              <a:lnSpc>
                <a:spcPct val="100000"/>
              </a:lnSpc>
              <a:spcBef>
                <a:spcPts val="0"/>
              </a:spcBef>
              <a:spcAft>
                <a:spcPts val="600"/>
              </a:spcAft>
              <a:buFont typeface="Wingdings" panose="05000000000000000000" pitchFamily="2" charset="2"/>
              <a:buChar char="Ø"/>
            </a:pPr>
            <a:r>
              <a:rPr lang="hu-HU" altLang="hu-HU" sz="2200" dirty="0" smtClean="0">
                <a:latin typeface="+mj-lt"/>
              </a:rPr>
              <a:t> kardal </a:t>
            </a:r>
            <a:r>
              <a:rPr lang="hu-HU" sz="2200" dirty="0" smtClean="0"/>
              <a:t>→</a:t>
            </a:r>
            <a:r>
              <a:rPr lang="hu-HU" altLang="hu-HU" sz="2200" dirty="0" smtClean="0">
                <a:latin typeface="+mj-lt"/>
              </a:rPr>
              <a:t> </a:t>
            </a:r>
            <a:r>
              <a:rPr lang="hu-HU" altLang="hu-HU" sz="2200" b="1" dirty="0" smtClean="0">
                <a:latin typeface="+mj-lt"/>
              </a:rPr>
              <a:t>dal</a:t>
            </a:r>
            <a:r>
              <a:rPr lang="hu-HU" altLang="hu-HU" sz="2200" dirty="0" smtClean="0">
                <a:latin typeface="+mj-lt"/>
              </a:rPr>
              <a:t> </a:t>
            </a:r>
            <a:r>
              <a:rPr lang="hu-HU" altLang="hu-HU" sz="2200" dirty="0">
                <a:latin typeface="+mj-lt"/>
              </a:rPr>
              <a:t>(Szapphó, </a:t>
            </a:r>
            <a:r>
              <a:rPr lang="hu-HU" altLang="hu-HU" sz="2200" dirty="0" err="1">
                <a:latin typeface="+mj-lt"/>
              </a:rPr>
              <a:t>Alkaiosz</a:t>
            </a:r>
            <a:r>
              <a:rPr lang="hu-HU" altLang="hu-HU" sz="2200" dirty="0" smtClean="0">
                <a:latin typeface="+mj-lt"/>
              </a:rPr>
              <a:t>) + dráma</a:t>
            </a:r>
            <a:endParaRPr lang="hu-HU" altLang="hu-HU" sz="2200" dirty="0">
              <a:latin typeface="+mj-lt"/>
            </a:endParaRPr>
          </a:p>
          <a:p>
            <a:pPr marL="0">
              <a:lnSpc>
                <a:spcPct val="100000"/>
              </a:lnSpc>
              <a:spcBef>
                <a:spcPts val="0"/>
              </a:spcBef>
            </a:pPr>
            <a:endParaRPr lang="hu-HU" dirty="0">
              <a:latin typeface="+mj-lt"/>
            </a:endParaRPr>
          </a:p>
        </p:txBody>
      </p:sp>
    </p:spTree>
    <p:extLst>
      <p:ext uri="{BB962C8B-B14F-4D97-AF65-F5344CB8AC3E}">
        <p14:creationId xmlns:p14="http://schemas.microsoft.com/office/powerpoint/2010/main" val="100890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Szapphó</a:t>
            </a:r>
            <a:endParaRPr lang="hu-HU" b="1" dirty="0"/>
          </a:p>
        </p:txBody>
      </p:sp>
      <p:sp>
        <p:nvSpPr>
          <p:cNvPr id="3" name="Tartalom helye 2"/>
          <p:cNvSpPr>
            <a:spLocks noGrp="1"/>
          </p:cNvSpPr>
          <p:nvPr>
            <p:ph idx="1"/>
          </p:nvPr>
        </p:nvSpPr>
        <p:spPr/>
        <p:txBody>
          <a:bodyPr>
            <a:noAutofit/>
          </a:bodyPr>
          <a:lstStyle/>
          <a:p>
            <a:r>
              <a:rPr lang="hu-HU" sz="2400" dirty="0" smtClean="0">
                <a:latin typeface="+mj-lt"/>
              </a:rPr>
              <a:t>az első ismert költőnő</a:t>
            </a:r>
          </a:p>
          <a:p>
            <a:r>
              <a:rPr lang="hu-HU" sz="2400" dirty="0" smtClean="0">
                <a:latin typeface="+mj-lt"/>
              </a:rPr>
              <a:t>egy leszboszi leánynevelő intézet / női vallási közösség vezetője </a:t>
            </a:r>
          </a:p>
          <a:p>
            <a:r>
              <a:rPr lang="hu-HU" sz="2400" dirty="0" smtClean="0">
                <a:latin typeface="+mj-lt"/>
              </a:rPr>
              <a:t>dalok a szerelmi vágyódásról</a:t>
            </a:r>
          </a:p>
          <a:p>
            <a:pPr lvl="1">
              <a:buFont typeface="Arial" panose="020B0604020202020204" pitchFamily="34" charset="0"/>
              <a:buChar char="•"/>
            </a:pPr>
            <a:r>
              <a:rPr lang="hu-HU" sz="2400" i="1" dirty="0" smtClean="0">
                <a:latin typeface="+mj-lt"/>
              </a:rPr>
              <a:t>Édesanyám! Nem perdül a rokka…</a:t>
            </a:r>
          </a:p>
          <a:p>
            <a:pPr lvl="1">
              <a:buFont typeface="Arial" panose="020B0604020202020204" pitchFamily="34" charset="0"/>
              <a:buChar char="•"/>
            </a:pPr>
            <a:r>
              <a:rPr lang="hu-HU" sz="2400" i="1" dirty="0" smtClean="0">
                <a:latin typeface="+mj-lt"/>
              </a:rPr>
              <a:t>Úgy tűnik nékem…</a:t>
            </a:r>
          </a:p>
          <a:p>
            <a:pPr lvl="1">
              <a:buFont typeface="Arial" panose="020B0604020202020204" pitchFamily="34" charset="0"/>
              <a:buChar char="•"/>
            </a:pPr>
            <a:r>
              <a:rPr lang="hu-HU" sz="2400" b="1" i="1" dirty="0" smtClean="0">
                <a:latin typeface="+mj-lt"/>
              </a:rPr>
              <a:t>Aphroditéhoz</a:t>
            </a:r>
          </a:p>
          <a:p>
            <a:pPr lvl="2">
              <a:buFont typeface="Wingdings" panose="05000000000000000000" pitchFamily="2" charset="2"/>
              <a:buChar char="Ø"/>
            </a:pPr>
            <a:r>
              <a:rPr lang="hu-HU" sz="2400" dirty="0">
                <a:latin typeface="+mj-lt"/>
              </a:rPr>
              <a:t>s</a:t>
            </a:r>
            <a:r>
              <a:rPr lang="hu-HU" sz="2400" dirty="0" smtClean="0">
                <a:latin typeface="+mj-lt"/>
              </a:rPr>
              <a:t>zimmetrikus szerkezetű himnusz</a:t>
            </a:r>
          </a:p>
          <a:p>
            <a:pPr marL="914400" lvl="2" indent="0">
              <a:buNone/>
            </a:pPr>
            <a:r>
              <a:rPr lang="hu-HU" sz="2400" dirty="0" smtClean="0">
                <a:latin typeface="+mj-lt"/>
              </a:rPr>
              <a:t>    (A: megszólítás, kérés – B: múltbeli történet – A: megszólítás, kérés)</a:t>
            </a:r>
          </a:p>
          <a:p>
            <a:pPr lvl="2">
              <a:buFont typeface="Wingdings" panose="05000000000000000000" pitchFamily="2" charset="2"/>
              <a:buChar char="Ø"/>
            </a:pPr>
            <a:r>
              <a:rPr lang="hu-HU" sz="2400" dirty="0" smtClean="0">
                <a:latin typeface="+mj-lt"/>
              </a:rPr>
              <a:t>idősíkok váltakozása: jelen – múlt – jelen</a:t>
            </a:r>
          </a:p>
          <a:p>
            <a:pPr lvl="2">
              <a:buFont typeface="Wingdings" panose="05000000000000000000" pitchFamily="2" charset="2"/>
              <a:buChar char="Ø"/>
            </a:pPr>
            <a:r>
              <a:rPr lang="hu-HU" sz="2400" dirty="0" smtClean="0">
                <a:latin typeface="+mj-lt"/>
              </a:rPr>
              <a:t>szapphói strófa</a:t>
            </a:r>
            <a:endParaRPr lang="hu-HU" sz="2400" dirty="0">
              <a:latin typeface="+mj-lt"/>
            </a:endParaRPr>
          </a:p>
        </p:txBody>
      </p:sp>
    </p:spTree>
    <p:extLst>
      <p:ext uri="{BB962C8B-B14F-4D97-AF65-F5344CB8AC3E}">
        <p14:creationId xmlns:p14="http://schemas.microsoft.com/office/powerpoint/2010/main" val="72080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További költők</a:t>
            </a:r>
            <a:endParaRPr lang="hu-HU" b="1" dirty="0"/>
          </a:p>
        </p:txBody>
      </p:sp>
      <p:sp>
        <p:nvSpPr>
          <p:cNvPr id="3" name="Tartalom helye 2"/>
          <p:cNvSpPr>
            <a:spLocks noGrp="1"/>
          </p:cNvSpPr>
          <p:nvPr>
            <p:ph idx="1"/>
          </p:nvPr>
        </p:nvSpPr>
        <p:spPr/>
        <p:txBody>
          <a:bodyPr>
            <a:noAutofit/>
          </a:bodyPr>
          <a:lstStyle/>
          <a:p>
            <a:r>
              <a:rPr lang="hu-HU" sz="2400" b="1" dirty="0" smtClean="0">
                <a:latin typeface="+mj-lt"/>
              </a:rPr>
              <a:t>Arkhilokhosz</a:t>
            </a:r>
          </a:p>
          <a:p>
            <a:pPr lvl="1">
              <a:buFont typeface="Wingdings" panose="05000000000000000000" pitchFamily="2" charset="2"/>
              <a:buChar char="Ø"/>
            </a:pPr>
            <a:r>
              <a:rPr lang="hu-HU" sz="2400" dirty="0" err="1" smtClean="0">
                <a:latin typeface="+mj-lt"/>
              </a:rPr>
              <a:t>iamboszok</a:t>
            </a:r>
            <a:r>
              <a:rPr lang="hu-HU" sz="2400" dirty="0" smtClean="0">
                <a:latin typeface="+mj-lt"/>
              </a:rPr>
              <a:t> (pl.: </a:t>
            </a:r>
            <a:r>
              <a:rPr lang="hu-HU" sz="2400" i="1" dirty="0" smtClean="0">
                <a:latin typeface="+mj-lt"/>
              </a:rPr>
              <a:t>A nagyképű hadvezérekhez</a:t>
            </a:r>
            <a:r>
              <a:rPr lang="hu-HU" sz="2400" dirty="0" smtClean="0">
                <a:latin typeface="+mj-lt"/>
              </a:rPr>
              <a:t>)</a:t>
            </a:r>
          </a:p>
          <a:p>
            <a:r>
              <a:rPr lang="hu-HU" sz="2400" b="1" dirty="0" err="1" smtClean="0">
                <a:latin typeface="+mj-lt"/>
              </a:rPr>
              <a:t>Alkaiosz</a:t>
            </a:r>
            <a:endParaRPr lang="hu-HU" sz="2400" b="1" dirty="0" smtClean="0">
              <a:latin typeface="+mj-lt"/>
            </a:endParaRPr>
          </a:p>
          <a:p>
            <a:pPr lvl="1">
              <a:buFont typeface="Wingdings" panose="05000000000000000000" pitchFamily="2" charset="2"/>
              <a:buChar char="Ø"/>
            </a:pPr>
            <a:r>
              <a:rPr lang="hu-HU" sz="2400" dirty="0" smtClean="0">
                <a:latin typeface="+mj-lt"/>
              </a:rPr>
              <a:t>himnuszok, politikai versek, bordalok (pl.: </a:t>
            </a:r>
            <a:r>
              <a:rPr lang="hu-HU" sz="2400" i="1" dirty="0" smtClean="0">
                <a:latin typeface="+mj-lt"/>
              </a:rPr>
              <a:t>Bordal</a:t>
            </a:r>
            <a:r>
              <a:rPr lang="hu-HU" sz="2400" dirty="0" smtClean="0">
                <a:latin typeface="+mj-lt"/>
              </a:rPr>
              <a:t>)</a:t>
            </a:r>
          </a:p>
          <a:p>
            <a:pPr lvl="1">
              <a:buFont typeface="Wingdings" panose="05000000000000000000" pitchFamily="2" charset="2"/>
              <a:buChar char="Ø"/>
            </a:pPr>
            <a:r>
              <a:rPr lang="hu-HU" sz="2400" dirty="0" smtClean="0">
                <a:latin typeface="+mj-lt"/>
              </a:rPr>
              <a:t>alkaioszi strófa</a:t>
            </a:r>
            <a:endParaRPr lang="hu-HU" sz="2400" dirty="0">
              <a:latin typeface="+mj-lt"/>
            </a:endParaRPr>
          </a:p>
          <a:p>
            <a:r>
              <a:rPr lang="hu-HU" sz="2400" b="1" dirty="0" smtClean="0">
                <a:latin typeface="+mj-lt"/>
              </a:rPr>
              <a:t>Anakreón</a:t>
            </a:r>
          </a:p>
          <a:p>
            <a:pPr lvl="1">
              <a:buFont typeface="Wingdings" panose="05000000000000000000" pitchFamily="2" charset="2"/>
              <a:buChar char="Ø"/>
            </a:pPr>
            <a:r>
              <a:rPr lang="hu-HU" sz="2400" dirty="0" smtClean="0">
                <a:latin typeface="+mj-lt"/>
              </a:rPr>
              <a:t>szerelmi és bordalok (pl.: </a:t>
            </a:r>
            <a:r>
              <a:rPr lang="hu-HU" sz="2400" i="1" dirty="0" smtClean="0">
                <a:latin typeface="+mj-lt"/>
              </a:rPr>
              <a:t>Engem a szerelem…</a:t>
            </a:r>
            <a:r>
              <a:rPr lang="hu-HU" sz="2400" dirty="0" smtClean="0">
                <a:latin typeface="+mj-lt"/>
              </a:rPr>
              <a:t>, </a:t>
            </a:r>
            <a:r>
              <a:rPr lang="hu-HU" sz="2400" i="1" dirty="0" smtClean="0">
                <a:latin typeface="+mj-lt"/>
              </a:rPr>
              <a:t>Gyűlölöm…</a:t>
            </a:r>
            <a:r>
              <a:rPr lang="hu-HU" sz="2400" dirty="0" smtClean="0">
                <a:latin typeface="+mj-lt"/>
              </a:rPr>
              <a:t>)</a:t>
            </a:r>
          </a:p>
          <a:p>
            <a:pPr lvl="1">
              <a:buFont typeface="Wingdings" panose="05000000000000000000" pitchFamily="2" charset="2"/>
              <a:buChar char="Ø"/>
            </a:pPr>
            <a:r>
              <a:rPr lang="hu-HU" sz="2400" dirty="0" smtClean="0">
                <a:latin typeface="+mj-lt"/>
              </a:rPr>
              <a:t>későbbi népszerűsége, „</a:t>
            </a:r>
            <a:r>
              <a:rPr lang="hu-HU" sz="2400" dirty="0" err="1" smtClean="0">
                <a:latin typeface="+mj-lt"/>
              </a:rPr>
              <a:t>anakreontika</a:t>
            </a:r>
            <a:r>
              <a:rPr lang="hu-HU" sz="2400" dirty="0" smtClean="0">
                <a:latin typeface="+mj-lt"/>
              </a:rPr>
              <a:t>” (pl.: Csokonai)</a:t>
            </a:r>
            <a:endParaRPr lang="hu-HU" sz="2400" dirty="0">
              <a:latin typeface="+mj-lt"/>
            </a:endParaRPr>
          </a:p>
          <a:p>
            <a:r>
              <a:rPr lang="hu-HU" sz="2400" b="1" dirty="0" err="1" smtClean="0">
                <a:latin typeface="+mj-lt"/>
              </a:rPr>
              <a:t>Szimónidész</a:t>
            </a:r>
            <a:endParaRPr lang="hu-HU" sz="2400" b="1" dirty="0" smtClean="0">
              <a:latin typeface="+mj-lt"/>
            </a:endParaRPr>
          </a:p>
          <a:p>
            <a:pPr lvl="1">
              <a:buFont typeface="Wingdings" panose="05000000000000000000" pitchFamily="2" charset="2"/>
              <a:buChar char="Ø"/>
            </a:pPr>
            <a:r>
              <a:rPr lang="hu-HU" sz="2400" dirty="0" smtClean="0">
                <a:latin typeface="+mj-lt"/>
              </a:rPr>
              <a:t>kardalok, hősi epigrammák (pl.: </a:t>
            </a:r>
            <a:r>
              <a:rPr lang="hu-HU" sz="2400" i="1" dirty="0" smtClean="0">
                <a:latin typeface="+mj-lt"/>
              </a:rPr>
              <a:t>A thermopülai-i hősök sírfelirata</a:t>
            </a:r>
            <a:r>
              <a:rPr lang="hu-HU" sz="2400" dirty="0" smtClean="0">
                <a:latin typeface="+mj-lt"/>
              </a:rPr>
              <a:t>)</a:t>
            </a:r>
            <a:endParaRPr lang="hu-HU" sz="2400" dirty="0">
              <a:latin typeface="+mj-lt"/>
            </a:endParaRPr>
          </a:p>
        </p:txBody>
      </p:sp>
    </p:spTree>
    <p:extLst>
      <p:ext uri="{BB962C8B-B14F-4D97-AF65-F5344CB8AC3E}">
        <p14:creationId xmlns:p14="http://schemas.microsoft.com/office/powerpoint/2010/main" val="258602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ím 12"/>
          <p:cNvSpPr>
            <a:spLocks noGrp="1"/>
          </p:cNvSpPr>
          <p:nvPr>
            <p:ph type="title"/>
          </p:nvPr>
        </p:nvSpPr>
        <p:spPr/>
        <p:txBody>
          <a:bodyPr rtlCol="0">
            <a:normAutofit/>
          </a:bodyPr>
          <a:lstStyle/>
          <a:p>
            <a:pPr rtl="0"/>
            <a:r>
              <a:rPr lang="hu-HU" sz="3200" b="1" dirty="0" smtClean="0"/>
              <a:t>A homéroszi eposzok</a:t>
            </a:r>
            <a:endParaRPr lang="hu-HU" sz="3200" b="1" dirty="0"/>
          </a:p>
        </p:txBody>
      </p:sp>
      <p:sp>
        <p:nvSpPr>
          <p:cNvPr id="14" name="Tartalom helye 13"/>
          <p:cNvSpPr>
            <a:spLocks noGrp="1"/>
          </p:cNvSpPr>
          <p:nvPr>
            <p:ph idx="1"/>
          </p:nvPr>
        </p:nvSpPr>
        <p:spPr>
          <a:xfrm>
            <a:off x="1104900" y="1600200"/>
            <a:ext cx="10440394" cy="4572000"/>
          </a:xfrm>
        </p:spPr>
        <p:txBody>
          <a:bodyPr rtlCol="0">
            <a:noAutofit/>
          </a:bodyPr>
          <a:lstStyle/>
          <a:p>
            <a:pPr>
              <a:lnSpc>
                <a:spcPct val="80000"/>
              </a:lnSpc>
            </a:pPr>
            <a:r>
              <a:rPr lang="hu-HU" altLang="hu-HU" sz="2200" dirty="0" smtClean="0">
                <a:latin typeface="+mj-lt"/>
              </a:rPr>
              <a:t>Homérosz </a:t>
            </a:r>
            <a:r>
              <a:rPr lang="hu-HU" altLang="hu-HU" sz="2200" dirty="0">
                <a:latin typeface="+mj-lt"/>
              </a:rPr>
              <a:t>„életrajza” (vak énekes)</a:t>
            </a:r>
          </a:p>
          <a:p>
            <a:pPr>
              <a:lnSpc>
                <a:spcPct val="80000"/>
              </a:lnSpc>
            </a:pPr>
            <a:r>
              <a:rPr lang="hu-HU" altLang="hu-HU" sz="2200" dirty="0">
                <a:latin typeface="+mj-lt"/>
              </a:rPr>
              <a:t>műfaji előzmények: szájhagyomány útján terjedő mítoszok, hősi énekek</a:t>
            </a:r>
          </a:p>
          <a:p>
            <a:pPr>
              <a:lnSpc>
                <a:spcPct val="80000"/>
              </a:lnSpc>
            </a:pPr>
            <a:r>
              <a:rPr lang="hu-HU" altLang="hu-HU" sz="2200" dirty="0">
                <a:latin typeface="+mj-lt"/>
              </a:rPr>
              <a:t>az eposz az ókorban a legnagyobb presztízsű műfaj</a:t>
            </a:r>
          </a:p>
          <a:p>
            <a:pPr>
              <a:lnSpc>
                <a:spcPct val="80000"/>
              </a:lnSpc>
            </a:pPr>
            <a:r>
              <a:rPr lang="hu-HU" altLang="hu-HU" sz="2200" dirty="0">
                <a:latin typeface="+mj-lt"/>
              </a:rPr>
              <a:t>tudatos szerkesztés (a mondai anyag válogatása és elrendezése, alapmotívumok)</a:t>
            </a:r>
          </a:p>
          <a:p>
            <a:pPr>
              <a:lnSpc>
                <a:spcPct val="80000"/>
              </a:lnSpc>
            </a:pPr>
            <a:r>
              <a:rPr lang="hu-HU" altLang="hu-HU" sz="2200" dirty="0">
                <a:latin typeface="+mj-lt"/>
              </a:rPr>
              <a:t>nyelve (a köznapi életben nem beszélt) műnyelv</a:t>
            </a:r>
          </a:p>
          <a:p>
            <a:pPr>
              <a:lnSpc>
                <a:spcPct val="80000"/>
              </a:lnSpc>
            </a:pPr>
            <a:r>
              <a:rPr lang="hu-HU" altLang="hu-HU" sz="2200" dirty="0">
                <a:latin typeface="+mj-lt"/>
              </a:rPr>
              <a:t>versforma: időmértékes verselés (hexameter)</a:t>
            </a:r>
          </a:p>
          <a:p>
            <a:pPr>
              <a:lnSpc>
                <a:spcPct val="80000"/>
              </a:lnSpc>
            </a:pPr>
            <a:r>
              <a:rPr lang="hu-HU" altLang="hu-HU" sz="2200" dirty="0">
                <a:latin typeface="+mj-lt"/>
              </a:rPr>
              <a:t>különbségek a két eposz világszemlélete, formai-szerkezeti elemei között </a:t>
            </a:r>
            <a:r>
              <a:rPr lang="hu-HU" altLang="hu-HU" sz="2200" dirty="0">
                <a:latin typeface="+mj-lt"/>
                <a:cs typeface="Arial" panose="020B0604020202020204" pitchFamily="34" charset="0"/>
              </a:rPr>
              <a:t>→ különböző szerzők (az </a:t>
            </a:r>
            <a:r>
              <a:rPr lang="hu-HU" altLang="hu-HU" sz="2200" i="1" dirty="0">
                <a:latin typeface="+mj-lt"/>
                <a:cs typeface="Arial" panose="020B0604020202020204" pitchFamily="34" charset="0"/>
              </a:rPr>
              <a:t>Odüsszeia </a:t>
            </a:r>
            <a:r>
              <a:rPr lang="hu-HU" altLang="hu-HU" sz="2200" dirty="0">
                <a:latin typeface="+mj-lt"/>
                <a:cs typeface="Arial" panose="020B0604020202020204" pitchFamily="34" charset="0"/>
              </a:rPr>
              <a:t>az </a:t>
            </a:r>
            <a:r>
              <a:rPr lang="hu-HU" altLang="hu-HU" sz="2200" i="1" dirty="0" err="1">
                <a:latin typeface="+mj-lt"/>
                <a:cs typeface="Arial" panose="020B0604020202020204" pitchFamily="34" charset="0"/>
              </a:rPr>
              <a:t>Íliász</a:t>
            </a:r>
            <a:r>
              <a:rPr lang="hu-HU" altLang="hu-HU" sz="2200" dirty="0">
                <a:latin typeface="+mj-lt"/>
                <a:cs typeface="Arial" panose="020B0604020202020204" pitchFamily="34" charset="0"/>
              </a:rPr>
              <a:t> ismeretében született)</a:t>
            </a:r>
          </a:p>
          <a:p>
            <a:pPr>
              <a:lnSpc>
                <a:spcPct val="80000"/>
              </a:lnSpc>
            </a:pPr>
            <a:r>
              <a:rPr lang="hu-HU" altLang="hu-HU" sz="2200" b="1" dirty="0">
                <a:latin typeface="+mj-lt"/>
                <a:cs typeface="Arial" panose="020B0604020202020204" pitchFamily="34" charset="0"/>
              </a:rPr>
              <a:t>eposz</a:t>
            </a:r>
            <a:r>
              <a:rPr lang="hu-HU" altLang="hu-HU" sz="2200" dirty="0">
                <a:latin typeface="+mj-lt"/>
                <a:cs typeface="Arial" panose="020B0604020202020204" pitchFamily="34" charset="0"/>
              </a:rPr>
              <a:t> = az epika műnemébe tartozó, nagy terjedelmű elbeszélő költemény, rendkívüli képességekkel rendelkező hősök nagy tetteiről szól, világképi totalitás </a:t>
            </a:r>
            <a:r>
              <a:rPr lang="hu-HU" altLang="hu-HU" sz="2200" dirty="0" err="1" smtClean="0">
                <a:latin typeface="+mj-lt"/>
                <a:cs typeface="Arial" panose="020B0604020202020204" pitchFamily="34" charset="0"/>
              </a:rPr>
              <a:t>jellemzi</a:t>
            </a:r>
            <a:r>
              <a:rPr lang="hu-HU" sz="2400" dirty="0" smtClean="0">
                <a:latin typeface="+mj-lt"/>
              </a:rPr>
              <a:t> </a:t>
            </a:r>
            <a:r>
              <a:rPr lang="hu-HU" sz="2400" dirty="0">
                <a:latin typeface="+mj-lt"/>
              </a:rPr>
              <a:t> </a:t>
            </a:r>
          </a:p>
        </p:txBody>
      </p:sp>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időmértékes verselés</a:t>
            </a:r>
            <a:endParaRPr lang="hu-HU" dirty="0"/>
          </a:p>
        </p:txBody>
      </p:sp>
      <p:sp>
        <p:nvSpPr>
          <p:cNvPr id="3" name="Tartalom helye 2"/>
          <p:cNvSpPr>
            <a:spLocks noGrp="1"/>
          </p:cNvSpPr>
          <p:nvPr>
            <p:ph idx="1"/>
          </p:nvPr>
        </p:nvSpPr>
        <p:spPr>
          <a:xfrm>
            <a:off x="1104899" y="1600200"/>
            <a:ext cx="10567615" cy="4572000"/>
          </a:xfrm>
        </p:spPr>
        <p:txBody>
          <a:bodyPr>
            <a:normAutofit/>
          </a:bodyPr>
          <a:lstStyle/>
          <a:p>
            <a:r>
              <a:rPr lang="hu-HU" sz="2400" dirty="0" smtClean="0">
                <a:latin typeface="+mj-lt"/>
              </a:rPr>
              <a:t>időmértékes verselés = rövid és hosszú szótagok szabályos váltakozása</a:t>
            </a:r>
          </a:p>
          <a:p>
            <a:r>
              <a:rPr lang="hu-HU" sz="2400" dirty="0">
                <a:latin typeface="+mj-lt"/>
              </a:rPr>
              <a:t>időtartam:</a:t>
            </a:r>
          </a:p>
          <a:p>
            <a:pPr lvl="1">
              <a:buFont typeface="Wingdings" panose="05000000000000000000" pitchFamily="2" charset="2"/>
              <a:buChar char="Ø"/>
            </a:pPr>
            <a:r>
              <a:rPr lang="hu-HU" sz="2000" dirty="0">
                <a:latin typeface="+mj-lt"/>
              </a:rPr>
              <a:t>rövid </a:t>
            </a:r>
            <a:r>
              <a:rPr lang="hu-HU" sz="2000" dirty="0" smtClean="0">
                <a:latin typeface="+mj-lt"/>
              </a:rPr>
              <a:t>szótag (jele: </a:t>
            </a:r>
            <a:r>
              <a:rPr lang="hu-HU" sz="2000" dirty="0" smtClean="0"/>
              <a:t>∪)</a:t>
            </a:r>
            <a:r>
              <a:rPr lang="hu-HU" sz="2000" dirty="0" smtClean="0">
                <a:latin typeface="+mj-lt"/>
              </a:rPr>
              <a:t> </a:t>
            </a:r>
            <a:r>
              <a:rPr lang="hu-HU" sz="2000" dirty="0">
                <a:latin typeface="+mj-lt"/>
              </a:rPr>
              <a:t>= 1 </a:t>
            </a:r>
            <a:r>
              <a:rPr lang="hu-HU" sz="2000" dirty="0" err="1">
                <a:latin typeface="+mj-lt"/>
              </a:rPr>
              <a:t>mora</a:t>
            </a:r>
            <a:endParaRPr lang="hu-HU" sz="2000" dirty="0">
              <a:latin typeface="+mj-lt"/>
            </a:endParaRPr>
          </a:p>
          <a:p>
            <a:pPr lvl="1">
              <a:buFont typeface="Wingdings" panose="05000000000000000000" pitchFamily="2" charset="2"/>
              <a:buChar char="Ø"/>
            </a:pPr>
            <a:r>
              <a:rPr lang="hu-HU" sz="2000" dirty="0">
                <a:latin typeface="+mj-lt"/>
              </a:rPr>
              <a:t>hosszú </a:t>
            </a:r>
            <a:r>
              <a:rPr lang="hu-HU" sz="2000" dirty="0" smtClean="0">
                <a:latin typeface="+mj-lt"/>
              </a:rPr>
              <a:t>szótag (jele: </a:t>
            </a:r>
            <a:r>
              <a:rPr lang="hu-HU" sz="2000" dirty="0" smtClean="0"/>
              <a:t>—)</a:t>
            </a:r>
            <a:r>
              <a:rPr lang="hu-HU" sz="2000" dirty="0" smtClean="0">
                <a:latin typeface="+mj-lt"/>
              </a:rPr>
              <a:t> </a:t>
            </a:r>
            <a:r>
              <a:rPr lang="hu-HU" sz="2000" dirty="0">
                <a:latin typeface="+mj-lt"/>
              </a:rPr>
              <a:t>= 2 </a:t>
            </a:r>
            <a:r>
              <a:rPr lang="hu-HU" sz="2000" dirty="0" err="1">
                <a:latin typeface="+mj-lt"/>
              </a:rPr>
              <a:t>mora</a:t>
            </a:r>
            <a:endParaRPr lang="hu-HU" sz="2000" dirty="0">
              <a:latin typeface="+mj-lt"/>
            </a:endParaRPr>
          </a:p>
          <a:p>
            <a:r>
              <a:rPr lang="hu-HU" sz="2400" dirty="0" smtClean="0">
                <a:latin typeface="+mj-lt"/>
              </a:rPr>
              <a:t>alapegység: versláb</a:t>
            </a:r>
          </a:p>
          <a:p>
            <a:pPr lvl="1">
              <a:buFont typeface="Wingdings" panose="05000000000000000000" pitchFamily="2" charset="2"/>
              <a:buChar char="Ø"/>
            </a:pPr>
            <a:r>
              <a:rPr lang="hu-HU" sz="2000" dirty="0" smtClean="0">
                <a:latin typeface="+mj-lt"/>
              </a:rPr>
              <a:t>jambus (</a:t>
            </a:r>
            <a:r>
              <a:rPr lang="hu-HU" sz="2000" dirty="0"/>
              <a:t>∪ </a:t>
            </a:r>
            <a:r>
              <a:rPr lang="hu-HU" sz="2000" dirty="0" smtClean="0"/>
              <a:t>—)</a:t>
            </a:r>
            <a:endParaRPr lang="hu-HU" sz="2000" dirty="0" smtClean="0">
              <a:latin typeface="+mj-lt"/>
            </a:endParaRPr>
          </a:p>
          <a:p>
            <a:pPr lvl="1">
              <a:buFont typeface="Wingdings" panose="05000000000000000000" pitchFamily="2" charset="2"/>
              <a:buChar char="Ø"/>
            </a:pPr>
            <a:r>
              <a:rPr lang="hu-HU" sz="2000" dirty="0" smtClean="0">
                <a:latin typeface="+mj-lt"/>
              </a:rPr>
              <a:t>trocheus (</a:t>
            </a:r>
            <a:r>
              <a:rPr lang="hu-HU" sz="2000" dirty="0" smtClean="0"/>
              <a:t>—</a:t>
            </a:r>
            <a:r>
              <a:rPr lang="hu-HU" sz="2000" dirty="0"/>
              <a:t> </a:t>
            </a:r>
            <a:r>
              <a:rPr lang="hu-HU" sz="2000" dirty="0" smtClean="0"/>
              <a:t>∪)</a:t>
            </a:r>
            <a:endParaRPr lang="hu-HU" sz="2000" dirty="0" smtClean="0">
              <a:latin typeface="+mj-lt"/>
            </a:endParaRPr>
          </a:p>
          <a:p>
            <a:pPr lvl="1">
              <a:buFont typeface="Wingdings" panose="05000000000000000000" pitchFamily="2" charset="2"/>
              <a:buChar char="Ø"/>
            </a:pPr>
            <a:r>
              <a:rPr lang="hu-HU" sz="2000" dirty="0" smtClean="0">
                <a:latin typeface="+mj-lt"/>
              </a:rPr>
              <a:t>spondeus (</a:t>
            </a:r>
            <a:r>
              <a:rPr lang="hu-HU" sz="2000" dirty="0" smtClean="0"/>
              <a:t>— —)</a:t>
            </a:r>
            <a:endParaRPr lang="hu-HU" sz="2000" dirty="0" smtClean="0">
              <a:latin typeface="+mj-lt"/>
            </a:endParaRPr>
          </a:p>
          <a:p>
            <a:pPr lvl="1">
              <a:buFont typeface="Wingdings" panose="05000000000000000000" pitchFamily="2" charset="2"/>
              <a:buChar char="Ø"/>
            </a:pPr>
            <a:r>
              <a:rPr lang="hu-HU" sz="2000" dirty="0" smtClean="0">
                <a:latin typeface="+mj-lt"/>
              </a:rPr>
              <a:t>daktilus (</a:t>
            </a:r>
            <a:r>
              <a:rPr lang="hu-HU" sz="2000" dirty="0"/>
              <a:t>— ∪ </a:t>
            </a:r>
            <a:r>
              <a:rPr lang="hu-HU" sz="2000" dirty="0" smtClean="0"/>
              <a:t>∪)</a:t>
            </a:r>
            <a:endParaRPr lang="hu-HU" sz="2000" dirty="0" smtClean="0">
              <a:latin typeface="+mj-lt"/>
            </a:endParaRPr>
          </a:p>
          <a:p>
            <a:pPr lvl="1">
              <a:buFont typeface="Wingdings" panose="05000000000000000000" pitchFamily="2" charset="2"/>
              <a:buChar char="Ø"/>
            </a:pPr>
            <a:r>
              <a:rPr lang="hu-HU" sz="2000" dirty="0" smtClean="0">
                <a:latin typeface="+mj-lt"/>
              </a:rPr>
              <a:t>anapesztus (</a:t>
            </a:r>
            <a:r>
              <a:rPr lang="hu-HU" sz="2000" dirty="0"/>
              <a:t>∪ </a:t>
            </a:r>
            <a:r>
              <a:rPr lang="hu-HU" sz="2000" dirty="0" smtClean="0"/>
              <a:t>∪ —)</a:t>
            </a:r>
          </a:p>
          <a:p>
            <a:pPr lvl="1">
              <a:buFont typeface="Wingdings" panose="05000000000000000000" pitchFamily="2" charset="2"/>
              <a:buChar char="Ø"/>
            </a:pPr>
            <a:r>
              <a:rPr lang="hu-HU" sz="2000" dirty="0" smtClean="0">
                <a:latin typeface="+mj-lt"/>
              </a:rPr>
              <a:t>(ritkábbak: </a:t>
            </a:r>
            <a:r>
              <a:rPr lang="hu-HU" sz="2000" dirty="0" err="1" smtClean="0">
                <a:latin typeface="+mj-lt"/>
              </a:rPr>
              <a:t>pirrichius</a:t>
            </a:r>
            <a:r>
              <a:rPr lang="hu-HU" sz="2000" dirty="0" smtClean="0">
                <a:latin typeface="+mj-lt"/>
              </a:rPr>
              <a:t>, choriambus, </a:t>
            </a:r>
            <a:r>
              <a:rPr lang="hu-HU" sz="2000" dirty="0" err="1" smtClean="0">
                <a:latin typeface="+mj-lt"/>
              </a:rPr>
              <a:t>ionicus</a:t>
            </a:r>
            <a:r>
              <a:rPr lang="hu-HU" sz="2000" dirty="0" smtClean="0">
                <a:latin typeface="+mj-lt"/>
              </a:rPr>
              <a:t> a </a:t>
            </a:r>
            <a:r>
              <a:rPr lang="hu-HU" sz="2000" dirty="0" err="1" smtClean="0">
                <a:latin typeface="+mj-lt"/>
              </a:rPr>
              <a:t>minore</a:t>
            </a:r>
            <a:r>
              <a:rPr lang="hu-HU" sz="2000" dirty="0" smtClean="0">
                <a:latin typeface="+mj-lt"/>
              </a:rPr>
              <a:t>) </a:t>
            </a:r>
          </a:p>
          <a:p>
            <a:pPr lvl="1">
              <a:buFont typeface="Wingdings" panose="05000000000000000000" pitchFamily="2" charset="2"/>
              <a:buChar char="Ø"/>
            </a:pPr>
            <a:endParaRPr lang="hu-HU" sz="2000" dirty="0" smtClean="0">
              <a:latin typeface="+mj-lt"/>
            </a:endParaRPr>
          </a:p>
        </p:txBody>
      </p:sp>
    </p:spTree>
    <p:extLst>
      <p:ext uri="{BB962C8B-B14F-4D97-AF65-F5344CB8AC3E}">
        <p14:creationId xmlns:p14="http://schemas.microsoft.com/office/powerpoint/2010/main" val="233400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Leggyakoribb </a:t>
            </a:r>
            <a:r>
              <a:rPr lang="hu-HU" dirty="0" smtClean="0"/>
              <a:t>sorfajták </a:t>
            </a:r>
            <a:r>
              <a:rPr lang="hu-HU" dirty="0"/>
              <a:t>és </a:t>
            </a:r>
            <a:r>
              <a:rPr lang="hu-HU" dirty="0" smtClean="0"/>
              <a:t>strófatípusok 1.</a:t>
            </a:r>
            <a:endParaRPr lang="hu-HU" dirty="0"/>
          </a:p>
        </p:txBody>
      </p:sp>
      <p:sp>
        <p:nvSpPr>
          <p:cNvPr id="3" name="Tartalom helye 2"/>
          <p:cNvSpPr>
            <a:spLocks noGrp="1"/>
          </p:cNvSpPr>
          <p:nvPr>
            <p:ph idx="1"/>
          </p:nvPr>
        </p:nvSpPr>
        <p:spPr/>
        <p:txBody>
          <a:bodyPr>
            <a:normAutofit/>
          </a:bodyPr>
          <a:lstStyle/>
          <a:p>
            <a:pPr marL="0" indent="0">
              <a:buNone/>
            </a:pPr>
            <a:r>
              <a:rPr lang="hu-HU" sz="2400" b="1" dirty="0" smtClean="0">
                <a:latin typeface="+mj-lt"/>
              </a:rPr>
              <a:t>a) disztichon</a:t>
            </a:r>
            <a:endParaRPr lang="hu-HU" sz="2400" b="1" dirty="0">
              <a:latin typeface="+mj-lt"/>
            </a:endParaRPr>
          </a:p>
          <a:p>
            <a:r>
              <a:rPr lang="hu-HU" sz="2400" dirty="0" smtClean="0">
                <a:latin typeface="+mj-lt"/>
              </a:rPr>
              <a:t>1. sor: hexameter 		—</a:t>
            </a:r>
            <a:r>
              <a:rPr lang="hu-HU" sz="2400" dirty="0">
                <a:latin typeface="+mj-lt"/>
              </a:rPr>
              <a:t> </a:t>
            </a:r>
            <a:r>
              <a:rPr lang="hu-HU" sz="2400" u="sng" dirty="0">
                <a:latin typeface="+mj-lt"/>
              </a:rPr>
              <a:t>∪ ∪</a:t>
            </a:r>
            <a:r>
              <a:rPr lang="hu-HU" sz="2400" dirty="0">
                <a:latin typeface="+mj-lt"/>
              </a:rPr>
              <a:t> | — </a:t>
            </a:r>
            <a:r>
              <a:rPr lang="hu-HU" sz="2400" u="sng" dirty="0">
                <a:latin typeface="+mj-lt"/>
              </a:rPr>
              <a:t>∪ ∪</a:t>
            </a:r>
            <a:r>
              <a:rPr lang="hu-HU" sz="2400" dirty="0">
                <a:latin typeface="+mj-lt"/>
              </a:rPr>
              <a:t> | — </a:t>
            </a:r>
            <a:r>
              <a:rPr lang="hu-HU" sz="2400" u="sng" dirty="0">
                <a:latin typeface="+mj-lt"/>
              </a:rPr>
              <a:t>∪ ∪</a:t>
            </a:r>
            <a:r>
              <a:rPr lang="hu-HU" sz="2400" dirty="0">
                <a:latin typeface="+mj-lt"/>
              </a:rPr>
              <a:t> | — </a:t>
            </a:r>
            <a:r>
              <a:rPr lang="hu-HU" sz="2400" u="sng" dirty="0">
                <a:latin typeface="+mj-lt"/>
              </a:rPr>
              <a:t>∪ ∪</a:t>
            </a:r>
            <a:r>
              <a:rPr lang="hu-HU" sz="2400" dirty="0">
                <a:latin typeface="+mj-lt"/>
              </a:rPr>
              <a:t> | — ∪ ∪ | — </a:t>
            </a:r>
            <a:r>
              <a:rPr lang="hu-HU" sz="2400" u="sng" dirty="0" smtClean="0">
                <a:latin typeface="+mj-lt"/>
              </a:rPr>
              <a:t>∪</a:t>
            </a:r>
          </a:p>
          <a:p>
            <a:r>
              <a:rPr lang="hu-HU" sz="2400" dirty="0" smtClean="0">
                <a:latin typeface="+mj-lt"/>
              </a:rPr>
              <a:t>2. sor: pentameter		—</a:t>
            </a:r>
            <a:r>
              <a:rPr lang="hu-HU" sz="2400" dirty="0">
                <a:latin typeface="+mj-lt"/>
              </a:rPr>
              <a:t> </a:t>
            </a:r>
            <a:r>
              <a:rPr lang="hu-HU" sz="2400" u="sng" dirty="0">
                <a:latin typeface="+mj-lt"/>
              </a:rPr>
              <a:t>∪ ∪</a:t>
            </a:r>
            <a:r>
              <a:rPr lang="hu-HU" sz="2400" dirty="0">
                <a:latin typeface="+mj-lt"/>
              </a:rPr>
              <a:t> | — </a:t>
            </a:r>
            <a:r>
              <a:rPr lang="hu-HU" sz="2400" u="sng" dirty="0">
                <a:latin typeface="+mj-lt"/>
              </a:rPr>
              <a:t>∪ ∪</a:t>
            </a:r>
            <a:r>
              <a:rPr lang="hu-HU" sz="2400" dirty="0">
                <a:latin typeface="+mj-lt"/>
              </a:rPr>
              <a:t> | </a:t>
            </a:r>
            <a:r>
              <a:rPr lang="hu-HU" sz="2400" dirty="0" smtClean="0">
                <a:latin typeface="+mj-lt"/>
              </a:rPr>
              <a:t>—</a:t>
            </a:r>
            <a:r>
              <a:rPr lang="hu-HU" sz="2400" dirty="0">
                <a:latin typeface="+mj-lt"/>
              </a:rPr>
              <a:t> | | — ∪ ∪ | — ∪ ∪ | </a:t>
            </a:r>
            <a:r>
              <a:rPr lang="hu-HU" sz="2400" dirty="0" smtClean="0">
                <a:latin typeface="+mj-lt"/>
              </a:rPr>
              <a:t>—</a:t>
            </a:r>
          </a:p>
          <a:p>
            <a:pPr marL="0" indent="0">
              <a:buNone/>
            </a:pPr>
            <a:endParaRPr lang="hu-HU" sz="2400" dirty="0">
              <a:latin typeface="+mj-lt"/>
            </a:endParaRPr>
          </a:p>
          <a:p>
            <a:pPr marL="0" indent="0">
              <a:lnSpc>
                <a:spcPct val="110000"/>
              </a:lnSpc>
              <a:spcBef>
                <a:spcPts val="1200"/>
              </a:spcBef>
              <a:buNone/>
            </a:pPr>
            <a:r>
              <a:rPr lang="hu-HU" sz="2400" b="1" dirty="0" smtClean="0">
                <a:latin typeface="+mj-lt"/>
              </a:rPr>
              <a:t>b) </a:t>
            </a:r>
            <a:r>
              <a:rPr lang="hu-HU" sz="2400" b="1" dirty="0">
                <a:latin typeface="+mj-lt"/>
              </a:rPr>
              <a:t>szapphói strófa</a:t>
            </a:r>
            <a:endParaRPr lang="hu-HU" sz="2400" dirty="0">
              <a:latin typeface="+mj-lt"/>
            </a:endParaRPr>
          </a:p>
          <a:p>
            <a:pPr>
              <a:lnSpc>
                <a:spcPct val="110000"/>
              </a:lnSpc>
              <a:spcBef>
                <a:spcPts val="1200"/>
              </a:spcBef>
            </a:pPr>
            <a:r>
              <a:rPr lang="hu-HU" sz="2400" dirty="0">
                <a:latin typeface="+mj-lt"/>
              </a:rPr>
              <a:t>1-3. sor: (11 szótagos) szapphói sor	</a:t>
            </a:r>
            <a:r>
              <a:rPr lang="hu-HU" sz="2400" dirty="0" smtClean="0">
                <a:latin typeface="+mj-lt"/>
              </a:rPr>
              <a:t>—</a:t>
            </a:r>
            <a:r>
              <a:rPr lang="hu-HU" sz="2400" dirty="0">
                <a:latin typeface="+mj-lt"/>
              </a:rPr>
              <a:t> ∪ | — </a:t>
            </a:r>
            <a:r>
              <a:rPr lang="hu-HU" sz="2400" u="sng" dirty="0">
                <a:latin typeface="+mj-lt"/>
              </a:rPr>
              <a:t>∪</a:t>
            </a:r>
            <a:r>
              <a:rPr lang="hu-HU" sz="2400" dirty="0">
                <a:latin typeface="+mj-lt"/>
              </a:rPr>
              <a:t> | — ∪ ∪ | — ∪ | — </a:t>
            </a:r>
            <a:r>
              <a:rPr lang="hu-HU" sz="2400" u="sng" dirty="0">
                <a:latin typeface="+mj-lt"/>
              </a:rPr>
              <a:t>∪</a:t>
            </a:r>
            <a:endParaRPr lang="hu-HU" sz="2400" dirty="0">
              <a:latin typeface="+mj-lt"/>
            </a:endParaRPr>
          </a:p>
          <a:p>
            <a:pPr>
              <a:lnSpc>
                <a:spcPct val="110000"/>
              </a:lnSpc>
              <a:spcBef>
                <a:spcPts val="1200"/>
              </a:spcBef>
            </a:pPr>
            <a:r>
              <a:rPr lang="hu-HU" sz="2400" dirty="0">
                <a:latin typeface="+mj-lt"/>
              </a:rPr>
              <a:t>4. sor: (5 szótagos) adóniszi sor				— ∪ ∪ | — </a:t>
            </a:r>
            <a:r>
              <a:rPr lang="hu-HU" sz="2400" u="sng" dirty="0">
                <a:latin typeface="+mj-lt"/>
              </a:rPr>
              <a:t>∪</a:t>
            </a:r>
            <a:endParaRPr lang="hu-HU" sz="2400" dirty="0">
              <a:latin typeface="+mj-lt"/>
            </a:endParaRPr>
          </a:p>
          <a:p>
            <a:pPr marL="0" indent="0">
              <a:buNone/>
            </a:pPr>
            <a:endParaRPr lang="hu-HU" sz="2400" dirty="0" smtClean="0">
              <a:latin typeface="+mj-lt"/>
            </a:endParaRPr>
          </a:p>
        </p:txBody>
      </p:sp>
    </p:spTree>
    <p:extLst>
      <p:ext uri="{BB962C8B-B14F-4D97-AF65-F5344CB8AC3E}">
        <p14:creationId xmlns:p14="http://schemas.microsoft.com/office/powerpoint/2010/main" val="125560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Leggyakoribb sorfajták és strófatípusok 2.</a:t>
            </a:r>
            <a:endParaRPr lang="hu-HU" dirty="0"/>
          </a:p>
        </p:txBody>
      </p:sp>
      <p:sp>
        <p:nvSpPr>
          <p:cNvPr id="3" name="Tartalom helye 2"/>
          <p:cNvSpPr>
            <a:spLocks noGrp="1"/>
          </p:cNvSpPr>
          <p:nvPr>
            <p:ph idx="1"/>
          </p:nvPr>
        </p:nvSpPr>
        <p:spPr/>
        <p:txBody>
          <a:bodyPr>
            <a:normAutofit/>
          </a:bodyPr>
          <a:lstStyle/>
          <a:p>
            <a:pPr marL="0" indent="0">
              <a:lnSpc>
                <a:spcPct val="110000"/>
              </a:lnSpc>
              <a:spcBef>
                <a:spcPts val="1200"/>
              </a:spcBef>
              <a:buNone/>
            </a:pPr>
            <a:r>
              <a:rPr lang="hu-HU" sz="2200" b="1" dirty="0" smtClean="0">
                <a:latin typeface="+mj-lt"/>
              </a:rPr>
              <a:t>c) alkaioszi </a:t>
            </a:r>
            <a:r>
              <a:rPr lang="hu-HU" sz="2200" b="1" dirty="0">
                <a:latin typeface="+mj-lt"/>
              </a:rPr>
              <a:t>strófa</a:t>
            </a:r>
            <a:endParaRPr lang="hu-HU" sz="2200" dirty="0">
              <a:latin typeface="+mj-lt"/>
            </a:endParaRPr>
          </a:p>
          <a:p>
            <a:pPr>
              <a:lnSpc>
                <a:spcPct val="110000"/>
              </a:lnSpc>
              <a:spcBef>
                <a:spcPts val="1200"/>
              </a:spcBef>
            </a:pPr>
            <a:r>
              <a:rPr lang="hu-HU" sz="2200" dirty="0">
                <a:latin typeface="+mj-lt"/>
              </a:rPr>
              <a:t>1-2. sor: (11 szótagos) nagy alkaioszi sor	</a:t>
            </a:r>
            <a:r>
              <a:rPr lang="hu-HU" sz="2200" u="sng" dirty="0" smtClean="0">
                <a:latin typeface="+mj-lt"/>
              </a:rPr>
              <a:t>∪</a:t>
            </a:r>
            <a:r>
              <a:rPr lang="hu-HU" sz="2200" dirty="0">
                <a:latin typeface="+mj-lt"/>
              </a:rPr>
              <a:t> — | ∪ — | </a:t>
            </a:r>
            <a:r>
              <a:rPr lang="hu-HU" sz="2200" u="sng" dirty="0">
                <a:latin typeface="+mj-lt"/>
              </a:rPr>
              <a:t>∪</a:t>
            </a:r>
            <a:r>
              <a:rPr lang="hu-HU" sz="2200" dirty="0">
                <a:latin typeface="+mj-lt"/>
              </a:rPr>
              <a:t> | | — ∪ ∪ | — ∪ | —</a:t>
            </a:r>
          </a:p>
          <a:p>
            <a:pPr>
              <a:lnSpc>
                <a:spcPct val="110000"/>
              </a:lnSpc>
              <a:spcBef>
                <a:spcPts val="1200"/>
              </a:spcBef>
            </a:pPr>
            <a:r>
              <a:rPr lang="hu-HU" sz="2200" dirty="0">
                <a:latin typeface="+mj-lt"/>
              </a:rPr>
              <a:t>3. sor: (9 szótagos) ötödfeles jambikus sor	</a:t>
            </a:r>
            <a:r>
              <a:rPr lang="hu-HU" sz="2200" dirty="0" smtClean="0">
                <a:latin typeface="+mj-lt"/>
              </a:rPr>
              <a:t>	</a:t>
            </a:r>
            <a:r>
              <a:rPr lang="hu-HU" sz="2200" u="sng" dirty="0" smtClean="0">
                <a:latin typeface="+mj-lt"/>
              </a:rPr>
              <a:t>∪</a:t>
            </a:r>
            <a:r>
              <a:rPr lang="hu-HU" sz="2200" dirty="0">
                <a:latin typeface="+mj-lt"/>
              </a:rPr>
              <a:t> — | ∪ — | </a:t>
            </a:r>
            <a:r>
              <a:rPr lang="hu-HU" sz="2200" u="sng" dirty="0">
                <a:latin typeface="+mj-lt"/>
              </a:rPr>
              <a:t>∪</a:t>
            </a:r>
            <a:r>
              <a:rPr lang="hu-HU" sz="2200" dirty="0">
                <a:latin typeface="+mj-lt"/>
              </a:rPr>
              <a:t> — | ∪ — | </a:t>
            </a:r>
            <a:r>
              <a:rPr lang="hu-HU" sz="2200" u="sng" dirty="0">
                <a:latin typeface="+mj-lt"/>
              </a:rPr>
              <a:t>∪</a:t>
            </a:r>
            <a:endParaRPr lang="hu-HU" sz="2200" dirty="0">
              <a:latin typeface="+mj-lt"/>
            </a:endParaRPr>
          </a:p>
          <a:p>
            <a:pPr>
              <a:lnSpc>
                <a:spcPct val="110000"/>
              </a:lnSpc>
              <a:spcBef>
                <a:spcPts val="1200"/>
              </a:spcBef>
            </a:pPr>
            <a:r>
              <a:rPr lang="hu-HU" sz="2200" dirty="0">
                <a:latin typeface="+mj-lt"/>
              </a:rPr>
              <a:t>4. sor: (10 szótagos) kis alkaioszi sor	</a:t>
            </a:r>
            <a:r>
              <a:rPr lang="hu-HU" sz="2200" dirty="0" smtClean="0">
                <a:latin typeface="+mj-lt"/>
              </a:rPr>
              <a:t>	—</a:t>
            </a:r>
            <a:r>
              <a:rPr lang="hu-HU" sz="2200" dirty="0">
                <a:latin typeface="+mj-lt"/>
              </a:rPr>
              <a:t> ∪ ∪ | — ∪ ∪ | — ∪ | — </a:t>
            </a:r>
            <a:r>
              <a:rPr lang="hu-HU" sz="2200" u="sng" dirty="0">
                <a:latin typeface="+mj-lt"/>
              </a:rPr>
              <a:t>∪</a:t>
            </a:r>
            <a:endParaRPr lang="hu-HU" sz="2200" dirty="0">
              <a:latin typeface="+mj-lt"/>
            </a:endParaRPr>
          </a:p>
          <a:p>
            <a:pPr marL="0" indent="0">
              <a:lnSpc>
                <a:spcPct val="110000"/>
              </a:lnSpc>
              <a:spcBef>
                <a:spcPts val="1200"/>
              </a:spcBef>
              <a:buNone/>
            </a:pPr>
            <a:endParaRPr lang="hu-HU" sz="2200" b="1" dirty="0" smtClean="0">
              <a:latin typeface="+mj-lt"/>
            </a:endParaRPr>
          </a:p>
          <a:p>
            <a:pPr marL="0" indent="0">
              <a:lnSpc>
                <a:spcPct val="110000"/>
              </a:lnSpc>
              <a:spcBef>
                <a:spcPts val="1200"/>
              </a:spcBef>
              <a:buNone/>
            </a:pPr>
            <a:r>
              <a:rPr lang="hu-HU" sz="2200" b="1" dirty="0" smtClean="0">
                <a:latin typeface="+mj-lt"/>
              </a:rPr>
              <a:t>d) anakreóni </a:t>
            </a:r>
            <a:r>
              <a:rPr lang="hu-HU" sz="2200" b="1" dirty="0">
                <a:latin typeface="+mj-lt"/>
              </a:rPr>
              <a:t>hetes</a:t>
            </a:r>
            <a:endParaRPr lang="hu-HU" sz="2200" dirty="0">
              <a:latin typeface="+mj-lt"/>
            </a:endParaRPr>
          </a:p>
          <a:p>
            <a:pPr>
              <a:lnSpc>
                <a:spcPct val="110000"/>
              </a:lnSpc>
              <a:spcBef>
                <a:spcPts val="1200"/>
              </a:spcBef>
            </a:pPr>
            <a:r>
              <a:rPr lang="hu-HU" sz="2200" dirty="0">
                <a:latin typeface="+mj-lt"/>
              </a:rPr>
              <a:t>(7 szótagos) negyedfeles jambusi </a:t>
            </a:r>
            <a:r>
              <a:rPr lang="hu-HU" sz="2200" dirty="0" smtClean="0">
                <a:latin typeface="+mj-lt"/>
              </a:rPr>
              <a:t>sor</a:t>
            </a:r>
            <a:r>
              <a:rPr lang="hu-HU" sz="2200" dirty="0">
                <a:latin typeface="+mj-lt"/>
              </a:rPr>
              <a:t>	</a:t>
            </a:r>
            <a:r>
              <a:rPr lang="hu-HU" sz="2200" u="sng" dirty="0" smtClean="0">
                <a:latin typeface="+mj-lt"/>
              </a:rPr>
              <a:t>∪</a:t>
            </a:r>
            <a:r>
              <a:rPr lang="hu-HU" sz="2200" dirty="0">
                <a:latin typeface="+mj-lt"/>
              </a:rPr>
              <a:t> — | ∪ — | ∪ — | </a:t>
            </a:r>
            <a:r>
              <a:rPr lang="hu-HU" sz="2200" u="sng" dirty="0">
                <a:latin typeface="+mj-lt"/>
              </a:rPr>
              <a:t>∪</a:t>
            </a:r>
            <a:endParaRPr lang="hu-HU" sz="2200" dirty="0">
              <a:latin typeface="+mj-lt"/>
            </a:endParaRPr>
          </a:p>
          <a:p>
            <a:endParaRPr lang="hu-HU" dirty="0"/>
          </a:p>
        </p:txBody>
      </p:sp>
    </p:spTree>
    <p:extLst>
      <p:ext uri="{BB962C8B-B14F-4D97-AF65-F5344CB8AC3E}">
        <p14:creationId xmlns:p14="http://schemas.microsoft.com/office/powerpoint/2010/main" val="31903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ctrTitle"/>
          </p:nvPr>
        </p:nvSpPr>
        <p:spPr>
          <a:xfrm>
            <a:off x="1104900" y="2292094"/>
            <a:ext cx="5734050" cy="2219691"/>
          </a:xfrm>
        </p:spPr>
        <p:txBody>
          <a:bodyPr rtlCol="0" anchor="ctr">
            <a:normAutofit/>
          </a:bodyPr>
          <a:lstStyle/>
          <a:p>
            <a:pPr algn="ctr" rtl="0"/>
            <a:r>
              <a:rPr lang="hu-HU" dirty="0" smtClean="0"/>
              <a:t>Az ókori görög Dráma</a:t>
            </a:r>
            <a:endParaRPr lang="hu-HU" dirty="0"/>
          </a:p>
        </p:txBody>
      </p:sp>
      <p:pic>
        <p:nvPicPr>
          <p:cNvPr id="4" name="Kép helye 3"/>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8743" r="8743"/>
          <a:stretch>
            <a:fillRect/>
          </a:stretch>
        </p:blipFill>
        <p:spPr/>
      </p:pic>
    </p:spTree>
    <p:extLst>
      <p:ext uri="{BB962C8B-B14F-4D97-AF65-F5344CB8AC3E}">
        <p14:creationId xmlns:p14="http://schemas.microsoft.com/office/powerpoint/2010/main" val="359587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b="1" dirty="0" smtClean="0"/>
              <a:t>A görög dráma kialakulása</a:t>
            </a:r>
            <a:endParaRPr lang="hu-HU" sz="3200" b="1" dirty="0"/>
          </a:p>
        </p:txBody>
      </p:sp>
      <p:sp>
        <p:nvSpPr>
          <p:cNvPr id="3" name="Tartalom helye 2"/>
          <p:cNvSpPr>
            <a:spLocks noGrp="1"/>
          </p:cNvSpPr>
          <p:nvPr>
            <p:ph idx="1"/>
          </p:nvPr>
        </p:nvSpPr>
        <p:spPr>
          <a:xfrm>
            <a:off x="1104900" y="1600199"/>
            <a:ext cx="9982200" cy="4853763"/>
          </a:xfrm>
        </p:spPr>
        <p:txBody>
          <a:bodyPr>
            <a:normAutofit fontScale="92500" lnSpcReduction="10000"/>
          </a:bodyPr>
          <a:lstStyle/>
          <a:p>
            <a:pPr>
              <a:lnSpc>
                <a:spcPct val="80000"/>
              </a:lnSpc>
            </a:pPr>
            <a:r>
              <a:rPr lang="hu-HU" altLang="hu-HU" sz="2600" dirty="0"/>
              <a:t>előzmények: perzsa háborúk, demokrácia kialakulása → társadalmi csoportok küzdelme, konfliktusai, állandó változás élménye → a dráma lesz az irodalom vezető műneme</a:t>
            </a:r>
          </a:p>
          <a:p>
            <a:pPr>
              <a:lnSpc>
                <a:spcPct val="80000"/>
              </a:lnSpc>
            </a:pPr>
            <a:r>
              <a:rPr lang="hu-HU" altLang="hu-HU" sz="2600" dirty="0"/>
              <a:t>forrása: </a:t>
            </a:r>
            <a:r>
              <a:rPr lang="hu-HU" altLang="hu-HU" sz="2600" b="1" dirty="0"/>
              <a:t>Dionüszosz kultusza</a:t>
            </a:r>
            <a:r>
              <a:rPr lang="hu-HU" altLang="hu-HU" sz="2600" dirty="0"/>
              <a:t>, ünnepei („kis” és „nagy” </a:t>
            </a:r>
            <a:r>
              <a:rPr lang="hu-HU" altLang="hu-HU" sz="2600" dirty="0" err="1"/>
              <a:t>Dionüszia</a:t>
            </a:r>
            <a:r>
              <a:rPr lang="hu-HU" altLang="hu-HU" sz="2600" dirty="0"/>
              <a:t>)</a:t>
            </a:r>
          </a:p>
          <a:p>
            <a:pPr>
              <a:lnSpc>
                <a:spcPct val="80000"/>
              </a:lnSpc>
              <a:buFontTx/>
              <a:buNone/>
            </a:pPr>
            <a:r>
              <a:rPr lang="hu-HU" altLang="hu-HU" sz="2600" dirty="0" smtClean="0"/>
              <a:t>→ </a:t>
            </a:r>
            <a:r>
              <a:rPr lang="hu-HU" altLang="hu-HU" sz="2600" dirty="0"/>
              <a:t>fúvós kísérettel előadott kardalok (</a:t>
            </a:r>
            <a:r>
              <a:rPr lang="hu-HU" altLang="hu-HU" sz="2600" i="1" dirty="0" err="1"/>
              <a:t>dithürambosz</a:t>
            </a:r>
            <a:r>
              <a:rPr lang="hu-HU" altLang="hu-HU" sz="2600" dirty="0"/>
              <a:t>)</a:t>
            </a:r>
          </a:p>
          <a:p>
            <a:pPr>
              <a:lnSpc>
                <a:spcPct val="80000"/>
              </a:lnSpc>
              <a:buFontTx/>
              <a:buNone/>
            </a:pPr>
            <a:r>
              <a:rPr lang="hu-HU" altLang="hu-HU" sz="2600" dirty="0" smtClean="0"/>
              <a:t>1</a:t>
            </a:r>
            <a:r>
              <a:rPr lang="hu-HU" altLang="hu-HU" sz="2600" dirty="0"/>
              <a:t>) </a:t>
            </a:r>
            <a:r>
              <a:rPr lang="hu-HU" altLang="hu-HU" sz="2600" dirty="0" err="1"/>
              <a:t>Theszpisz</a:t>
            </a:r>
            <a:r>
              <a:rPr lang="hu-HU" altLang="hu-HU" sz="2600" dirty="0"/>
              <a:t> (Kr. e. 6. sz.): a karvezető kiválik a kórusból → első színész megjelenése</a:t>
            </a:r>
          </a:p>
          <a:p>
            <a:pPr>
              <a:lnSpc>
                <a:spcPct val="80000"/>
              </a:lnSpc>
              <a:buFontTx/>
              <a:buNone/>
            </a:pPr>
            <a:r>
              <a:rPr lang="hu-HU" altLang="hu-HU" sz="2600" dirty="0"/>
              <a:t>2) </a:t>
            </a:r>
            <a:r>
              <a:rPr lang="hu-HU" altLang="hu-HU" sz="2600" b="1" dirty="0"/>
              <a:t>Aiszkhülosz</a:t>
            </a:r>
            <a:r>
              <a:rPr lang="hu-HU" altLang="hu-HU" sz="2600" dirty="0"/>
              <a:t>: 2 színész (párbeszéd!)</a:t>
            </a:r>
          </a:p>
          <a:p>
            <a:pPr>
              <a:lnSpc>
                <a:spcPct val="80000"/>
              </a:lnSpc>
              <a:buFontTx/>
              <a:buNone/>
            </a:pPr>
            <a:r>
              <a:rPr lang="hu-HU" altLang="hu-HU" sz="2600" dirty="0"/>
              <a:t>3) </a:t>
            </a:r>
            <a:r>
              <a:rPr lang="hu-HU" altLang="hu-HU" sz="2600" b="1" dirty="0"/>
              <a:t>Szophoklész</a:t>
            </a:r>
            <a:r>
              <a:rPr lang="hu-HU" altLang="hu-HU" sz="2600" dirty="0"/>
              <a:t>: 3 színész</a:t>
            </a:r>
          </a:p>
          <a:p>
            <a:pPr>
              <a:lnSpc>
                <a:spcPct val="80000"/>
              </a:lnSpc>
              <a:buFontTx/>
              <a:buNone/>
            </a:pPr>
            <a:r>
              <a:rPr lang="hu-HU" altLang="hu-HU" sz="2600" dirty="0" smtClean="0"/>
              <a:t>→ </a:t>
            </a:r>
            <a:r>
              <a:rPr lang="hu-HU" altLang="hu-HU" sz="2600" dirty="0"/>
              <a:t>kardalok és dialógusok váltakozása (+ ének, tánc, zenekíséret)</a:t>
            </a:r>
          </a:p>
          <a:p>
            <a:pPr>
              <a:lnSpc>
                <a:spcPct val="80000"/>
              </a:lnSpc>
            </a:pPr>
            <a:r>
              <a:rPr lang="hu-HU" altLang="hu-HU" sz="2600" dirty="0"/>
              <a:t>mitológiai téma: trójai, mükénéi, thébai mondakör (de valamely aktuális probléma felvetése)</a:t>
            </a:r>
            <a:endParaRPr lang="hu-HU" altLang="hu-HU" sz="2600" b="1" dirty="0"/>
          </a:p>
          <a:p>
            <a:endParaRPr lang="hu-HU" dirty="0"/>
          </a:p>
        </p:txBody>
      </p:sp>
    </p:spTree>
    <p:extLst>
      <p:ext uri="{BB962C8B-B14F-4D97-AF65-F5344CB8AC3E}">
        <p14:creationId xmlns:p14="http://schemas.microsoft.com/office/powerpoint/2010/main" val="249537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 drámai versenyek</a:t>
            </a:r>
            <a:endParaRPr lang="hu-HU" b="1" dirty="0"/>
          </a:p>
        </p:txBody>
      </p:sp>
      <p:sp>
        <p:nvSpPr>
          <p:cNvPr id="3" name="Tartalom helye 2"/>
          <p:cNvSpPr>
            <a:spLocks noGrp="1"/>
          </p:cNvSpPr>
          <p:nvPr>
            <p:ph idx="1"/>
          </p:nvPr>
        </p:nvSpPr>
        <p:spPr/>
        <p:txBody>
          <a:bodyPr/>
          <a:lstStyle/>
          <a:p>
            <a:r>
              <a:rPr lang="hu-HU" altLang="hu-HU" sz="2400" dirty="0"/>
              <a:t>drámai verseny a „nagy” </a:t>
            </a:r>
            <a:r>
              <a:rPr lang="hu-HU" altLang="hu-HU" sz="2400" dirty="0" err="1"/>
              <a:t>Dionüszia</a:t>
            </a:r>
            <a:r>
              <a:rPr lang="hu-HU" altLang="hu-HU" sz="2400" dirty="0"/>
              <a:t> ünnepén:</a:t>
            </a:r>
          </a:p>
          <a:p>
            <a:pPr>
              <a:buFontTx/>
              <a:buNone/>
            </a:pPr>
            <a:r>
              <a:rPr lang="hu-HU" altLang="hu-HU" sz="2400" dirty="0"/>
              <a:t>	- 5 </a:t>
            </a:r>
            <a:r>
              <a:rPr lang="hu-HU" altLang="hu-HU" sz="2400" b="1" dirty="0"/>
              <a:t>komédia</a:t>
            </a:r>
            <a:r>
              <a:rPr lang="hu-HU" altLang="hu-HU" sz="2400" dirty="0"/>
              <a:t>író (1-1- mű)</a:t>
            </a:r>
          </a:p>
          <a:p>
            <a:pPr>
              <a:buFontTx/>
              <a:buNone/>
            </a:pPr>
            <a:r>
              <a:rPr lang="hu-HU" altLang="hu-HU" sz="2400" dirty="0"/>
              <a:t>	- 3 </a:t>
            </a:r>
            <a:r>
              <a:rPr lang="hu-HU" altLang="hu-HU" sz="2400" b="1" dirty="0"/>
              <a:t>tragédia</a:t>
            </a:r>
            <a:r>
              <a:rPr lang="hu-HU" altLang="hu-HU" sz="2400" dirty="0"/>
              <a:t>költő (tetralógia: 3 tragédia és egy szatírjáték)</a:t>
            </a:r>
          </a:p>
          <a:p>
            <a:r>
              <a:rPr lang="hu-HU" altLang="hu-HU" sz="2400" dirty="0"/>
              <a:t>az </a:t>
            </a:r>
            <a:r>
              <a:rPr lang="hu-HU" altLang="hu-HU" sz="2400" dirty="0" err="1"/>
              <a:t>arkhón</a:t>
            </a:r>
            <a:r>
              <a:rPr lang="hu-HU" altLang="hu-HU" sz="2400" dirty="0"/>
              <a:t> kéri fel a gazdag polgárokat az előadások megrendezésére, finanszírozására, akik megbízzák a költőket</a:t>
            </a:r>
          </a:p>
          <a:p>
            <a:r>
              <a:rPr lang="hu-HU" altLang="hu-HU" sz="2400" dirty="0"/>
              <a:t>tíz bíró → öt táblát kisorsolnak → a győzelem nagy megbecsülést jelent, a harmadik hely már bukás</a:t>
            </a:r>
          </a:p>
          <a:p>
            <a:endParaRPr lang="hu-HU" dirty="0"/>
          </a:p>
        </p:txBody>
      </p:sp>
    </p:spTree>
    <p:extLst>
      <p:ext uri="{BB962C8B-B14F-4D97-AF65-F5344CB8AC3E}">
        <p14:creationId xmlns:p14="http://schemas.microsoft.com/office/powerpoint/2010/main" val="971747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 görög színház</a:t>
            </a:r>
            <a:endParaRPr lang="hu-HU" b="1" dirty="0"/>
          </a:p>
        </p:txBody>
      </p:sp>
      <p:sp>
        <p:nvSpPr>
          <p:cNvPr id="3" name="Tartalom helye 2"/>
          <p:cNvSpPr>
            <a:spLocks noGrp="1"/>
          </p:cNvSpPr>
          <p:nvPr>
            <p:ph idx="1"/>
          </p:nvPr>
        </p:nvSpPr>
        <p:spPr>
          <a:xfrm>
            <a:off x="1104900" y="1600200"/>
            <a:ext cx="9982200" cy="4983480"/>
          </a:xfrm>
        </p:spPr>
        <p:txBody>
          <a:bodyPr>
            <a:normAutofit fontScale="92500" lnSpcReduction="10000"/>
          </a:bodyPr>
          <a:lstStyle/>
          <a:p>
            <a:pPr>
              <a:lnSpc>
                <a:spcPct val="80000"/>
              </a:lnSpc>
            </a:pPr>
            <a:r>
              <a:rPr lang="hu-HU" altLang="hu-HU" sz="2200" dirty="0"/>
              <a:t>szabadtéri színházak</a:t>
            </a:r>
          </a:p>
          <a:p>
            <a:pPr>
              <a:lnSpc>
                <a:spcPct val="80000"/>
              </a:lnSpc>
            </a:pPr>
            <a:r>
              <a:rPr lang="hu-HU" altLang="hu-HU" sz="2200" dirty="0"/>
              <a:t>akár 20-30 ezer néző befogadására is alkalmas</a:t>
            </a:r>
          </a:p>
          <a:p>
            <a:pPr>
              <a:lnSpc>
                <a:spcPct val="80000"/>
              </a:lnSpc>
            </a:pPr>
            <a:r>
              <a:rPr lang="hu-HU" altLang="hu-HU" sz="2200" dirty="0"/>
              <a:t>domboldalra épített, félkör alakú, lépcsőzetesen emelkedő padsorok</a:t>
            </a:r>
          </a:p>
          <a:p>
            <a:pPr>
              <a:lnSpc>
                <a:spcPct val="80000"/>
              </a:lnSpc>
            </a:pPr>
            <a:r>
              <a:rPr lang="hu-HU" altLang="hu-HU" sz="2200" dirty="0"/>
              <a:t>jó akusztika</a:t>
            </a:r>
          </a:p>
          <a:p>
            <a:pPr>
              <a:lnSpc>
                <a:spcPct val="80000"/>
              </a:lnSpc>
            </a:pPr>
            <a:r>
              <a:rPr lang="hu-HU" altLang="hu-HU" sz="2200" dirty="0"/>
              <a:t>középen kör vagy félkör alakú terület (</a:t>
            </a:r>
            <a:r>
              <a:rPr lang="hu-HU" altLang="hu-HU" sz="2200" i="1" dirty="0" err="1"/>
              <a:t>orkhésztra</a:t>
            </a:r>
            <a:r>
              <a:rPr lang="hu-HU" altLang="hu-HU" sz="2200" dirty="0"/>
              <a:t> = ’tánctér’): 13-15 tagú kórus</a:t>
            </a:r>
          </a:p>
          <a:p>
            <a:pPr>
              <a:lnSpc>
                <a:spcPct val="80000"/>
              </a:lnSpc>
            </a:pPr>
            <a:r>
              <a:rPr lang="hu-HU" altLang="hu-HU" sz="2200" dirty="0"/>
              <a:t>színpad (kissé magasabban): csak 2-3 szereplő fér el (kevés mozgás); </a:t>
            </a:r>
            <a:r>
              <a:rPr lang="hu-HU" altLang="hu-HU" sz="2200" dirty="0" smtClean="0"/>
              <a:t>mögötte </a:t>
            </a:r>
            <a:r>
              <a:rPr lang="hu-HU" altLang="hu-HU" sz="2200" dirty="0"/>
              <a:t>díszes épület, oszlopsor</a:t>
            </a:r>
          </a:p>
          <a:p>
            <a:pPr>
              <a:lnSpc>
                <a:spcPct val="80000"/>
              </a:lnSpc>
            </a:pPr>
            <a:r>
              <a:rPr lang="hu-HU" altLang="hu-HU" sz="2200" dirty="0" smtClean="0"/>
              <a:t>egész </a:t>
            </a:r>
            <a:r>
              <a:rPr lang="hu-HU" altLang="hu-HU" sz="2200" dirty="0"/>
              <a:t>napos előadások</a:t>
            </a:r>
          </a:p>
          <a:p>
            <a:pPr>
              <a:lnSpc>
                <a:spcPct val="80000"/>
              </a:lnSpc>
            </a:pPr>
            <a:r>
              <a:rPr lang="hu-HU" altLang="hu-HU" sz="2200" dirty="0"/>
              <a:t>minden szabad ember elmehet, szegényeknek ingyenes</a:t>
            </a:r>
          </a:p>
          <a:p>
            <a:pPr>
              <a:lnSpc>
                <a:spcPct val="80000"/>
              </a:lnSpc>
            </a:pPr>
            <a:r>
              <a:rPr lang="hu-HU" altLang="hu-HU" sz="2200" dirty="0"/>
              <a:t>színészek: álarcban (nincs mimika), a női szerepekben is férfiak, egy színész akár több szerepben is, díszes ruha, bőrből készült saru (</a:t>
            </a:r>
            <a:r>
              <a:rPr lang="hu-HU" altLang="hu-HU" sz="2200" i="1" dirty="0" err="1"/>
              <a:t>kothornosz</a:t>
            </a:r>
            <a:r>
              <a:rPr lang="hu-HU" altLang="hu-HU" sz="2200" dirty="0"/>
              <a:t>)</a:t>
            </a:r>
          </a:p>
          <a:p>
            <a:pPr>
              <a:lnSpc>
                <a:spcPct val="80000"/>
              </a:lnSpc>
            </a:pPr>
            <a:r>
              <a:rPr lang="hu-HU" altLang="hu-HU" sz="2200" dirty="0"/>
              <a:t>„fegyelmezetlen” közönség (esznek, </a:t>
            </a:r>
            <a:r>
              <a:rPr lang="hu-HU" altLang="hu-HU" sz="2200" dirty="0" err="1"/>
              <a:t>közbekiabálnak</a:t>
            </a:r>
            <a:r>
              <a:rPr lang="hu-HU" altLang="hu-HU" sz="2200" dirty="0"/>
              <a:t>, dobolnak stb</a:t>
            </a:r>
            <a:r>
              <a:rPr lang="hu-HU" altLang="hu-HU" sz="2200" dirty="0" smtClean="0"/>
              <a:t>.)</a:t>
            </a:r>
            <a:r>
              <a:rPr lang="hu-HU" altLang="hu-HU" dirty="0"/>
              <a:t/>
            </a:r>
            <a:br>
              <a:rPr lang="hu-HU" altLang="hu-HU" dirty="0"/>
            </a:br>
            <a:endParaRPr lang="hu-HU" altLang="hu-HU" dirty="0"/>
          </a:p>
          <a:p>
            <a:endParaRPr lang="hu-HU" dirty="0"/>
          </a:p>
        </p:txBody>
      </p:sp>
      <p:sp>
        <p:nvSpPr>
          <p:cNvPr id="5" name="Téglalap 4"/>
          <p:cNvSpPr/>
          <p:nvPr/>
        </p:nvSpPr>
        <p:spPr>
          <a:xfrm>
            <a:off x="5425440" y="301515"/>
            <a:ext cx="6096000" cy="646331"/>
          </a:xfrm>
          <a:prstGeom prst="rect">
            <a:avLst/>
          </a:prstGeom>
        </p:spPr>
        <p:txBody>
          <a:bodyPr>
            <a:spAutoFit/>
          </a:bodyPr>
          <a:lstStyle/>
          <a:p>
            <a:r>
              <a:rPr lang="hu-HU" dirty="0"/>
              <a:t>https://www.nkp.hu/tankonyv/irodalom_9_nat2020/lecke_03_007</a:t>
            </a:r>
          </a:p>
        </p:txBody>
      </p:sp>
    </p:spTree>
    <p:extLst>
      <p:ext uri="{BB962C8B-B14F-4D97-AF65-F5344CB8AC3E}">
        <p14:creationId xmlns:p14="http://schemas.microsoft.com/office/powerpoint/2010/main" val="2958962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 klasszikus attikai tragédia</a:t>
            </a:r>
            <a:endParaRPr lang="hu-HU" b="1" dirty="0"/>
          </a:p>
        </p:txBody>
      </p:sp>
      <p:sp>
        <p:nvSpPr>
          <p:cNvPr id="3" name="Tartalom helye 2"/>
          <p:cNvSpPr>
            <a:spLocks noGrp="1"/>
          </p:cNvSpPr>
          <p:nvPr>
            <p:ph idx="1"/>
          </p:nvPr>
        </p:nvSpPr>
        <p:spPr/>
        <p:txBody>
          <a:bodyPr>
            <a:noAutofit/>
          </a:bodyPr>
          <a:lstStyle/>
          <a:p>
            <a:pPr>
              <a:lnSpc>
                <a:spcPct val="80000"/>
              </a:lnSpc>
            </a:pPr>
            <a:r>
              <a:rPr lang="hu-HU" altLang="hu-HU" sz="2400" dirty="0"/>
              <a:t>Kr. e. 5. sz.: </a:t>
            </a:r>
            <a:r>
              <a:rPr lang="hu-HU" altLang="hu-HU" sz="2400" b="1" dirty="0"/>
              <a:t>„tragikus triász</a:t>
            </a:r>
            <a:r>
              <a:rPr lang="hu-HU" altLang="hu-HU" sz="2400" b="1" dirty="0" smtClean="0"/>
              <a:t>”</a:t>
            </a:r>
          </a:p>
          <a:p>
            <a:pPr lvl="1">
              <a:lnSpc>
                <a:spcPct val="80000"/>
              </a:lnSpc>
              <a:buFont typeface="Wingdings" panose="05000000000000000000" pitchFamily="2" charset="2"/>
              <a:buChar char="v"/>
            </a:pPr>
            <a:r>
              <a:rPr lang="hu-HU" altLang="hu-HU" sz="2000" b="1" dirty="0" smtClean="0"/>
              <a:t> </a:t>
            </a:r>
            <a:r>
              <a:rPr lang="hu-HU" altLang="hu-HU" sz="2400" b="1" dirty="0" smtClean="0"/>
              <a:t>Aiszkhülosz</a:t>
            </a:r>
          </a:p>
          <a:p>
            <a:pPr lvl="1">
              <a:lnSpc>
                <a:spcPct val="80000"/>
              </a:lnSpc>
              <a:buFont typeface="Wingdings" panose="05000000000000000000" pitchFamily="2" charset="2"/>
              <a:buChar char="v"/>
            </a:pPr>
            <a:r>
              <a:rPr lang="hu-HU" altLang="hu-HU" sz="2400" dirty="0" smtClean="0"/>
              <a:t> </a:t>
            </a:r>
            <a:r>
              <a:rPr lang="hu-HU" altLang="hu-HU" sz="2400" b="1" dirty="0" smtClean="0"/>
              <a:t>Szophoklész</a:t>
            </a:r>
          </a:p>
          <a:p>
            <a:pPr lvl="1">
              <a:lnSpc>
                <a:spcPct val="80000"/>
              </a:lnSpc>
              <a:buFont typeface="Wingdings" panose="05000000000000000000" pitchFamily="2" charset="2"/>
              <a:buChar char="v"/>
            </a:pPr>
            <a:r>
              <a:rPr lang="hu-HU" altLang="hu-HU" sz="2400" dirty="0" smtClean="0"/>
              <a:t> </a:t>
            </a:r>
            <a:r>
              <a:rPr lang="hu-HU" altLang="hu-HU" sz="2400" b="1" dirty="0" smtClean="0"/>
              <a:t>Euripidész</a:t>
            </a:r>
            <a:endParaRPr lang="hu-HU" altLang="hu-HU" sz="2400" dirty="0" smtClean="0"/>
          </a:p>
          <a:p>
            <a:pPr>
              <a:lnSpc>
                <a:spcPct val="80000"/>
              </a:lnSpc>
              <a:buFontTx/>
              <a:buNone/>
            </a:pPr>
            <a:r>
              <a:rPr lang="hu-HU" altLang="hu-HU" sz="2400" b="1" dirty="0" smtClean="0"/>
              <a:t>Tragédia</a:t>
            </a:r>
            <a:r>
              <a:rPr lang="hu-HU" altLang="hu-HU" sz="2400" b="1" dirty="0"/>
              <a:t>:</a:t>
            </a:r>
            <a:endParaRPr lang="hu-HU" altLang="hu-HU" sz="2400" dirty="0"/>
          </a:p>
          <a:p>
            <a:pPr>
              <a:lnSpc>
                <a:spcPct val="80000"/>
              </a:lnSpc>
            </a:pPr>
            <a:r>
              <a:rPr lang="hu-HU" altLang="hu-HU" sz="2400" dirty="0"/>
              <a:t>a főhős sorsának „szerencséből szerencsétlenségbe való átfordulása” (Arisztotelész)</a:t>
            </a:r>
          </a:p>
          <a:p>
            <a:pPr>
              <a:lnSpc>
                <a:spcPct val="80000"/>
              </a:lnSpc>
            </a:pPr>
            <a:r>
              <a:rPr lang="hu-HU" altLang="hu-HU" sz="2400" dirty="0"/>
              <a:t>a tragédia uralkodó esztétikai minősége a </a:t>
            </a:r>
            <a:r>
              <a:rPr lang="hu-HU" altLang="hu-HU" sz="2400" b="1" dirty="0"/>
              <a:t>tragikum</a:t>
            </a:r>
            <a:r>
              <a:rPr lang="hu-HU" altLang="hu-HU" sz="2400" dirty="0"/>
              <a:t>: olyan értékszerkezet, amelyben hirtelen nagy értékveszteség, értékpusztulás következik be</a:t>
            </a:r>
          </a:p>
          <a:p>
            <a:pPr>
              <a:lnSpc>
                <a:spcPct val="80000"/>
              </a:lnSpc>
            </a:pPr>
            <a:r>
              <a:rPr lang="hu-HU" altLang="hu-HU" sz="2400" b="1" dirty="0"/>
              <a:t>tragikus hősök</a:t>
            </a:r>
            <a:r>
              <a:rPr lang="hu-HU" altLang="hu-HU" sz="2400" dirty="0"/>
              <a:t>: átlagon felüli, nagy formátumú emberek, bukásuk (haláluk vagy összeomlásuk) együttérzést, részvétet, megrendülést és egyfajta megtisztulást (</a:t>
            </a:r>
            <a:r>
              <a:rPr lang="hu-HU" altLang="hu-HU" sz="2400" b="1" dirty="0" err="1"/>
              <a:t>katharzisz</a:t>
            </a:r>
            <a:r>
              <a:rPr lang="hu-HU" altLang="hu-HU" sz="2400" dirty="0"/>
              <a:t>) vált ki a </a:t>
            </a:r>
            <a:r>
              <a:rPr lang="hu-HU" altLang="hu-HU" sz="2400" dirty="0" smtClean="0"/>
              <a:t>nézőből</a:t>
            </a:r>
            <a:endParaRPr lang="hu-HU" sz="2400" dirty="0"/>
          </a:p>
        </p:txBody>
      </p:sp>
      <p:pic>
        <p:nvPicPr>
          <p:cNvPr id="6" name="Kép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14076" y="1600200"/>
            <a:ext cx="1303559" cy="1953600"/>
          </a:xfrm>
          <a:prstGeom prst="rect">
            <a:avLst/>
          </a:prstGeom>
        </p:spPr>
      </p:pic>
      <p:pic>
        <p:nvPicPr>
          <p:cNvPr id="7" name="Kép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25128" y="1596868"/>
            <a:ext cx="1497453" cy="1956932"/>
          </a:xfrm>
          <a:prstGeom prst="rect">
            <a:avLst/>
          </a:prstGeom>
        </p:spPr>
      </p:pic>
      <p:pic>
        <p:nvPicPr>
          <p:cNvPr id="8" name="Kép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30074" y="1596868"/>
            <a:ext cx="1469996" cy="1956932"/>
          </a:xfrm>
          <a:prstGeom prst="rect">
            <a:avLst/>
          </a:prstGeom>
        </p:spPr>
      </p:pic>
    </p:spTree>
    <p:extLst>
      <p:ext uri="{BB962C8B-B14F-4D97-AF65-F5344CB8AC3E}">
        <p14:creationId xmlns:p14="http://schemas.microsoft.com/office/powerpoint/2010/main" val="374894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 tragédia szerkezete</a:t>
            </a:r>
            <a:endParaRPr lang="hu-HU" b="1" dirty="0"/>
          </a:p>
        </p:txBody>
      </p:sp>
      <p:pic>
        <p:nvPicPr>
          <p:cNvPr id="2050" name="Picture 2" descr="A görög tragédia szerkezete - ppt letölten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68" y="1410252"/>
            <a:ext cx="6393712" cy="479528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zophoklész: Antigoné I. - Magyar emelt szint- segítség az érettségizőknek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380" y="1410252"/>
            <a:ext cx="5791620" cy="3133172"/>
          </a:xfrm>
          <a:prstGeom prst="rect">
            <a:avLst/>
          </a:prstGeom>
          <a:noFill/>
          <a:extLst>
            <a:ext uri="{909E8E84-426E-40DD-AFC4-6F175D3DCCD1}">
              <a14:hiddenFill xmlns:a14="http://schemas.microsoft.com/office/drawing/2010/main">
                <a:solidFill>
                  <a:srgbClr val="FFFFFF"/>
                </a:solidFill>
              </a14:hiddenFill>
            </a:ext>
          </a:extLst>
        </p:spPr>
      </p:pic>
      <p:sp>
        <p:nvSpPr>
          <p:cNvPr id="4" name="Téglalap 3"/>
          <p:cNvSpPr/>
          <p:nvPr/>
        </p:nvSpPr>
        <p:spPr>
          <a:xfrm>
            <a:off x="6400380" y="4543424"/>
            <a:ext cx="5791620" cy="2123658"/>
          </a:xfrm>
          <a:prstGeom prst="rect">
            <a:avLst/>
          </a:prstGeom>
        </p:spPr>
        <p:txBody>
          <a:bodyPr wrap="square">
            <a:spAutoFit/>
          </a:bodyPr>
          <a:lstStyle/>
          <a:p>
            <a:r>
              <a:rPr lang="hu-HU" altLang="hu-HU" sz="2200" b="1" dirty="0"/>
              <a:t>kar</a:t>
            </a:r>
            <a:r>
              <a:rPr lang="hu-HU" altLang="hu-HU" sz="2200" dirty="0"/>
              <a:t> szerepe: a dráma szerkezeti </a:t>
            </a:r>
            <a:r>
              <a:rPr lang="hu-HU" altLang="hu-HU" sz="2200" dirty="0" smtClean="0"/>
              <a:t>tagolása</a:t>
            </a:r>
          </a:p>
          <a:p>
            <a:pPr marL="342900" indent="-342900">
              <a:buFontTx/>
              <a:buChar char="-"/>
            </a:pPr>
            <a:r>
              <a:rPr lang="hu-HU" altLang="hu-HU" sz="2200" dirty="0" smtClean="0"/>
              <a:t>a kardalok </a:t>
            </a:r>
            <a:r>
              <a:rPr lang="hu-HU" altLang="hu-HU" sz="2200" dirty="0"/>
              <a:t>egyszerre elválasztják és összekötik a párbeszédes részeket </a:t>
            </a:r>
            <a:r>
              <a:rPr lang="hu-HU" altLang="hu-HU" sz="2200" dirty="0" smtClean="0"/>
              <a:t>(„jeleneteket”, „felvonásokat”)</a:t>
            </a:r>
          </a:p>
          <a:p>
            <a:pPr marL="342900" indent="-342900">
              <a:buFontTx/>
              <a:buChar char="-"/>
            </a:pPr>
            <a:r>
              <a:rPr lang="hu-HU" altLang="hu-HU" sz="2200" dirty="0" smtClean="0"/>
              <a:t>a </a:t>
            </a:r>
            <a:r>
              <a:rPr lang="hu-HU" altLang="hu-HU" sz="2200" dirty="0"/>
              <a:t>karvezető részt </a:t>
            </a:r>
            <a:r>
              <a:rPr lang="hu-HU" altLang="hu-HU" sz="2200" dirty="0" smtClean="0"/>
              <a:t>vehet </a:t>
            </a:r>
            <a:r>
              <a:rPr lang="hu-HU" altLang="hu-HU" sz="2200" dirty="0"/>
              <a:t>a cselekmény </a:t>
            </a:r>
            <a:r>
              <a:rPr lang="hu-HU" altLang="hu-HU" sz="2200" dirty="0" smtClean="0"/>
              <a:t>bonyolításában</a:t>
            </a:r>
            <a:endParaRPr lang="hu-HU" altLang="hu-HU" sz="2200" dirty="0"/>
          </a:p>
        </p:txBody>
      </p:sp>
    </p:spTree>
    <p:extLst>
      <p:ext uri="{BB962C8B-B14F-4D97-AF65-F5344CB8AC3E}">
        <p14:creationId xmlns:p14="http://schemas.microsoft.com/office/powerpoint/2010/main" val="2602651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ltLang="hu-HU" b="1" dirty="0" smtClean="0"/>
              <a:t>Szophoklész</a:t>
            </a:r>
            <a:endParaRPr lang="hu-HU" dirty="0"/>
          </a:p>
        </p:txBody>
      </p:sp>
      <p:sp>
        <p:nvSpPr>
          <p:cNvPr id="3" name="Tartalom helye 2"/>
          <p:cNvSpPr>
            <a:spLocks noGrp="1"/>
          </p:cNvSpPr>
          <p:nvPr>
            <p:ph idx="1"/>
          </p:nvPr>
        </p:nvSpPr>
        <p:spPr/>
        <p:txBody>
          <a:bodyPr/>
          <a:lstStyle/>
          <a:p>
            <a:r>
              <a:rPr lang="hu-HU" altLang="hu-HU" sz="2400" dirty="0"/>
              <a:t>Arisztotelész szerint a legnagyobb tragédiaíró</a:t>
            </a:r>
          </a:p>
          <a:p>
            <a:r>
              <a:rPr lang="hu-HU" altLang="hu-HU" sz="2400" dirty="0"/>
              <a:t>3 színész felléptetése + díszletezés bevezetése + kórus létszámának növelése (12-ről 15-re)</a:t>
            </a:r>
          </a:p>
          <a:p>
            <a:r>
              <a:rPr lang="hu-HU" altLang="hu-HU" sz="2400" dirty="0"/>
              <a:t>több mint 120 darabot írt, melyek közül 7 maradt ránk</a:t>
            </a:r>
          </a:p>
          <a:p>
            <a:r>
              <a:rPr lang="hu-HU" altLang="hu-HU" sz="2400" dirty="0"/>
              <a:t>24 versenyen győzött, sohasem volt harmadik</a:t>
            </a:r>
          </a:p>
          <a:p>
            <a:endParaRPr lang="hu-HU" dirty="0"/>
          </a:p>
        </p:txBody>
      </p:sp>
      <p:pic>
        <p:nvPicPr>
          <p:cNvPr id="1028" name="Picture 4" descr="Irodalom 9. (NAT2020) - III. A GÖRÖG IRODALOM - 22. A görög drámairodal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8197" y="3423160"/>
            <a:ext cx="2117385" cy="3176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22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Az eposzi kellékek</a:t>
            </a:r>
            <a:endParaRPr lang="hu-HU" b="1" dirty="0"/>
          </a:p>
        </p:txBody>
      </p:sp>
      <p:sp>
        <p:nvSpPr>
          <p:cNvPr id="3" name="Tartalom helye 2"/>
          <p:cNvSpPr>
            <a:spLocks noGrp="1"/>
          </p:cNvSpPr>
          <p:nvPr>
            <p:ph idx="1"/>
          </p:nvPr>
        </p:nvSpPr>
        <p:spPr/>
        <p:txBody>
          <a:bodyPr>
            <a:normAutofit lnSpcReduction="10000"/>
          </a:bodyPr>
          <a:lstStyle/>
          <a:p>
            <a:r>
              <a:rPr lang="hu-HU" altLang="hu-HU" sz="2400" i="1" dirty="0">
                <a:latin typeface="+mj-lt"/>
              </a:rPr>
              <a:t>invokáció</a:t>
            </a:r>
            <a:r>
              <a:rPr lang="hu-HU" altLang="hu-HU" sz="2400" dirty="0">
                <a:latin typeface="+mj-lt"/>
              </a:rPr>
              <a:t> (segélykérés: istenség / Múzsa segítségül hívása)</a:t>
            </a:r>
          </a:p>
          <a:p>
            <a:r>
              <a:rPr lang="hu-HU" altLang="hu-HU" sz="2400" i="1" dirty="0">
                <a:latin typeface="+mj-lt"/>
              </a:rPr>
              <a:t>propozíció</a:t>
            </a:r>
            <a:r>
              <a:rPr lang="hu-HU" altLang="hu-HU" sz="2400" dirty="0">
                <a:latin typeface="+mj-lt"/>
              </a:rPr>
              <a:t> (témamegjelölés)</a:t>
            </a:r>
          </a:p>
          <a:p>
            <a:pPr>
              <a:buFontTx/>
              <a:buNone/>
            </a:pPr>
            <a:r>
              <a:rPr lang="hu-HU" altLang="hu-HU" sz="2400" dirty="0">
                <a:latin typeface="+mj-lt"/>
              </a:rPr>
              <a:t>(invokáció + propozíció = eposzi nyitány)</a:t>
            </a:r>
          </a:p>
          <a:p>
            <a:r>
              <a:rPr lang="hu-HU" altLang="hu-HU" sz="2400" i="1" dirty="0">
                <a:latin typeface="+mj-lt"/>
              </a:rPr>
              <a:t>„in medias res” </a:t>
            </a:r>
            <a:r>
              <a:rPr lang="hu-HU" altLang="hu-HU" sz="2400" dirty="0">
                <a:latin typeface="+mj-lt"/>
              </a:rPr>
              <a:t>kezdés (a dolgok közepébe vágva)</a:t>
            </a:r>
          </a:p>
          <a:p>
            <a:r>
              <a:rPr lang="hu-HU" altLang="hu-HU" sz="2400" i="1" dirty="0">
                <a:latin typeface="+mj-lt"/>
              </a:rPr>
              <a:t>enumeráció</a:t>
            </a:r>
            <a:r>
              <a:rPr lang="hu-HU" altLang="hu-HU" sz="2400" dirty="0">
                <a:latin typeface="+mj-lt"/>
              </a:rPr>
              <a:t> (seregszemle)</a:t>
            </a:r>
          </a:p>
          <a:p>
            <a:r>
              <a:rPr lang="hu-HU" altLang="hu-HU" sz="2400" dirty="0">
                <a:latin typeface="+mj-lt"/>
              </a:rPr>
              <a:t>mitológiai apparátus, </a:t>
            </a:r>
            <a:r>
              <a:rPr lang="hu-HU" altLang="hu-HU" sz="2400" i="1" dirty="0">
                <a:latin typeface="+mj-lt"/>
              </a:rPr>
              <a:t>deus ex machina </a:t>
            </a:r>
            <a:r>
              <a:rPr lang="hu-HU" altLang="hu-HU" sz="2400" dirty="0">
                <a:latin typeface="+mj-lt"/>
              </a:rPr>
              <a:t>(csodás elemek, isteni beavatkozás)</a:t>
            </a:r>
          </a:p>
          <a:p>
            <a:r>
              <a:rPr lang="hu-HU" altLang="hu-HU" sz="2400" dirty="0" smtClean="0">
                <a:latin typeface="+mj-lt"/>
              </a:rPr>
              <a:t>állandó jelzők (</a:t>
            </a:r>
            <a:r>
              <a:rPr lang="hu-HU" altLang="hu-HU" sz="2400" i="1" dirty="0" err="1" smtClean="0">
                <a:latin typeface="+mj-lt"/>
              </a:rPr>
              <a:t>epitheton</a:t>
            </a:r>
            <a:r>
              <a:rPr lang="hu-HU" altLang="hu-HU" sz="2400" i="1" dirty="0" smtClean="0">
                <a:latin typeface="+mj-lt"/>
              </a:rPr>
              <a:t> </a:t>
            </a:r>
            <a:r>
              <a:rPr lang="hu-HU" altLang="hu-HU" sz="2400" i="1" dirty="0" err="1" smtClean="0">
                <a:latin typeface="+mj-lt"/>
              </a:rPr>
              <a:t>ornans</a:t>
            </a:r>
            <a:r>
              <a:rPr lang="hu-HU" altLang="hu-HU" sz="2400" dirty="0" smtClean="0">
                <a:latin typeface="+mj-lt"/>
              </a:rPr>
              <a:t>) </a:t>
            </a:r>
            <a:r>
              <a:rPr lang="hu-HU" altLang="hu-HU" sz="2400" dirty="0">
                <a:latin typeface="+mj-lt"/>
              </a:rPr>
              <a:t>és ismétlések</a:t>
            </a:r>
          </a:p>
          <a:p>
            <a:r>
              <a:rPr lang="hu-HU" altLang="hu-HU" sz="2400" dirty="0">
                <a:latin typeface="+mj-lt"/>
              </a:rPr>
              <a:t>eposzi hasonlatok</a:t>
            </a:r>
          </a:p>
          <a:p>
            <a:endParaRPr lang="hu-HU" dirty="0"/>
          </a:p>
        </p:txBody>
      </p:sp>
    </p:spTree>
    <p:extLst>
      <p:ext uri="{BB962C8B-B14F-4D97-AF65-F5344CB8AC3E}">
        <p14:creationId xmlns:p14="http://schemas.microsoft.com/office/powerpoint/2010/main" val="44573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b="1" dirty="0" smtClean="0"/>
              <a:t>Szophoklész: </a:t>
            </a:r>
            <a:r>
              <a:rPr lang="hu-HU" sz="3200" b="1" i="1" dirty="0" smtClean="0"/>
              <a:t>Oidipusz király</a:t>
            </a:r>
            <a:r>
              <a:rPr lang="hu-HU" sz="3200" dirty="0" smtClean="0"/>
              <a:t> (Kr. </a:t>
            </a:r>
            <a:r>
              <a:rPr lang="hu-HU" sz="3200" dirty="0"/>
              <a:t>e</a:t>
            </a:r>
            <a:r>
              <a:rPr lang="hu-HU" sz="3200" dirty="0" smtClean="0"/>
              <a:t>. 426 k.)</a:t>
            </a:r>
            <a:endParaRPr lang="hu-HU" sz="3200" b="1" i="1" dirty="0"/>
          </a:p>
        </p:txBody>
      </p:sp>
      <p:sp>
        <p:nvSpPr>
          <p:cNvPr id="3" name="Tartalom helye 2"/>
          <p:cNvSpPr>
            <a:spLocks noGrp="1"/>
          </p:cNvSpPr>
          <p:nvPr>
            <p:ph idx="1"/>
          </p:nvPr>
        </p:nvSpPr>
        <p:spPr>
          <a:xfrm>
            <a:off x="1104899" y="1600200"/>
            <a:ext cx="9980683" cy="4572000"/>
          </a:xfrm>
        </p:spPr>
        <p:txBody>
          <a:bodyPr>
            <a:normAutofit/>
          </a:bodyPr>
          <a:lstStyle/>
          <a:p>
            <a:pPr marL="0" indent="0">
              <a:buNone/>
            </a:pPr>
            <a:r>
              <a:rPr lang="hu-HU" sz="2400" u="sng" dirty="0">
                <a:latin typeface="+mj-lt"/>
              </a:rPr>
              <a:t>Szerkezet</a:t>
            </a:r>
            <a:endParaRPr lang="hu-HU" sz="2400" dirty="0">
              <a:latin typeface="+mj-lt"/>
            </a:endParaRPr>
          </a:p>
          <a:p>
            <a:pPr lvl="0"/>
            <a:r>
              <a:rPr lang="hu-HU" sz="2400" b="1" dirty="0" smtClean="0">
                <a:latin typeface="+mj-lt"/>
              </a:rPr>
              <a:t>Expozíció</a:t>
            </a:r>
            <a:r>
              <a:rPr lang="hu-HU" sz="2400" dirty="0" smtClean="0">
                <a:latin typeface="+mj-lt"/>
              </a:rPr>
              <a:t> (</a:t>
            </a:r>
            <a:r>
              <a:rPr lang="hu-HU" sz="2400" dirty="0" err="1" smtClean="0">
                <a:latin typeface="+mj-lt"/>
              </a:rPr>
              <a:t>prologosz</a:t>
            </a:r>
            <a:r>
              <a:rPr lang="hu-HU" sz="2400" dirty="0" smtClean="0">
                <a:latin typeface="+mj-lt"/>
              </a:rPr>
              <a:t>): dögvész </a:t>
            </a:r>
            <a:r>
              <a:rPr lang="hu-HU" sz="2400" dirty="0">
                <a:latin typeface="+mj-lt"/>
              </a:rPr>
              <a:t>→ Kreón ismerteti a jóslatot → Oidipusz célja: </a:t>
            </a:r>
            <a:r>
              <a:rPr lang="hu-HU" sz="2400" dirty="0" err="1">
                <a:latin typeface="+mj-lt"/>
              </a:rPr>
              <a:t>Laiosz</a:t>
            </a:r>
            <a:r>
              <a:rPr lang="hu-HU" sz="2400" dirty="0">
                <a:latin typeface="+mj-lt"/>
              </a:rPr>
              <a:t> gyilkosának megtalálása és megbüntetése</a:t>
            </a:r>
          </a:p>
          <a:p>
            <a:pPr lvl="0"/>
            <a:r>
              <a:rPr lang="hu-HU" sz="2400" b="1" dirty="0" smtClean="0">
                <a:latin typeface="+mj-lt"/>
              </a:rPr>
              <a:t>Bonyodalom</a:t>
            </a:r>
            <a:r>
              <a:rPr lang="hu-HU" sz="2400" dirty="0" smtClean="0">
                <a:latin typeface="+mj-lt"/>
              </a:rPr>
              <a:t> (1. </a:t>
            </a:r>
            <a:r>
              <a:rPr lang="hu-HU" sz="2400" dirty="0" err="1" smtClean="0">
                <a:latin typeface="+mj-lt"/>
              </a:rPr>
              <a:t>epeiszodion</a:t>
            </a:r>
            <a:r>
              <a:rPr lang="hu-HU" sz="2400" dirty="0" smtClean="0">
                <a:latin typeface="+mj-lt"/>
              </a:rPr>
              <a:t>) : </a:t>
            </a:r>
            <a:r>
              <a:rPr lang="hu-HU" sz="2400" dirty="0">
                <a:latin typeface="+mj-lt"/>
              </a:rPr>
              <a:t>Oidipusz és </a:t>
            </a:r>
            <a:r>
              <a:rPr lang="hu-HU" sz="2400" dirty="0" err="1">
                <a:latin typeface="+mj-lt"/>
              </a:rPr>
              <a:t>Teiresziász</a:t>
            </a:r>
            <a:r>
              <a:rPr lang="hu-HU" sz="2400" dirty="0">
                <a:latin typeface="+mj-lt"/>
              </a:rPr>
              <a:t> dialógusa</a:t>
            </a:r>
          </a:p>
          <a:p>
            <a:pPr lvl="0"/>
            <a:r>
              <a:rPr lang="hu-HU" sz="2400" b="1" dirty="0" smtClean="0">
                <a:latin typeface="+mj-lt"/>
              </a:rPr>
              <a:t>Késleltetés</a:t>
            </a:r>
            <a:r>
              <a:rPr lang="hu-HU" sz="2400" dirty="0" smtClean="0">
                <a:latin typeface="+mj-lt"/>
              </a:rPr>
              <a:t> (2-3. </a:t>
            </a:r>
            <a:r>
              <a:rPr lang="hu-HU" sz="2400" dirty="0" err="1" smtClean="0">
                <a:latin typeface="+mj-lt"/>
              </a:rPr>
              <a:t>epeiszodion</a:t>
            </a:r>
            <a:r>
              <a:rPr lang="hu-HU" sz="2400" dirty="0" smtClean="0">
                <a:latin typeface="+mj-lt"/>
              </a:rPr>
              <a:t>): </a:t>
            </a:r>
            <a:r>
              <a:rPr lang="hu-HU" sz="2400" dirty="0">
                <a:latin typeface="+mj-lt"/>
              </a:rPr>
              <a:t>Oidipusz és Kreón vitája, a Hírnök „jó híre”</a:t>
            </a:r>
          </a:p>
          <a:p>
            <a:pPr lvl="0"/>
            <a:r>
              <a:rPr lang="hu-HU" sz="2400" b="1" dirty="0" smtClean="0">
                <a:latin typeface="+mj-lt"/>
              </a:rPr>
              <a:t>Tetőpont / válság</a:t>
            </a:r>
            <a:r>
              <a:rPr lang="hu-HU" sz="2400" dirty="0" smtClean="0">
                <a:latin typeface="+mj-lt"/>
              </a:rPr>
              <a:t> (4. </a:t>
            </a:r>
            <a:r>
              <a:rPr lang="hu-HU" sz="2400" dirty="0" err="1" smtClean="0">
                <a:latin typeface="+mj-lt"/>
              </a:rPr>
              <a:t>epeiszodion</a:t>
            </a:r>
            <a:r>
              <a:rPr lang="hu-HU" sz="2400" dirty="0" smtClean="0">
                <a:latin typeface="+mj-lt"/>
              </a:rPr>
              <a:t>): </a:t>
            </a:r>
            <a:r>
              <a:rPr lang="hu-HU" sz="2400" dirty="0">
                <a:latin typeface="+mj-lt"/>
              </a:rPr>
              <a:t>Oidipusz és a pásztor találkozása</a:t>
            </a:r>
          </a:p>
          <a:p>
            <a:pPr lvl="0"/>
            <a:r>
              <a:rPr lang="hu-HU" sz="2400" b="1" dirty="0" smtClean="0">
                <a:latin typeface="+mj-lt"/>
              </a:rPr>
              <a:t>Végkifejlet / katasztrófa</a:t>
            </a:r>
            <a:r>
              <a:rPr lang="hu-HU" sz="2400" dirty="0" smtClean="0">
                <a:latin typeface="+mj-lt"/>
              </a:rPr>
              <a:t> (</a:t>
            </a:r>
            <a:r>
              <a:rPr lang="hu-HU" sz="2400" dirty="0" err="1" smtClean="0">
                <a:latin typeface="+mj-lt"/>
              </a:rPr>
              <a:t>exodosz</a:t>
            </a:r>
            <a:r>
              <a:rPr lang="hu-HU" sz="2400" dirty="0" smtClean="0">
                <a:latin typeface="+mj-lt"/>
              </a:rPr>
              <a:t>): </a:t>
            </a:r>
            <a:r>
              <a:rPr lang="hu-HU" sz="2400" dirty="0">
                <a:latin typeface="+mj-lt"/>
              </a:rPr>
              <a:t>Iokaszté öngyilkossága, Oidipusz megvakítja </a:t>
            </a:r>
            <a:r>
              <a:rPr lang="hu-HU" sz="2400" dirty="0" smtClean="0">
                <a:latin typeface="+mj-lt"/>
              </a:rPr>
              <a:t>és száműzetésre ítéli magát</a:t>
            </a:r>
            <a:endParaRPr lang="hu-HU" sz="2400" dirty="0">
              <a:latin typeface="+mj-lt"/>
            </a:endParaRPr>
          </a:p>
          <a:p>
            <a:endParaRPr lang="hu-HU" sz="2400" dirty="0">
              <a:latin typeface="+mj-lt"/>
            </a:endParaRPr>
          </a:p>
        </p:txBody>
      </p:sp>
    </p:spTree>
    <p:extLst>
      <p:ext uri="{BB962C8B-B14F-4D97-AF65-F5344CB8AC3E}">
        <p14:creationId xmlns:p14="http://schemas.microsoft.com/office/powerpoint/2010/main" val="98005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ltLang="hu-HU" dirty="0"/>
              <a:t>A múltbeli események felderítése</a:t>
            </a:r>
            <a:endParaRPr lang="hu-HU" dirty="0"/>
          </a:p>
        </p:txBody>
      </p:sp>
      <p:sp>
        <p:nvSpPr>
          <p:cNvPr id="3" name="Tartalom helye 2"/>
          <p:cNvSpPr>
            <a:spLocks noGrp="1"/>
          </p:cNvSpPr>
          <p:nvPr>
            <p:ph idx="1"/>
          </p:nvPr>
        </p:nvSpPr>
        <p:spPr/>
        <p:txBody>
          <a:bodyPr>
            <a:normAutofit/>
          </a:bodyPr>
          <a:lstStyle/>
          <a:p>
            <a:pPr marL="514350" indent="-514350">
              <a:buFontTx/>
              <a:buAutoNum type="arabicPeriod"/>
              <a:defRPr/>
            </a:pPr>
            <a:r>
              <a:rPr lang="hu-HU" sz="2400" dirty="0">
                <a:latin typeface="+mj-lt"/>
              </a:rPr>
              <a:t>Oidipusz és a Szphinx története</a:t>
            </a:r>
          </a:p>
          <a:p>
            <a:pPr marL="514350" indent="-514350">
              <a:buFontTx/>
              <a:buAutoNum type="arabicPeriod"/>
              <a:defRPr/>
            </a:pPr>
            <a:r>
              <a:rPr lang="hu-HU" sz="2400" dirty="0" err="1">
                <a:latin typeface="+mj-lt"/>
              </a:rPr>
              <a:t>Laiosz</a:t>
            </a:r>
            <a:r>
              <a:rPr lang="hu-HU" sz="2400" dirty="0">
                <a:latin typeface="+mj-lt"/>
              </a:rPr>
              <a:t> halálának körülményei ~ Oidipusz által elkövetett gyilkosság</a:t>
            </a:r>
          </a:p>
          <a:p>
            <a:pPr marL="514350" indent="-514350">
              <a:buFontTx/>
              <a:buAutoNum type="arabicPeriod"/>
              <a:defRPr/>
            </a:pPr>
            <a:r>
              <a:rPr lang="hu-HU" sz="2400" dirty="0">
                <a:latin typeface="+mj-lt"/>
              </a:rPr>
              <a:t>a jóslat, amiért Oidipusz elmenekült Korinthoszból</a:t>
            </a:r>
          </a:p>
          <a:p>
            <a:pPr marL="514350" indent="-514350">
              <a:buFontTx/>
              <a:buAutoNum type="arabicPeriod"/>
              <a:defRPr/>
            </a:pPr>
            <a:r>
              <a:rPr lang="hu-HU" sz="2400" dirty="0">
                <a:latin typeface="+mj-lt"/>
              </a:rPr>
              <a:t>Oidipusz Korinthoszba kerülése</a:t>
            </a:r>
          </a:p>
          <a:p>
            <a:pPr marL="514350" indent="-514350">
              <a:buFontTx/>
              <a:buAutoNum type="arabicPeriod"/>
              <a:defRPr/>
            </a:pPr>
            <a:r>
              <a:rPr lang="hu-HU" sz="2400" dirty="0">
                <a:latin typeface="+mj-lt"/>
              </a:rPr>
              <a:t>a csecsemő Oidipusz kitétele a jóslat miatt</a:t>
            </a:r>
          </a:p>
          <a:p>
            <a:pPr marL="0" indent="0">
              <a:buNone/>
              <a:defRPr/>
            </a:pPr>
            <a:r>
              <a:rPr lang="hu-HU" sz="2400" dirty="0">
                <a:latin typeface="+mj-lt"/>
              </a:rPr>
              <a:t>→ </a:t>
            </a:r>
            <a:r>
              <a:rPr lang="hu-HU" sz="2400" b="1" dirty="0">
                <a:latin typeface="+mj-lt"/>
              </a:rPr>
              <a:t>analitikus szerkezet</a:t>
            </a:r>
            <a:r>
              <a:rPr lang="hu-HU" sz="2400" dirty="0">
                <a:latin typeface="+mj-lt"/>
              </a:rPr>
              <a:t>: a jelen eseményeit a múlt feltárása mozgatja</a:t>
            </a:r>
            <a:endParaRPr lang="hu-HU" sz="2400" b="1" dirty="0">
              <a:latin typeface="+mj-lt"/>
            </a:endParaRPr>
          </a:p>
          <a:p>
            <a:endParaRPr lang="hu-HU" sz="2400" dirty="0">
              <a:latin typeface="Bookman Old Style" panose="02050604050505020204" pitchFamily="18" charset="0"/>
            </a:endParaRPr>
          </a:p>
        </p:txBody>
      </p:sp>
    </p:spTree>
    <p:extLst>
      <p:ext uri="{BB962C8B-B14F-4D97-AF65-F5344CB8AC3E}">
        <p14:creationId xmlns:p14="http://schemas.microsoft.com/office/powerpoint/2010/main" val="424847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Értelmezések</a:t>
            </a:r>
          </a:p>
        </p:txBody>
      </p:sp>
      <p:sp>
        <p:nvSpPr>
          <p:cNvPr id="3" name="Tartalom helye 2"/>
          <p:cNvSpPr>
            <a:spLocks noGrp="1"/>
          </p:cNvSpPr>
          <p:nvPr>
            <p:ph idx="1"/>
          </p:nvPr>
        </p:nvSpPr>
        <p:spPr/>
        <p:txBody>
          <a:bodyPr/>
          <a:lstStyle/>
          <a:p>
            <a:r>
              <a:rPr lang="hu-HU" sz="2400" dirty="0" smtClean="0">
                <a:latin typeface="+mj-lt"/>
              </a:rPr>
              <a:t>vakok </a:t>
            </a:r>
            <a:r>
              <a:rPr lang="hu-HU" sz="2400" dirty="0">
                <a:latin typeface="+mj-lt"/>
              </a:rPr>
              <a:t>és látók (paradoxon), látszat és valóság → a tévhitek </a:t>
            </a:r>
            <a:r>
              <a:rPr lang="hu-HU" sz="2400" dirty="0" err="1">
                <a:latin typeface="+mj-lt"/>
              </a:rPr>
              <a:t>lelepleződése</a:t>
            </a:r>
            <a:endParaRPr lang="hu-HU" sz="2400" dirty="0">
              <a:latin typeface="+mj-lt"/>
            </a:endParaRPr>
          </a:p>
          <a:p>
            <a:r>
              <a:rPr lang="hu-HU" sz="2400" dirty="0" smtClean="0">
                <a:latin typeface="+mj-lt"/>
              </a:rPr>
              <a:t>sorstragédia</a:t>
            </a:r>
            <a:r>
              <a:rPr lang="hu-HU" sz="2400" dirty="0">
                <a:latin typeface="+mj-lt"/>
              </a:rPr>
              <a:t>, végzetdráma</a:t>
            </a:r>
          </a:p>
          <a:p>
            <a:r>
              <a:rPr lang="hu-HU" sz="2400" dirty="0" smtClean="0">
                <a:latin typeface="+mj-lt"/>
              </a:rPr>
              <a:t>Oidipusz </a:t>
            </a:r>
            <a:r>
              <a:rPr lang="hu-HU" sz="2400" dirty="0">
                <a:latin typeface="+mj-lt"/>
              </a:rPr>
              <a:t>azt hiszi, </a:t>
            </a:r>
            <a:r>
              <a:rPr lang="hu-HU" sz="2400" dirty="0" err="1">
                <a:latin typeface="+mj-lt"/>
              </a:rPr>
              <a:t>szembeszegülhet</a:t>
            </a:r>
            <a:r>
              <a:rPr lang="hu-HU" sz="2400" dirty="0">
                <a:latin typeface="+mj-lt"/>
              </a:rPr>
              <a:t> az istenekkel, gőgje (</a:t>
            </a:r>
            <a:r>
              <a:rPr lang="hu-HU" sz="2400" dirty="0" err="1">
                <a:latin typeface="+mj-lt"/>
              </a:rPr>
              <a:t>hübrisz</a:t>
            </a:r>
            <a:r>
              <a:rPr lang="hu-HU" sz="2400" dirty="0">
                <a:latin typeface="+mj-lt"/>
              </a:rPr>
              <a:t>) okozza bukását</a:t>
            </a:r>
          </a:p>
          <a:p>
            <a:r>
              <a:rPr lang="hu-HU" sz="2400" dirty="0" smtClean="0">
                <a:latin typeface="+mj-lt"/>
              </a:rPr>
              <a:t>a </a:t>
            </a:r>
            <a:r>
              <a:rPr lang="hu-HU" sz="2400" dirty="0">
                <a:latin typeface="+mj-lt"/>
              </a:rPr>
              <a:t>bűn szégyene, Oidipusz beleroppan a felismerésbe</a:t>
            </a:r>
          </a:p>
          <a:p>
            <a:r>
              <a:rPr lang="hu-HU" sz="2400" dirty="0" smtClean="0">
                <a:latin typeface="+mj-lt"/>
              </a:rPr>
              <a:t>a </a:t>
            </a:r>
            <a:r>
              <a:rPr lang="hu-HU" sz="2400" dirty="0">
                <a:latin typeface="+mj-lt"/>
              </a:rPr>
              <a:t>dráma üzenete saját korának: Athén dicsősége és demokratikus értékei </a:t>
            </a:r>
            <a:r>
              <a:rPr lang="hu-HU" sz="2400" dirty="0" smtClean="0">
                <a:latin typeface="+mj-lt"/>
              </a:rPr>
              <a:t>(látszat</a:t>
            </a:r>
            <a:r>
              <a:rPr lang="hu-HU" sz="2400" dirty="0">
                <a:latin typeface="+mj-lt"/>
              </a:rPr>
              <a:t>) ↔ Athén „bűnei” és hanyatlása </a:t>
            </a:r>
            <a:r>
              <a:rPr lang="hu-HU" sz="2400" dirty="0" smtClean="0">
                <a:latin typeface="+mj-lt"/>
              </a:rPr>
              <a:t>(valóság)</a:t>
            </a:r>
            <a:endParaRPr lang="hu-HU" sz="2400" dirty="0">
              <a:latin typeface="+mj-lt"/>
            </a:endParaRPr>
          </a:p>
          <a:p>
            <a:endParaRPr lang="hu-HU" dirty="0">
              <a:latin typeface="+mj-lt"/>
            </a:endParaRPr>
          </a:p>
        </p:txBody>
      </p:sp>
    </p:spTree>
    <p:extLst>
      <p:ext uri="{BB962C8B-B14F-4D97-AF65-F5344CB8AC3E}">
        <p14:creationId xmlns:p14="http://schemas.microsoft.com/office/powerpoint/2010/main" val="141025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b="1" dirty="0" smtClean="0"/>
              <a:t>Antigoné – műfaj, forma</a:t>
            </a:r>
            <a:endParaRPr lang="hu-HU" sz="3200" b="1" dirty="0"/>
          </a:p>
        </p:txBody>
      </p:sp>
      <p:sp>
        <p:nvSpPr>
          <p:cNvPr id="3" name="Tartalom helye 2"/>
          <p:cNvSpPr>
            <a:spLocks noGrp="1"/>
          </p:cNvSpPr>
          <p:nvPr>
            <p:ph idx="1"/>
          </p:nvPr>
        </p:nvSpPr>
        <p:spPr>
          <a:xfrm>
            <a:off x="1104900" y="1600200"/>
            <a:ext cx="9982200" cy="5048026"/>
          </a:xfrm>
        </p:spPr>
        <p:txBody>
          <a:bodyPr>
            <a:normAutofit lnSpcReduction="10000"/>
          </a:bodyPr>
          <a:lstStyle/>
          <a:p>
            <a:r>
              <a:rPr lang="hu-HU" altLang="hu-HU" sz="2400" dirty="0"/>
              <a:t>színhely: Thébai, királyi palota előtt</a:t>
            </a:r>
          </a:p>
          <a:p>
            <a:r>
              <a:rPr lang="hu-HU" altLang="hu-HU" sz="2400" dirty="0"/>
              <a:t>időtartam: néhány óra</a:t>
            </a:r>
          </a:p>
          <a:p>
            <a:r>
              <a:rPr lang="hu-HU" altLang="hu-HU" sz="2400" b="1" dirty="0"/>
              <a:t>konfliktusos dráma</a:t>
            </a:r>
            <a:r>
              <a:rPr lang="hu-HU" altLang="hu-HU" sz="2400" dirty="0"/>
              <a:t>: középpontjában kibékíthetetlenül szembenálló erők összeütközése (drámai helyzet, drámai harc) → az olvasót / nézőt arra készteti, hogy foglaljon állást, válasszon a felkínált magatartásformák közül</a:t>
            </a:r>
          </a:p>
          <a:p>
            <a:r>
              <a:rPr lang="hu-HU" altLang="hu-HU" sz="2400" dirty="0"/>
              <a:t>az Antigoné egyetlen konfliktus köré épül</a:t>
            </a:r>
          </a:p>
          <a:p>
            <a:r>
              <a:rPr lang="hu-HU" altLang="hu-HU" sz="2400" dirty="0"/>
              <a:t>a konfliktus szenvedélyes viták formájában jelenik meg, a valóságos tettek nem a színpadon </a:t>
            </a:r>
            <a:r>
              <a:rPr lang="hu-HU" altLang="hu-HU" sz="2400" dirty="0" smtClean="0"/>
              <a:t>zajlanak</a:t>
            </a:r>
          </a:p>
          <a:p>
            <a:r>
              <a:rPr lang="hu-HU" altLang="hu-HU" sz="2400" dirty="0" smtClean="0"/>
              <a:t>dialógusok</a:t>
            </a:r>
            <a:r>
              <a:rPr lang="hu-HU" altLang="hu-HU" sz="2400" dirty="0"/>
              <a:t>: hatos jambikus sorok (attikai nyelvjárás)</a:t>
            </a:r>
          </a:p>
          <a:p>
            <a:r>
              <a:rPr lang="hu-HU" altLang="hu-HU" sz="2400" dirty="0"/>
              <a:t>kardalok: változatos versmértékben (dór nyelvjárás)</a:t>
            </a:r>
          </a:p>
          <a:p>
            <a:endParaRPr lang="hu-HU" altLang="hu-HU" sz="2400" dirty="0"/>
          </a:p>
          <a:p>
            <a:endParaRPr lang="hu-HU" dirty="0"/>
          </a:p>
        </p:txBody>
      </p:sp>
    </p:spTree>
    <p:extLst>
      <p:ext uri="{BB962C8B-B14F-4D97-AF65-F5344CB8AC3E}">
        <p14:creationId xmlns:p14="http://schemas.microsoft.com/office/powerpoint/2010/main" val="1576381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Szereplők</a:t>
            </a:r>
            <a:endParaRPr lang="hu-HU" dirty="0"/>
          </a:p>
        </p:txBody>
      </p:sp>
      <p:sp>
        <p:nvSpPr>
          <p:cNvPr id="3" name="Tartalom helye 2"/>
          <p:cNvSpPr>
            <a:spLocks noGrp="1"/>
          </p:cNvSpPr>
          <p:nvPr>
            <p:ph idx="1"/>
          </p:nvPr>
        </p:nvSpPr>
        <p:spPr/>
        <p:txBody>
          <a:bodyPr/>
          <a:lstStyle/>
          <a:p>
            <a:r>
              <a:rPr lang="hu-HU" sz="2400" b="1" dirty="0" smtClean="0"/>
              <a:t>Antigoné</a:t>
            </a:r>
          </a:p>
          <a:p>
            <a:r>
              <a:rPr lang="hu-HU" sz="2400" b="1" dirty="0" smtClean="0"/>
              <a:t>Iszméné</a:t>
            </a:r>
          </a:p>
          <a:p>
            <a:r>
              <a:rPr lang="hu-HU" sz="2400" b="1" dirty="0" smtClean="0"/>
              <a:t>Kreón</a:t>
            </a:r>
          </a:p>
          <a:p>
            <a:r>
              <a:rPr lang="hu-HU" sz="2400" b="1" dirty="0" err="1" smtClean="0"/>
              <a:t>Haimón</a:t>
            </a:r>
            <a:endParaRPr lang="hu-HU" sz="2400" b="1" dirty="0" smtClean="0"/>
          </a:p>
          <a:p>
            <a:r>
              <a:rPr lang="hu-HU" sz="2400" b="1" dirty="0" err="1" smtClean="0"/>
              <a:t>Teiresziász</a:t>
            </a:r>
            <a:endParaRPr lang="hu-HU" sz="2400" b="1" dirty="0" smtClean="0"/>
          </a:p>
          <a:p>
            <a:r>
              <a:rPr lang="hu-HU" sz="2400" dirty="0" smtClean="0"/>
              <a:t>Eurüdiké</a:t>
            </a:r>
          </a:p>
          <a:p>
            <a:r>
              <a:rPr lang="hu-HU" sz="2400" dirty="0" smtClean="0"/>
              <a:t>Őr + hírnökök</a:t>
            </a:r>
          </a:p>
          <a:p>
            <a:r>
              <a:rPr lang="hu-HU" sz="2400" b="1" dirty="0" smtClean="0"/>
              <a:t>Kar</a:t>
            </a:r>
            <a:endParaRPr lang="hu-HU" sz="2400" b="1" dirty="0"/>
          </a:p>
          <a:p>
            <a:endParaRPr lang="hu-HU" dirty="0" smtClean="0"/>
          </a:p>
        </p:txBody>
      </p:sp>
    </p:spTree>
    <p:extLst>
      <p:ext uri="{BB962C8B-B14F-4D97-AF65-F5344CB8AC3E}">
        <p14:creationId xmlns:p14="http://schemas.microsoft.com/office/powerpoint/2010/main" val="429388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Szerkezet</a:t>
            </a:r>
            <a:endParaRPr lang="hu-HU" dirty="0"/>
          </a:p>
        </p:txBody>
      </p:sp>
      <p:sp>
        <p:nvSpPr>
          <p:cNvPr id="3" name="Tartalom helye 2"/>
          <p:cNvSpPr>
            <a:spLocks noGrp="1"/>
          </p:cNvSpPr>
          <p:nvPr>
            <p:ph idx="1"/>
          </p:nvPr>
        </p:nvSpPr>
        <p:spPr>
          <a:xfrm>
            <a:off x="1104899" y="1600200"/>
            <a:ext cx="10631225" cy="4572000"/>
          </a:xfrm>
        </p:spPr>
        <p:txBody>
          <a:bodyPr>
            <a:normAutofit/>
          </a:bodyPr>
          <a:lstStyle/>
          <a:p>
            <a:pPr marL="457200" indent="-457200">
              <a:buFont typeface="+mj-lt"/>
              <a:buAutoNum type="arabicPeriod"/>
            </a:pPr>
            <a:r>
              <a:rPr lang="hu-HU" sz="2400" b="1" dirty="0" smtClean="0"/>
              <a:t>Alaphelyzet</a:t>
            </a:r>
            <a:r>
              <a:rPr lang="hu-HU" sz="2400" dirty="0" smtClean="0"/>
              <a:t> (expozíció) – </a:t>
            </a:r>
            <a:r>
              <a:rPr lang="hu-HU" sz="2400" dirty="0" err="1" smtClean="0"/>
              <a:t>prologosz</a:t>
            </a:r>
            <a:endParaRPr lang="hu-HU" sz="2400" dirty="0" smtClean="0"/>
          </a:p>
          <a:p>
            <a:pPr marL="457200" indent="-457200">
              <a:buFont typeface="+mj-lt"/>
              <a:buAutoNum type="arabicPeriod"/>
            </a:pPr>
            <a:r>
              <a:rPr lang="hu-HU" sz="2400" b="1" dirty="0" smtClean="0"/>
              <a:t>Bonyodalom</a:t>
            </a:r>
            <a:r>
              <a:rPr lang="hu-HU" sz="2400" dirty="0" smtClean="0"/>
              <a:t> – 1. </a:t>
            </a:r>
            <a:r>
              <a:rPr lang="hu-HU" sz="2400" dirty="0" err="1" smtClean="0"/>
              <a:t>epeiszodion</a:t>
            </a:r>
            <a:r>
              <a:rPr lang="hu-HU" sz="2400" dirty="0" smtClean="0"/>
              <a:t>: Kreón </a:t>
            </a:r>
            <a:r>
              <a:rPr lang="hu-HU" sz="2400" dirty="0" err="1" smtClean="0"/>
              <a:t>trónbeszéde</a:t>
            </a:r>
            <a:r>
              <a:rPr lang="hu-HU" sz="2400" dirty="0" smtClean="0"/>
              <a:t> – rendelete</a:t>
            </a:r>
          </a:p>
          <a:p>
            <a:pPr marL="457200" indent="-457200">
              <a:buFont typeface="+mj-lt"/>
              <a:buAutoNum type="arabicPeriod"/>
            </a:pPr>
            <a:r>
              <a:rPr lang="hu-HU" sz="2400" b="1" dirty="0" smtClean="0"/>
              <a:t>Konfliktus</a:t>
            </a:r>
            <a:r>
              <a:rPr lang="hu-HU" sz="2400" dirty="0" smtClean="0"/>
              <a:t> – 2. </a:t>
            </a:r>
            <a:r>
              <a:rPr lang="hu-HU" sz="2400" dirty="0" err="1" smtClean="0"/>
              <a:t>epeiszodion</a:t>
            </a:r>
            <a:r>
              <a:rPr lang="hu-HU" sz="2400" dirty="0" smtClean="0"/>
              <a:t>: Kreón </a:t>
            </a:r>
            <a:r>
              <a:rPr lang="hu-HU" sz="2400" dirty="0" smtClean="0">
                <a:latin typeface="Times New Roman" panose="02020603050405020304" pitchFamily="18" charset="0"/>
                <a:cs typeface="Times New Roman" panose="02020603050405020304" pitchFamily="18" charset="0"/>
              </a:rPr>
              <a:t>↔</a:t>
            </a:r>
            <a:r>
              <a:rPr lang="hu-HU" sz="2400" dirty="0" smtClean="0"/>
              <a:t> Antigoné </a:t>
            </a:r>
          </a:p>
          <a:p>
            <a:pPr marL="457200" indent="-457200">
              <a:buFont typeface="+mj-lt"/>
              <a:buAutoNum type="arabicPeriod"/>
            </a:pPr>
            <a:r>
              <a:rPr lang="hu-HU" sz="2400" b="1" dirty="0" smtClean="0"/>
              <a:t>Késleltetés</a:t>
            </a:r>
            <a:r>
              <a:rPr lang="hu-HU" sz="2400" dirty="0" smtClean="0"/>
              <a:t> – 3. </a:t>
            </a:r>
            <a:r>
              <a:rPr lang="hu-HU" sz="2400" dirty="0" err="1" smtClean="0"/>
              <a:t>epeiszodion</a:t>
            </a:r>
            <a:r>
              <a:rPr lang="hu-HU" sz="2400" dirty="0" smtClean="0"/>
              <a:t>: Kreón </a:t>
            </a:r>
            <a:r>
              <a:rPr lang="hu-HU" sz="2400" dirty="0">
                <a:latin typeface="Times New Roman" panose="02020603050405020304" pitchFamily="18" charset="0"/>
                <a:cs typeface="Times New Roman" panose="02020603050405020304" pitchFamily="18" charset="0"/>
              </a:rPr>
              <a:t>↔</a:t>
            </a:r>
            <a:r>
              <a:rPr lang="hu-HU" sz="2400" dirty="0" smtClean="0"/>
              <a:t> </a:t>
            </a:r>
            <a:r>
              <a:rPr lang="hu-HU" sz="2400" dirty="0" err="1" smtClean="0"/>
              <a:t>Haimón</a:t>
            </a:r>
            <a:endParaRPr lang="hu-HU" sz="2400" dirty="0" smtClean="0"/>
          </a:p>
          <a:p>
            <a:pPr marL="0" indent="0">
              <a:buNone/>
            </a:pPr>
            <a:r>
              <a:rPr lang="hu-HU" sz="2400" dirty="0" smtClean="0"/>
              <a:t>		  (– 4. </a:t>
            </a:r>
            <a:r>
              <a:rPr lang="hu-HU" sz="2400" dirty="0" err="1" smtClean="0"/>
              <a:t>epeiszodion</a:t>
            </a:r>
            <a:r>
              <a:rPr lang="hu-HU" sz="2400" dirty="0" smtClean="0"/>
              <a:t> = </a:t>
            </a:r>
            <a:r>
              <a:rPr lang="hu-HU" sz="2400" dirty="0" err="1" smtClean="0"/>
              <a:t>kommosz</a:t>
            </a:r>
            <a:r>
              <a:rPr lang="hu-HU" sz="2400" dirty="0" smtClean="0"/>
              <a:t>: Antigoné és a kar panaszdala) </a:t>
            </a:r>
          </a:p>
          <a:p>
            <a:pPr marL="457200" indent="-457200">
              <a:buFont typeface="+mj-lt"/>
              <a:buAutoNum type="arabicPeriod" startAt="5"/>
            </a:pPr>
            <a:r>
              <a:rPr lang="hu-HU" sz="2400" b="1" dirty="0" smtClean="0"/>
              <a:t>Tetőpont</a:t>
            </a:r>
            <a:r>
              <a:rPr lang="hu-HU" sz="2400" dirty="0" smtClean="0"/>
              <a:t> (krízis, válság) – 5. </a:t>
            </a:r>
            <a:r>
              <a:rPr lang="hu-HU" sz="2400" dirty="0" err="1" smtClean="0"/>
              <a:t>epeiszodion</a:t>
            </a:r>
            <a:r>
              <a:rPr lang="hu-HU" sz="2400" dirty="0" smtClean="0"/>
              <a:t>: Kreón </a:t>
            </a:r>
            <a:r>
              <a:rPr lang="hu-HU" sz="2400" dirty="0">
                <a:latin typeface="Times New Roman" panose="02020603050405020304" pitchFamily="18" charset="0"/>
                <a:cs typeface="Times New Roman" panose="02020603050405020304" pitchFamily="18" charset="0"/>
              </a:rPr>
              <a:t>↔</a:t>
            </a:r>
            <a:r>
              <a:rPr lang="hu-HU" sz="2400" dirty="0" smtClean="0"/>
              <a:t> </a:t>
            </a:r>
            <a:r>
              <a:rPr lang="hu-HU" sz="2400" dirty="0" err="1" smtClean="0"/>
              <a:t>Teiresziasz</a:t>
            </a:r>
            <a:r>
              <a:rPr lang="hu-HU" sz="2400" dirty="0" smtClean="0"/>
              <a:t> </a:t>
            </a:r>
          </a:p>
          <a:p>
            <a:pPr marL="457200" indent="-457200">
              <a:buFont typeface="+mj-lt"/>
              <a:buAutoNum type="arabicPeriod" startAt="5"/>
            </a:pPr>
            <a:r>
              <a:rPr lang="hu-HU" sz="2400" b="1" dirty="0" smtClean="0"/>
              <a:t>Végkifejlet</a:t>
            </a:r>
            <a:r>
              <a:rPr lang="hu-HU" sz="2400" dirty="0" smtClean="0"/>
              <a:t> (katasztrófa) – </a:t>
            </a:r>
            <a:r>
              <a:rPr lang="hu-HU" sz="2400" dirty="0" err="1" smtClean="0"/>
              <a:t>exodosz</a:t>
            </a:r>
            <a:r>
              <a:rPr lang="hu-HU" sz="2400" dirty="0" smtClean="0"/>
              <a:t>: Antigoné, </a:t>
            </a:r>
            <a:r>
              <a:rPr lang="hu-HU" sz="2400" dirty="0" err="1" smtClean="0"/>
              <a:t>Haimón</a:t>
            </a:r>
            <a:r>
              <a:rPr lang="hu-HU" sz="2400" dirty="0" smtClean="0"/>
              <a:t> és Eurüdiké halála</a:t>
            </a:r>
            <a:endParaRPr lang="hu-HU" sz="2400" dirty="0"/>
          </a:p>
        </p:txBody>
      </p:sp>
    </p:spTree>
    <p:extLst>
      <p:ext uri="{BB962C8B-B14F-4D97-AF65-F5344CB8AC3E}">
        <p14:creationId xmlns:p14="http://schemas.microsoft.com/office/powerpoint/2010/main" val="19424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Értelmezés 1.</a:t>
            </a:r>
            <a:endParaRPr lang="hu-HU" dirty="0"/>
          </a:p>
        </p:txBody>
      </p:sp>
      <p:sp>
        <p:nvSpPr>
          <p:cNvPr id="3" name="Tartalom helye 2"/>
          <p:cNvSpPr>
            <a:spLocks noGrp="1"/>
          </p:cNvSpPr>
          <p:nvPr>
            <p:ph idx="1"/>
          </p:nvPr>
        </p:nvSpPr>
        <p:spPr/>
        <p:txBody>
          <a:bodyPr/>
          <a:lstStyle/>
          <a:p>
            <a:r>
              <a:rPr lang="hu-HU" altLang="hu-HU" dirty="0"/>
              <a:t>központi kérdés: </a:t>
            </a:r>
            <a:r>
              <a:rPr lang="hu-HU" altLang="hu-HU" b="1" dirty="0"/>
              <a:t>isteni törvény </a:t>
            </a:r>
            <a:r>
              <a:rPr lang="hu-HU" altLang="hu-HU" dirty="0"/>
              <a:t>(humánum, erkölcs) és </a:t>
            </a:r>
            <a:r>
              <a:rPr lang="hu-HU" altLang="hu-HU" b="1" dirty="0"/>
              <a:t>világi törvény</a:t>
            </a:r>
            <a:r>
              <a:rPr lang="hu-HU" altLang="hu-HU" dirty="0"/>
              <a:t> (embertelen, zsarnoki önkény) közti választás</a:t>
            </a:r>
          </a:p>
          <a:p>
            <a:r>
              <a:rPr lang="hu-HU" altLang="hu-HU" dirty="0"/>
              <a:t>az isteni törvény elsőbbségét mindenki elismeri, de csak Antigoné képes megalkuvás nélkül engedelmeskedni neki → csak így őrizhető meg az emberi lét méltósága</a:t>
            </a:r>
          </a:p>
          <a:p>
            <a:r>
              <a:rPr lang="hu-HU" altLang="hu-HU" dirty="0"/>
              <a:t>Iszméné testvérével akar sorsközösséget vállalni, </a:t>
            </a:r>
            <a:r>
              <a:rPr lang="hu-HU" altLang="hu-HU" dirty="0" err="1"/>
              <a:t>Haimón</a:t>
            </a:r>
            <a:r>
              <a:rPr lang="hu-HU" altLang="hu-HU" dirty="0"/>
              <a:t> szerelmesét akarja megmenteni → nem részesei az alapkonfliktusnak, de ők is konfliktusba keverednek</a:t>
            </a:r>
          </a:p>
          <a:p>
            <a:r>
              <a:rPr lang="hu-HU" altLang="hu-HU" dirty="0"/>
              <a:t>Kreón összeroppan bűnei („</a:t>
            </a:r>
            <a:r>
              <a:rPr lang="hu-HU" altLang="hu-HU" dirty="0" err="1"/>
              <a:t>hübrisz</a:t>
            </a:r>
            <a:r>
              <a:rPr lang="hu-HU" altLang="hu-HU" dirty="0"/>
              <a:t>” – gőg, önhittség, hiúság, hatalomféltés) súlya alatt → összeomlása nem tragikus bukás, hanem jogos büntetés</a:t>
            </a:r>
          </a:p>
          <a:p>
            <a:r>
              <a:rPr lang="hu-HU" altLang="hu-HU" dirty="0"/>
              <a:t>őr szerepe: cselekmény előmozdítása, kontraszt (csak saját életét menti, Antigoné önfeláldozásával szemben</a:t>
            </a:r>
            <a:r>
              <a:rPr lang="hu-HU" altLang="hu-HU" dirty="0" smtClean="0"/>
              <a:t>)</a:t>
            </a:r>
            <a:endParaRPr lang="hu-HU" dirty="0"/>
          </a:p>
        </p:txBody>
      </p:sp>
    </p:spTree>
    <p:extLst>
      <p:ext uri="{BB962C8B-B14F-4D97-AF65-F5344CB8AC3E}">
        <p14:creationId xmlns:p14="http://schemas.microsoft.com/office/powerpoint/2010/main" val="260037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Értelmezés </a:t>
            </a:r>
            <a:r>
              <a:rPr lang="hu-HU" dirty="0" smtClean="0"/>
              <a:t>2.</a:t>
            </a:r>
            <a:endParaRPr lang="hu-HU" dirty="0"/>
          </a:p>
        </p:txBody>
      </p:sp>
      <p:sp>
        <p:nvSpPr>
          <p:cNvPr id="3" name="Tartalom helye 2"/>
          <p:cNvSpPr>
            <a:spLocks noGrp="1"/>
          </p:cNvSpPr>
          <p:nvPr>
            <p:ph idx="1"/>
          </p:nvPr>
        </p:nvSpPr>
        <p:spPr/>
        <p:txBody>
          <a:bodyPr/>
          <a:lstStyle/>
          <a:p>
            <a:r>
              <a:rPr lang="hu-HU" altLang="hu-HU" dirty="0"/>
              <a:t>államérdek ↔ család érdeke</a:t>
            </a:r>
          </a:p>
          <a:p>
            <a:r>
              <a:rPr lang="hu-HU" altLang="hu-HU" dirty="0"/>
              <a:t>önérdek ↔ önfeláldozás</a:t>
            </a:r>
          </a:p>
          <a:p>
            <a:r>
              <a:rPr lang="hu-HU" altLang="hu-HU" dirty="0"/>
              <a:t>mindketten lázadók: Antigoné az emberi, Kreón az isteni törvények ellen lázad → bukásuk szükségszerű</a:t>
            </a:r>
          </a:p>
          <a:p>
            <a:r>
              <a:rPr lang="hu-HU" altLang="hu-HU" dirty="0"/>
              <a:t>Kreón jellemfejlődése</a:t>
            </a:r>
          </a:p>
          <a:p>
            <a:r>
              <a:rPr lang="hu-HU" altLang="hu-HU" dirty="0" err="1"/>
              <a:t>türannisz</a:t>
            </a:r>
            <a:r>
              <a:rPr lang="hu-HU" altLang="hu-HU" dirty="0"/>
              <a:t> veszélye ↔ demokrácia</a:t>
            </a:r>
          </a:p>
          <a:p>
            <a:endParaRPr lang="hu-HU" dirty="0"/>
          </a:p>
        </p:txBody>
      </p:sp>
    </p:spTree>
    <p:extLst>
      <p:ext uri="{BB962C8B-B14F-4D97-AF65-F5344CB8AC3E}">
        <p14:creationId xmlns:p14="http://schemas.microsoft.com/office/powerpoint/2010/main" val="1214033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3200" b="1" i="1" dirty="0" smtClean="0"/>
              <a:t>Iliász</a:t>
            </a:r>
            <a:endParaRPr lang="hu-HU" sz="3200" b="1" i="1" dirty="0"/>
          </a:p>
        </p:txBody>
      </p:sp>
      <p:sp>
        <p:nvSpPr>
          <p:cNvPr id="3" name="Tartalom helye 2"/>
          <p:cNvSpPr>
            <a:spLocks noGrp="1"/>
          </p:cNvSpPr>
          <p:nvPr>
            <p:ph idx="1"/>
          </p:nvPr>
        </p:nvSpPr>
        <p:spPr/>
        <p:txBody>
          <a:bodyPr>
            <a:normAutofit fontScale="92500" lnSpcReduction="20000"/>
          </a:bodyPr>
          <a:lstStyle/>
          <a:p>
            <a:pPr>
              <a:lnSpc>
                <a:spcPct val="80000"/>
              </a:lnSpc>
            </a:pPr>
            <a:r>
              <a:rPr lang="hu-HU" altLang="hu-HU" sz="2200" dirty="0">
                <a:latin typeface="+mj-lt"/>
              </a:rPr>
              <a:t>trójai mondakör </a:t>
            </a:r>
            <a:r>
              <a:rPr lang="hu-HU" altLang="hu-HU" sz="2200" dirty="0" smtClean="0">
                <a:latin typeface="+mj-lt"/>
              </a:rPr>
              <a:t>feldolgozása (valós </a:t>
            </a:r>
            <a:r>
              <a:rPr lang="hu-HU" altLang="hu-HU" sz="2200" dirty="0">
                <a:latin typeface="+mj-lt"/>
              </a:rPr>
              <a:t>történelmi eseményen </a:t>
            </a:r>
            <a:r>
              <a:rPr lang="hu-HU" altLang="hu-HU" sz="2200" dirty="0" smtClean="0">
                <a:latin typeface="+mj-lt"/>
              </a:rPr>
              <a:t>alapul!)</a:t>
            </a:r>
            <a:endParaRPr lang="hu-HU" altLang="hu-HU" sz="2200" dirty="0">
              <a:latin typeface="+mj-lt"/>
            </a:endParaRPr>
          </a:p>
          <a:p>
            <a:pPr>
              <a:lnSpc>
                <a:spcPct val="80000"/>
              </a:lnSpc>
            </a:pPr>
            <a:r>
              <a:rPr lang="hu-HU" altLang="hu-HU" sz="2200" dirty="0">
                <a:latin typeface="+mj-lt"/>
              </a:rPr>
              <a:t>a Kr. e. 8. században (a trójai háború után kb. 500 évvel) keletkezett</a:t>
            </a:r>
          </a:p>
          <a:p>
            <a:pPr>
              <a:lnSpc>
                <a:spcPct val="80000"/>
              </a:lnSpc>
            </a:pPr>
            <a:r>
              <a:rPr lang="hu-HU" altLang="hu-HU" sz="2200" dirty="0">
                <a:latin typeface="+mj-lt"/>
              </a:rPr>
              <a:t>eposzi nyitány </a:t>
            </a:r>
            <a:r>
              <a:rPr lang="hu-HU" altLang="hu-HU" sz="2200" dirty="0" smtClean="0">
                <a:latin typeface="+mj-lt"/>
              </a:rPr>
              <a:t>értelmezése: a </a:t>
            </a:r>
            <a:r>
              <a:rPr lang="hu-HU" altLang="hu-HU" sz="2200" dirty="0">
                <a:latin typeface="+mj-lt"/>
              </a:rPr>
              <a:t>háborúnak csak egy mozzanatát emeli ki (Akhilleusz haragja)</a:t>
            </a:r>
          </a:p>
          <a:p>
            <a:pPr>
              <a:lnSpc>
                <a:spcPct val="80000"/>
              </a:lnSpc>
            </a:pPr>
            <a:r>
              <a:rPr lang="hu-HU" altLang="hu-HU" sz="2200" dirty="0">
                <a:latin typeface="+mj-lt"/>
              </a:rPr>
              <a:t>az ostrom utolsó évének 52 napját öleli fel</a:t>
            </a:r>
          </a:p>
          <a:p>
            <a:r>
              <a:rPr lang="hu-HU" altLang="hu-HU" sz="2400" dirty="0" smtClean="0">
                <a:latin typeface="+mj-lt"/>
              </a:rPr>
              <a:t>rövid cselekményváz:</a:t>
            </a:r>
            <a:endParaRPr lang="hu-HU" altLang="hu-HU" sz="2400" dirty="0">
              <a:latin typeface="+mj-lt"/>
            </a:endParaRPr>
          </a:p>
          <a:p>
            <a:pPr marL="971550" lvl="1" indent="-514350">
              <a:buFontTx/>
              <a:buAutoNum type="arabicPeriod"/>
            </a:pPr>
            <a:r>
              <a:rPr lang="hu-HU" altLang="hu-HU" sz="2400" dirty="0">
                <a:latin typeface="+mj-lt"/>
              </a:rPr>
              <a:t>Akhilleusz és Agamemnón viszálya, Akhilleusz haragja</a:t>
            </a:r>
          </a:p>
          <a:p>
            <a:pPr marL="971550" lvl="1" indent="-514350">
              <a:buFontTx/>
              <a:buAutoNum type="arabicPeriod"/>
            </a:pPr>
            <a:r>
              <a:rPr lang="hu-HU" altLang="hu-HU" sz="2400" dirty="0">
                <a:latin typeface="+mj-lt"/>
              </a:rPr>
              <a:t>A görögök veszteségei, Akhilleusz hajthatatlansága</a:t>
            </a:r>
          </a:p>
          <a:p>
            <a:pPr marL="971550" lvl="1" indent="-514350">
              <a:buFontTx/>
              <a:buAutoNum type="arabicPeriod"/>
            </a:pPr>
            <a:r>
              <a:rPr lang="hu-HU" altLang="hu-HU" sz="2400" dirty="0">
                <a:latin typeface="+mj-lt"/>
              </a:rPr>
              <a:t>Patroklosz harcba szállása Akhilleusz helyett és </a:t>
            </a:r>
            <a:r>
              <a:rPr lang="hu-HU" altLang="hu-HU" sz="2400" dirty="0" smtClean="0">
                <a:latin typeface="+mj-lt"/>
              </a:rPr>
              <a:t>halála (fordulat)</a:t>
            </a:r>
            <a:endParaRPr lang="hu-HU" altLang="hu-HU" sz="2400" dirty="0">
              <a:latin typeface="+mj-lt"/>
            </a:endParaRPr>
          </a:p>
          <a:p>
            <a:pPr marL="971550" lvl="1" indent="-514350">
              <a:buFontTx/>
              <a:buAutoNum type="arabicPeriod"/>
            </a:pPr>
            <a:r>
              <a:rPr lang="hu-HU" altLang="hu-HU" sz="2400" dirty="0">
                <a:latin typeface="+mj-lt"/>
              </a:rPr>
              <a:t>Akhilleusz bosszúja, Hektór tetemének </a:t>
            </a:r>
            <a:r>
              <a:rPr lang="hu-HU" altLang="hu-HU" sz="2400" dirty="0" smtClean="0">
                <a:latin typeface="+mj-lt"/>
              </a:rPr>
              <a:t>meggyalázása (tetőpont)</a:t>
            </a:r>
            <a:endParaRPr lang="hu-HU" altLang="hu-HU" sz="2400" dirty="0">
              <a:latin typeface="+mj-lt"/>
            </a:endParaRPr>
          </a:p>
          <a:p>
            <a:pPr marL="971550" lvl="1" indent="-514350">
              <a:buFontTx/>
              <a:buAutoNum type="arabicPeriod"/>
            </a:pPr>
            <a:r>
              <a:rPr lang="hu-HU" altLang="hu-HU" sz="2400" dirty="0">
                <a:latin typeface="+mj-lt"/>
              </a:rPr>
              <a:t>Hektór holttestének </a:t>
            </a:r>
            <a:r>
              <a:rPr lang="hu-HU" altLang="hu-HU" sz="2400" dirty="0" smtClean="0">
                <a:latin typeface="+mj-lt"/>
              </a:rPr>
              <a:t>kiváltása, </a:t>
            </a:r>
            <a:r>
              <a:rPr lang="hu-HU" altLang="hu-HU" sz="2400" dirty="0">
                <a:latin typeface="+mj-lt"/>
                <a:cs typeface="Arial" panose="020B0604020202020204" pitchFamily="34" charset="0"/>
              </a:rPr>
              <a:t>kiengesztelődés Priamosszal</a:t>
            </a:r>
            <a:r>
              <a:rPr lang="hu-HU" altLang="hu-HU" sz="2400" dirty="0">
                <a:latin typeface="+mj-lt"/>
              </a:rPr>
              <a:t> </a:t>
            </a:r>
            <a:r>
              <a:rPr lang="hu-HU" altLang="hu-HU" sz="2400" dirty="0" smtClean="0">
                <a:latin typeface="+mj-lt"/>
              </a:rPr>
              <a:t>(megoldás)</a:t>
            </a:r>
            <a:endParaRPr lang="hu-HU" altLang="hu-HU" sz="2400" dirty="0">
              <a:latin typeface="+mj-lt"/>
            </a:endParaRPr>
          </a:p>
          <a:p>
            <a:pPr>
              <a:lnSpc>
                <a:spcPct val="80000"/>
              </a:lnSpc>
            </a:pPr>
            <a:r>
              <a:rPr lang="hu-HU" altLang="hu-HU" sz="2200" dirty="0">
                <a:latin typeface="+mj-lt"/>
              </a:rPr>
              <a:t>epizódok (pl.: </a:t>
            </a:r>
            <a:r>
              <a:rPr lang="hu-HU" altLang="hu-HU" sz="2200" dirty="0" err="1">
                <a:latin typeface="+mj-lt"/>
              </a:rPr>
              <a:t>Menelaósz</a:t>
            </a:r>
            <a:r>
              <a:rPr lang="hu-HU" altLang="hu-HU" sz="2200" dirty="0">
                <a:latin typeface="+mj-lt"/>
              </a:rPr>
              <a:t> és Parisz párviadala, Akhilleusz pajzsa)</a:t>
            </a:r>
          </a:p>
          <a:p>
            <a:pPr>
              <a:lnSpc>
                <a:spcPct val="80000"/>
              </a:lnSpc>
            </a:pPr>
            <a:r>
              <a:rPr lang="hu-HU" altLang="hu-HU" sz="2200" dirty="0" smtClean="0">
                <a:latin typeface="+mj-lt"/>
              </a:rPr>
              <a:t>szereplők </a:t>
            </a:r>
            <a:r>
              <a:rPr lang="hu-HU" altLang="hu-HU" sz="2200" dirty="0">
                <a:latin typeface="+mj-lt"/>
              </a:rPr>
              <a:t>jellemzése</a:t>
            </a:r>
          </a:p>
          <a:p>
            <a:endParaRPr lang="hu-HU" dirty="0"/>
          </a:p>
        </p:txBody>
      </p:sp>
    </p:spTree>
    <p:extLst>
      <p:ext uri="{BB962C8B-B14F-4D97-AF65-F5344CB8AC3E}">
        <p14:creationId xmlns:p14="http://schemas.microsoft.com/office/powerpoint/2010/main" val="1417218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b="1" dirty="0" smtClean="0"/>
              <a:t>Szereplők</a:t>
            </a:r>
            <a:endParaRPr lang="hu-HU" b="1" dirty="0"/>
          </a:p>
        </p:txBody>
      </p:sp>
      <p:graphicFrame>
        <p:nvGraphicFramePr>
          <p:cNvPr id="4" name="Tartalom helye 3"/>
          <p:cNvGraphicFramePr>
            <a:graphicFrameLocks noGrp="1"/>
          </p:cNvGraphicFramePr>
          <p:nvPr>
            <p:ph idx="1"/>
            <p:extLst/>
          </p:nvPr>
        </p:nvGraphicFramePr>
        <p:xfrm>
          <a:off x="1104900" y="1600200"/>
          <a:ext cx="9982200" cy="3474720"/>
        </p:xfrm>
        <a:graphic>
          <a:graphicData uri="http://schemas.openxmlformats.org/drawingml/2006/table">
            <a:tbl>
              <a:tblPr firstRow="1" bandRow="1">
                <a:tableStyleId>{5C22544A-7EE6-4342-B048-85BDC9FD1C3A}</a:tableStyleId>
              </a:tblPr>
              <a:tblGrid>
                <a:gridCol w="4991100">
                  <a:extLst>
                    <a:ext uri="{9D8B030D-6E8A-4147-A177-3AD203B41FA5}">
                      <a16:colId xmlns:a16="http://schemas.microsoft.com/office/drawing/2014/main" val="2037262384"/>
                    </a:ext>
                  </a:extLst>
                </a:gridCol>
                <a:gridCol w="4991100">
                  <a:extLst>
                    <a:ext uri="{9D8B030D-6E8A-4147-A177-3AD203B41FA5}">
                      <a16:colId xmlns:a16="http://schemas.microsoft.com/office/drawing/2014/main" val="1065827867"/>
                    </a:ext>
                  </a:extLst>
                </a:gridCol>
              </a:tblGrid>
              <a:tr h="370840">
                <a:tc>
                  <a:txBody>
                    <a:bodyPr/>
                    <a:lstStyle/>
                    <a:p>
                      <a:r>
                        <a:rPr lang="hu-HU" sz="2400" dirty="0" smtClean="0"/>
                        <a:t>Akhájok</a:t>
                      </a:r>
                      <a:endParaRPr lang="hu-HU" sz="2400" dirty="0"/>
                    </a:p>
                  </a:txBody>
                  <a:tcPr/>
                </a:tc>
                <a:tc>
                  <a:txBody>
                    <a:bodyPr/>
                    <a:lstStyle/>
                    <a:p>
                      <a:r>
                        <a:rPr lang="hu-HU" sz="2400" dirty="0" smtClean="0"/>
                        <a:t>Trójaiak</a:t>
                      </a:r>
                      <a:endParaRPr lang="hu-HU" sz="2400" dirty="0"/>
                    </a:p>
                  </a:txBody>
                  <a:tcPr/>
                </a:tc>
                <a:extLst>
                  <a:ext uri="{0D108BD9-81ED-4DB2-BD59-A6C34878D82A}">
                    <a16:rowId xmlns:a16="http://schemas.microsoft.com/office/drawing/2014/main" val="3541298405"/>
                  </a:ext>
                </a:extLst>
              </a:tr>
              <a:tr h="370840">
                <a:tc>
                  <a:txBody>
                    <a:bodyPr/>
                    <a:lstStyle/>
                    <a:p>
                      <a:r>
                        <a:rPr lang="hu-HU" sz="2400" dirty="0" smtClean="0"/>
                        <a:t>Agamemnón – Mükéné királya</a:t>
                      </a:r>
                    </a:p>
                    <a:p>
                      <a:r>
                        <a:rPr lang="hu-HU" sz="2400" dirty="0" smtClean="0"/>
                        <a:t>Akhilleusz – </a:t>
                      </a:r>
                      <a:r>
                        <a:rPr lang="hu-HU" sz="2400" dirty="0" err="1" smtClean="0"/>
                        <a:t>mürmidónok</a:t>
                      </a:r>
                      <a:r>
                        <a:rPr lang="hu-HU" sz="2400" dirty="0" smtClean="0"/>
                        <a:t> vezére</a:t>
                      </a:r>
                    </a:p>
                    <a:p>
                      <a:r>
                        <a:rPr lang="hu-HU" sz="2400" dirty="0" err="1" smtClean="0"/>
                        <a:t>Meneláosz</a:t>
                      </a:r>
                      <a:r>
                        <a:rPr lang="hu-HU" sz="2400" dirty="0" smtClean="0"/>
                        <a:t> – Spárta királya</a:t>
                      </a:r>
                    </a:p>
                    <a:p>
                      <a:r>
                        <a:rPr lang="hu-HU" sz="2400" dirty="0" smtClean="0"/>
                        <a:t>Patroklosz – Akhilleusz barátja</a:t>
                      </a:r>
                    </a:p>
                    <a:p>
                      <a:pPr marL="0" marR="0" indent="0" algn="l" defTabSz="914400" rtl="0" eaLnBrk="1" fontAlgn="auto" latinLnBrk="0" hangingPunct="1">
                        <a:lnSpc>
                          <a:spcPct val="100000"/>
                        </a:lnSpc>
                        <a:spcBef>
                          <a:spcPts val="0"/>
                        </a:spcBef>
                        <a:spcAft>
                          <a:spcPts val="0"/>
                        </a:spcAft>
                        <a:buClrTx/>
                        <a:buSzTx/>
                        <a:buFontTx/>
                        <a:buNone/>
                        <a:tabLst/>
                        <a:defRPr/>
                      </a:pPr>
                      <a:r>
                        <a:rPr lang="hu-HU" sz="2400" dirty="0" smtClean="0"/>
                        <a:t>Odüsszeusz – Ithaka királya</a:t>
                      </a:r>
                    </a:p>
                    <a:p>
                      <a:pPr marL="0" marR="0" indent="0" algn="l" defTabSz="914400" rtl="0" eaLnBrk="1" fontAlgn="auto" latinLnBrk="0" hangingPunct="1">
                        <a:lnSpc>
                          <a:spcPct val="100000"/>
                        </a:lnSpc>
                        <a:spcBef>
                          <a:spcPts val="0"/>
                        </a:spcBef>
                        <a:spcAft>
                          <a:spcPts val="0"/>
                        </a:spcAft>
                        <a:buClrTx/>
                        <a:buSzTx/>
                        <a:buFontTx/>
                        <a:buNone/>
                        <a:tabLst/>
                        <a:defRPr/>
                      </a:pPr>
                      <a:r>
                        <a:rPr lang="hu-HU" sz="2400" baseline="0" dirty="0" err="1" smtClean="0"/>
                        <a:t>Diomédész</a:t>
                      </a:r>
                      <a:r>
                        <a:rPr lang="hu-HU" sz="2400" baseline="0" dirty="0" smtClean="0"/>
                        <a:t> – </a:t>
                      </a:r>
                      <a:r>
                        <a:rPr lang="hu-HU" sz="2400" baseline="0" dirty="0" err="1" smtClean="0"/>
                        <a:t>Argosz</a:t>
                      </a:r>
                      <a:r>
                        <a:rPr lang="hu-HU" sz="2400" baseline="0" dirty="0" smtClean="0"/>
                        <a:t> királya </a:t>
                      </a:r>
                    </a:p>
                    <a:p>
                      <a:r>
                        <a:rPr lang="hu-HU" sz="2400" dirty="0" err="1" smtClean="0"/>
                        <a:t>Aiász</a:t>
                      </a:r>
                      <a:r>
                        <a:rPr lang="hu-HU" sz="2400" dirty="0" smtClean="0"/>
                        <a:t> – Szalamisz királya</a:t>
                      </a:r>
                      <a:endParaRPr lang="hu-HU" sz="2400" baseline="0" dirty="0" smtClean="0"/>
                    </a:p>
                    <a:p>
                      <a:r>
                        <a:rPr lang="hu-HU" sz="2400" baseline="0" dirty="0" smtClean="0"/>
                        <a:t>Nesztór – </a:t>
                      </a:r>
                      <a:r>
                        <a:rPr lang="hu-HU" sz="2400" baseline="0" dirty="0" err="1" smtClean="0"/>
                        <a:t>Pülosz</a:t>
                      </a:r>
                      <a:r>
                        <a:rPr lang="hu-HU" sz="2400" baseline="0" dirty="0" smtClean="0"/>
                        <a:t> királya</a:t>
                      </a:r>
                      <a:endParaRPr lang="hu-HU" sz="2400" dirty="0"/>
                    </a:p>
                  </a:txBody>
                  <a:tcPr/>
                </a:tc>
                <a:tc>
                  <a:txBody>
                    <a:bodyPr/>
                    <a:lstStyle/>
                    <a:p>
                      <a:r>
                        <a:rPr lang="hu-HU" sz="2400" dirty="0" smtClean="0"/>
                        <a:t>Priamosz – Trója királya</a:t>
                      </a:r>
                    </a:p>
                    <a:p>
                      <a:r>
                        <a:rPr lang="hu-HU" sz="2400" dirty="0" smtClean="0"/>
                        <a:t>Hektór – Priamosz fia</a:t>
                      </a:r>
                    </a:p>
                    <a:p>
                      <a:r>
                        <a:rPr lang="hu-HU" sz="2400" dirty="0" smtClean="0"/>
                        <a:t>Parisz – Priamosz fia</a:t>
                      </a:r>
                    </a:p>
                    <a:p>
                      <a:r>
                        <a:rPr lang="hu-HU" sz="2400" dirty="0" err="1" smtClean="0"/>
                        <a:t>Aineiász</a:t>
                      </a:r>
                      <a:r>
                        <a:rPr lang="hu-HU" sz="2400" dirty="0" smtClean="0"/>
                        <a:t> – Hektór sógora</a:t>
                      </a:r>
                    </a:p>
                    <a:p>
                      <a:pPr marL="0" marR="0" indent="0" algn="l" defTabSz="914400" rtl="0" eaLnBrk="1" fontAlgn="auto" latinLnBrk="0" hangingPunct="1">
                        <a:lnSpc>
                          <a:spcPct val="100000"/>
                        </a:lnSpc>
                        <a:spcBef>
                          <a:spcPts val="0"/>
                        </a:spcBef>
                        <a:spcAft>
                          <a:spcPts val="0"/>
                        </a:spcAft>
                        <a:buClrTx/>
                        <a:buSzTx/>
                        <a:buFontTx/>
                        <a:buNone/>
                        <a:tabLst/>
                        <a:defRPr/>
                      </a:pPr>
                      <a:r>
                        <a:rPr lang="hu-HU" sz="2400" dirty="0" smtClean="0"/>
                        <a:t>Andromakhé – Hektór felesége</a:t>
                      </a:r>
                    </a:p>
                    <a:p>
                      <a:r>
                        <a:rPr lang="hu-HU" sz="2400" dirty="0" smtClean="0"/>
                        <a:t>(Helené – </a:t>
                      </a:r>
                      <a:r>
                        <a:rPr lang="hu-HU" sz="2400" dirty="0" err="1" smtClean="0"/>
                        <a:t>Meneláosz</a:t>
                      </a:r>
                      <a:r>
                        <a:rPr lang="hu-HU" sz="2400" dirty="0" smtClean="0"/>
                        <a:t> felesége)</a:t>
                      </a:r>
                      <a:endParaRPr lang="hu-HU" sz="2400" dirty="0"/>
                    </a:p>
                  </a:txBody>
                  <a:tcPr/>
                </a:tc>
                <a:extLst>
                  <a:ext uri="{0D108BD9-81ED-4DB2-BD59-A6C34878D82A}">
                    <a16:rowId xmlns:a16="http://schemas.microsoft.com/office/drawing/2014/main" val="854867966"/>
                  </a:ext>
                </a:extLst>
              </a:tr>
            </a:tbl>
          </a:graphicData>
        </a:graphic>
      </p:graphicFrame>
    </p:spTree>
    <p:extLst>
      <p:ext uri="{BB962C8B-B14F-4D97-AF65-F5344CB8AC3E}">
        <p14:creationId xmlns:p14="http://schemas.microsoft.com/office/powerpoint/2010/main" val="301556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églalap 3"/>
          <p:cNvSpPr/>
          <p:nvPr/>
        </p:nvSpPr>
        <p:spPr>
          <a:xfrm>
            <a:off x="489098" y="443000"/>
            <a:ext cx="11196083" cy="6186309"/>
          </a:xfrm>
          <a:prstGeom prst="rect">
            <a:avLst/>
          </a:prstGeom>
        </p:spPr>
        <p:txBody>
          <a:bodyPr wrap="square">
            <a:spAutoFit/>
          </a:bodyPr>
          <a:lstStyle/>
          <a:p>
            <a:pPr algn="just"/>
            <a:r>
              <a:rPr lang="el-GR" i="1" dirty="0"/>
              <a:t>Μήνιν άειδε, θ</a:t>
            </a:r>
            <a:r>
              <a:rPr lang="hu-HU" i="1" dirty="0"/>
              <a:t>e</a:t>
            </a:r>
            <a:r>
              <a:rPr lang="el-GR" i="1" dirty="0"/>
              <a:t>ά </a:t>
            </a:r>
            <a:r>
              <a:rPr lang="el-GR" dirty="0"/>
              <a:t>-</a:t>
            </a:r>
            <a:r>
              <a:rPr lang="el-GR" i="1" dirty="0"/>
              <a:t> </a:t>
            </a:r>
            <a:r>
              <a:rPr lang="hu-HU" dirty="0"/>
              <a:t>haragról dalolj, múzsa! - ezek az első szavak az </a:t>
            </a:r>
            <a:r>
              <a:rPr lang="hu-HU" i="1" dirty="0" smtClean="0"/>
              <a:t>Iliász</a:t>
            </a:r>
            <a:r>
              <a:rPr lang="hu-HU" dirty="0" smtClean="0"/>
              <a:t>ban</a:t>
            </a:r>
            <a:r>
              <a:rPr lang="hu-HU" dirty="0"/>
              <a:t>.</a:t>
            </a:r>
            <a:r>
              <a:rPr lang="hu-HU" i="1" dirty="0"/>
              <a:t> </a:t>
            </a:r>
            <a:r>
              <a:rPr lang="hu-HU" b="1" dirty="0"/>
              <a:t>A világirodalom az indulat énekével kezdődik</a:t>
            </a:r>
            <a:r>
              <a:rPr lang="hu-HU" dirty="0"/>
              <a:t>. A patriarchális ősélet költője az emberi indulatban látta az örök veszélyt és átkot, amely ennek az életnek a harmóniáját megzavarja.</a:t>
            </a:r>
          </a:p>
          <a:p>
            <a:pPr algn="just"/>
            <a:r>
              <a:rPr lang="hu-HU" dirty="0"/>
              <a:t>	</a:t>
            </a:r>
            <a:r>
              <a:rPr lang="hu-HU" dirty="0" smtClean="0"/>
              <a:t>Maga </a:t>
            </a:r>
            <a:r>
              <a:rPr lang="hu-HU" dirty="0"/>
              <a:t>a trójai háború - a homéroszi költemények világháttere - az indulat hatalmának nagy példája. Emberek tömegeit veti ki vad tengerekre és messze harcokra, lelküket a kietlen alvilágnak dobva, testüket a "kutyáknak és madaraknak" - s </a:t>
            </a:r>
            <a:r>
              <a:rPr lang="hu-HU" b="1" dirty="0"/>
              <a:t>mindezt egy asszonyért</a:t>
            </a:r>
            <a:r>
              <a:rPr lang="hu-HU" dirty="0"/>
              <a:t>! Egy asszonyon való vitáért! Egy férj haragjáért!</a:t>
            </a:r>
          </a:p>
          <a:p>
            <a:pPr algn="just"/>
            <a:r>
              <a:rPr lang="hu-HU" dirty="0" smtClean="0"/>
              <a:t>	(…) </a:t>
            </a:r>
            <a:r>
              <a:rPr lang="hu-HU" dirty="0"/>
              <a:t>és senki sem hibás. Vagy inkább </a:t>
            </a:r>
            <a:r>
              <a:rPr lang="hu-HU" b="1" dirty="0"/>
              <a:t>egyik fél éppoly hibás, mint a másik, </a:t>
            </a:r>
            <a:r>
              <a:rPr lang="hu-HU" b="1" dirty="0" err="1"/>
              <a:t>indulatainknak</a:t>
            </a:r>
            <a:r>
              <a:rPr lang="hu-HU" b="1" dirty="0"/>
              <a:t> mindannyian rabjai vagyunk</a:t>
            </a:r>
            <a:r>
              <a:rPr lang="hu-HU" dirty="0"/>
              <a:t>.</a:t>
            </a:r>
            <a:r>
              <a:rPr lang="hu-HU" b="1" dirty="0"/>
              <a:t> </a:t>
            </a:r>
            <a:r>
              <a:rPr lang="hu-HU" dirty="0"/>
              <a:t>A nagy hősök sírnak és durcáskodnak, és dicsekednek és civakodnak, mint a gyermekek. Ebben nincs különbség trójai és görög, Hektór és Akhilleusz közt. A költő egyforma rokonszenvvel nézi az egyiknek szép családi életét, s a másiknak szenvedélyes barátságát a fiatal Patroklosz iránt</a:t>
            </a:r>
            <a:r>
              <a:rPr lang="hu-HU" dirty="0" smtClean="0"/>
              <a:t>.</a:t>
            </a:r>
            <a:endParaRPr lang="hu-HU" dirty="0"/>
          </a:p>
          <a:p>
            <a:pPr algn="just"/>
            <a:r>
              <a:rPr lang="hu-HU" dirty="0" smtClean="0"/>
              <a:t>	A </a:t>
            </a:r>
            <a:r>
              <a:rPr lang="hu-HU" dirty="0"/>
              <a:t>"harag", melyet az </a:t>
            </a:r>
            <a:r>
              <a:rPr lang="hu-HU" i="1" dirty="0"/>
              <a:t>Iliász </a:t>
            </a:r>
            <a:r>
              <a:rPr lang="hu-HU" dirty="0"/>
              <a:t>énekel, igazában nem is a háborús harag, az ellenség ellen való. A vitéz saját fejedelmére haragszik itt, a fejedelem saját vitézére, és megint egy asszony miatt! A vitéz sátrába vonul, duzzog: pedig </a:t>
            </a:r>
            <a:r>
              <a:rPr lang="hu-HU" dirty="0" err="1"/>
              <a:t>őrajta</a:t>
            </a:r>
            <a:r>
              <a:rPr lang="hu-HU" dirty="0"/>
              <a:t> múlik minden. A görög sereg addig nem remélhet győzelmet, míg Akhilleusz újból harcba nem áll. </a:t>
            </a:r>
            <a:r>
              <a:rPr lang="hu-HU" dirty="0" smtClean="0"/>
              <a:t>(…) A </a:t>
            </a:r>
            <a:r>
              <a:rPr lang="hu-HU" dirty="0"/>
              <a:t>mese legfőbb célja és érdeke elejétől végig egységes, </a:t>
            </a:r>
            <a:r>
              <a:rPr lang="hu-HU" b="1" dirty="0"/>
              <a:t>lélektani érdek</a:t>
            </a:r>
            <a:r>
              <a:rPr lang="hu-HU" dirty="0"/>
              <a:t>: mikor sikerül Akhilleuszt rábírni, hogy fölvegye az eldobott fegyvert?</a:t>
            </a:r>
          </a:p>
          <a:p>
            <a:pPr algn="just"/>
            <a:r>
              <a:rPr lang="hu-HU" dirty="0" smtClean="0"/>
              <a:t>	</a:t>
            </a:r>
            <a:r>
              <a:rPr lang="hu-HU" b="1" dirty="0" smtClean="0"/>
              <a:t>Az </a:t>
            </a:r>
            <a:r>
              <a:rPr lang="hu-HU" b="1" dirty="0"/>
              <a:t>indulat csomóját az indulat oldja meg</a:t>
            </a:r>
            <a:r>
              <a:rPr lang="hu-HU" dirty="0"/>
              <a:t>. Akhilleuszt a düh és az elkeseredés viszi megint harcba, mikor fiatal barátja, kinek saját fegyverzetét kölcsönözte, Hektór kezétől elesik. </a:t>
            </a:r>
            <a:r>
              <a:rPr lang="hu-HU" dirty="0" smtClean="0"/>
              <a:t>(…) Az </a:t>
            </a:r>
            <a:r>
              <a:rPr lang="hu-HU" dirty="0"/>
              <a:t>indulat itt már kiárad és </a:t>
            </a:r>
            <a:r>
              <a:rPr lang="hu-HU" dirty="0" err="1"/>
              <a:t>túlnő</a:t>
            </a:r>
            <a:r>
              <a:rPr lang="hu-HU" dirty="0"/>
              <a:t> az emberen. Akhilleuszt a tenger biztatja, s a tűz </a:t>
            </a:r>
            <a:r>
              <a:rPr lang="hu-HU" dirty="0" err="1"/>
              <a:t>fegyverzi</a:t>
            </a:r>
            <a:r>
              <a:rPr lang="hu-HU" dirty="0"/>
              <a:t> föl. Paripája megszólal, mint a magyar népmese táltosai. Harca körül </a:t>
            </a:r>
            <a:r>
              <a:rPr lang="hu-HU" b="1" dirty="0"/>
              <a:t>az istenek intrikálnak</a:t>
            </a:r>
            <a:r>
              <a:rPr lang="hu-HU" dirty="0"/>
              <a:t>. Istenek és istennők maguk is fegyverbe </a:t>
            </a:r>
            <a:r>
              <a:rPr lang="hu-HU" dirty="0" err="1"/>
              <a:t>szállanak</a:t>
            </a:r>
            <a:r>
              <a:rPr lang="hu-HU" dirty="0"/>
              <a:t>, egy részük görög párton, más a trójaiakén</a:t>
            </a:r>
            <a:r>
              <a:rPr lang="hu-HU" dirty="0" smtClean="0"/>
              <a:t>.</a:t>
            </a:r>
          </a:p>
          <a:p>
            <a:pPr algn="r"/>
            <a:r>
              <a:rPr lang="hu-HU" i="1" dirty="0" smtClean="0"/>
              <a:t>Babits Mihály: Az európai irodalom története</a:t>
            </a:r>
            <a:endParaRPr lang="hu-HU" dirty="0"/>
          </a:p>
        </p:txBody>
      </p:sp>
    </p:spTree>
    <p:extLst>
      <p:ext uri="{BB962C8B-B14F-4D97-AF65-F5344CB8AC3E}">
        <p14:creationId xmlns:p14="http://schemas.microsoft.com/office/powerpoint/2010/main" val="720209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595423" y="880592"/>
            <a:ext cx="11089758" cy="5355312"/>
          </a:xfrm>
          <a:prstGeom prst="rect">
            <a:avLst/>
          </a:prstGeom>
        </p:spPr>
        <p:txBody>
          <a:bodyPr wrap="square">
            <a:spAutoFit/>
          </a:bodyPr>
          <a:lstStyle/>
          <a:p>
            <a:pPr algn="just"/>
            <a:r>
              <a:rPr lang="hu-HU" dirty="0"/>
              <a:t>Bár a halál gondolatába való elmerülést tiltja az arisztokratikus világrend, a halál mégis </a:t>
            </a:r>
            <a:r>
              <a:rPr lang="hu-HU" dirty="0" smtClean="0"/>
              <a:t>éppoly </a:t>
            </a:r>
            <a:r>
              <a:rPr lang="hu-HU" dirty="0"/>
              <a:t>jelenvaló </a:t>
            </a:r>
            <a:r>
              <a:rPr lang="hu-HU" dirty="0" err="1"/>
              <a:t>Homéros</a:t>
            </a:r>
            <a:r>
              <a:rPr lang="hu-HU" dirty="0"/>
              <a:t> mindegyik jelenetében, mint a halhatatlan istenek. </a:t>
            </a:r>
            <a:r>
              <a:rPr lang="hu-HU" b="1" dirty="0"/>
              <a:t>Hősei az isteneket mindig halhatatlanoknak, magukat mindig halandóknak érzik</a:t>
            </a:r>
            <a:r>
              <a:rPr lang="hu-HU" dirty="0"/>
              <a:t>; a görög költészet inkább beszél halandókról, mint emberekről. Hősei nemcsak azt tudják, hogy meg kell halniuk, hanem azt is, hogy nemsokára, fiatalon és véresen fognak elmúlni. A napsütötte trójai mezőn mindegyre átsuhan a sötét árnyék. </a:t>
            </a:r>
            <a:r>
              <a:rPr lang="hu-HU" b="1" dirty="0"/>
              <a:t>A </a:t>
            </a:r>
            <a:r>
              <a:rPr lang="hu-HU" b="1" dirty="0" err="1"/>
              <a:t>homérosi</a:t>
            </a:r>
            <a:r>
              <a:rPr lang="hu-HU" b="1" dirty="0"/>
              <a:t> hőshöz</a:t>
            </a:r>
            <a:r>
              <a:rPr lang="hu-HU" dirty="0"/>
              <a:t>, mint a páncélja, a karja, úgy </a:t>
            </a:r>
            <a:r>
              <a:rPr lang="hu-HU" b="1" dirty="0"/>
              <a:t>hozzátartozik a végzete</a:t>
            </a:r>
            <a:r>
              <a:rPr lang="hu-HU" dirty="0"/>
              <a:t> is. </a:t>
            </a:r>
            <a:r>
              <a:rPr lang="hu-HU" dirty="0" smtClean="0"/>
              <a:t>(…)</a:t>
            </a:r>
            <a:endParaRPr lang="hu-HU" dirty="0"/>
          </a:p>
          <a:p>
            <a:pPr algn="just"/>
            <a:endParaRPr lang="hu-HU" dirty="0"/>
          </a:p>
          <a:p>
            <a:pPr algn="just"/>
            <a:r>
              <a:rPr lang="hu-HU" dirty="0" smtClean="0"/>
              <a:t>A </a:t>
            </a:r>
            <a:r>
              <a:rPr lang="hu-HU" dirty="0"/>
              <a:t>két eposz egyik-másik jelenete </a:t>
            </a:r>
            <a:r>
              <a:rPr lang="hu-HU" b="1" dirty="0"/>
              <a:t>a humánus civilizáció, az emberi </a:t>
            </a:r>
            <a:r>
              <a:rPr lang="hu-HU" b="1" dirty="0" smtClean="0"/>
              <a:t>megszelídülés </a:t>
            </a:r>
            <a:r>
              <a:rPr lang="hu-HU" b="1" dirty="0"/>
              <a:t>örök példája</a:t>
            </a:r>
            <a:r>
              <a:rPr lang="hu-HU" dirty="0"/>
              <a:t> és törvénykönyve. Ki tudna humánusabb lenni, mint </a:t>
            </a:r>
            <a:r>
              <a:rPr lang="hu-HU" dirty="0" err="1"/>
              <a:t>Homéros</a:t>
            </a:r>
            <a:r>
              <a:rPr lang="hu-HU" dirty="0"/>
              <a:t>, amikor leírja a fia holttestéért könyörögni jövő öreg </a:t>
            </a:r>
            <a:r>
              <a:rPr lang="hu-HU" dirty="0" err="1"/>
              <a:t>Priamos</a:t>
            </a:r>
            <a:r>
              <a:rPr lang="hu-HU" dirty="0"/>
              <a:t> királyt, akit </a:t>
            </a:r>
            <a:r>
              <a:rPr lang="hu-HU" dirty="0" err="1"/>
              <a:t>Hermés</a:t>
            </a:r>
            <a:r>
              <a:rPr lang="hu-HU" dirty="0"/>
              <a:t> mint fiatal vitéz vezet </a:t>
            </a:r>
            <a:r>
              <a:rPr lang="hu-HU" dirty="0" err="1"/>
              <a:t>Achilleus</a:t>
            </a:r>
            <a:r>
              <a:rPr lang="hu-HU" dirty="0"/>
              <a:t> sátrához az éjszaka leple alatt. „Emlékezz atyádra. . . </a:t>
            </a:r>
            <a:r>
              <a:rPr lang="hu-HU" dirty="0" smtClean="0"/>
              <a:t>“ – így </a:t>
            </a:r>
            <a:r>
              <a:rPr lang="hu-HU" dirty="0"/>
              <a:t>kezdi mindjárt </a:t>
            </a:r>
            <a:r>
              <a:rPr lang="hu-HU" dirty="0" err="1"/>
              <a:t>Priamos</a:t>
            </a:r>
            <a:r>
              <a:rPr lang="hu-HU" dirty="0"/>
              <a:t>, „emlékezz atyádra, aki most egyedül van elhagyatott öregségben és utánad eped“. </a:t>
            </a:r>
            <a:r>
              <a:rPr lang="hu-HU" dirty="0" err="1"/>
              <a:t>Achilleus</a:t>
            </a:r>
            <a:r>
              <a:rPr lang="hu-HU" dirty="0"/>
              <a:t> sírva fakad (a görög hősök nem </a:t>
            </a:r>
            <a:r>
              <a:rPr lang="hu-HU" dirty="0" err="1" smtClean="0"/>
              <a:t>szégyellnek</a:t>
            </a:r>
            <a:r>
              <a:rPr lang="hu-HU" dirty="0" smtClean="0"/>
              <a:t> </a:t>
            </a:r>
            <a:r>
              <a:rPr lang="hu-HU" dirty="0"/>
              <a:t>sírni), átéli </a:t>
            </a:r>
            <a:r>
              <a:rPr lang="hu-HU" dirty="0" smtClean="0"/>
              <a:t>mulandó </a:t>
            </a:r>
            <a:r>
              <a:rPr lang="hu-HU" dirty="0"/>
              <a:t>embervoltunk egész pátoszát, siratja öreg apját és </a:t>
            </a:r>
            <a:r>
              <a:rPr lang="hu-HU" dirty="0" err="1"/>
              <a:t>Patroklost</a:t>
            </a:r>
            <a:r>
              <a:rPr lang="hu-HU" dirty="0"/>
              <a:t>, az imádott barátot és önmagát, akinek oly fiatalon meg kell halnia </a:t>
            </a:r>
            <a:r>
              <a:rPr lang="hu-HU" dirty="0" smtClean="0"/>
              <a:t>– és </a:t>
            </a:r>
            <a:r>
              <a:rPr lang="hu-HU" dirty="0"/>
              <a:t>átadja az apának Hektor </a:t>
            </a:r>
            <a:r>
              <a:rPr lang="hu-HU" dirty="0" smtClean="0"/>
              <a:t>holttestét. (…)</a:t>
            </a:r>
          </a:p>
          <a:p>
            <a:pPr algn="just"/>
            <a:r>
              <a:rPr lang="hu-HU" dirty="0" smtClean="0"/>
              <a:t>	Könnyű</a:t>
            </a:r>
            <a:r>
              <a:rPr lang="hu-HU" dirty="0"/>
              <a:t>, vidám és örökre csábító </a:t>
            </a:r>
            <a:r>
              <a:rPr lang="hu-HU" dirty="0" err="1"/>
              <a:t>Homéros</a:t>
            </a:r>
            <a:r>
              <a:rPr lang="hu-HU" dirty="0"/>
              <a:t> világa. Bár istenek és öregek ajka, sőt még lovak szája is a közeledő végzetre emlékeztet, bár az </a:t>
            </a:r>
            <a:r>
              <a:rPr lang="hu-HU" dirty="0" err="1"/>
              <a:t>Ilias</a:t>
            </a:r>
            <a:r>
              <a:rPr lang="hu-HU" dirty="0"/>
              <a:t> nagy temetéssel zárul, mégis </a:t>
            </a:r>
            <a:r>
              <a:rPr lang="hu-HU" b="1" dirty="0"/>
              <a:t>a derű, a harmónia fűződik</a:t>
            </a:r>
            <a:r>
              <a:rPr lang="hu-HU" dirty="0"/>
              <a:t> a tudatban </a:t>
            </a:r>
            <a:r>
              <a:rPr lang="hu-HU" b="1" dirty="0" err="1"/>
              <a:t>Homéros</a:t>
            </a:r>
            <a:r>
              <a:rPr lang="hu-HU" b="1" dirty="0"/>
              <a:t> nevéhez</a:t>
            </a:r>
            <a:r>
              <a:rPr lang="hu-HU" dirty="0"/>
              <a:t>. </a:t>
            </a:r>
            <a:r>
              <a:rPr lang="hu-HU" dirty="0" err="1"/>
              <a:t>Hellas</a:t>
            </a:r>
            <a:r>
              <a:rPr lang="hu-HU" dirty="0"/>
              <a:t> örök-kék </a:t>
            </a:r>
            <a:r>
              <a:rPr lang="hu-HU" dirty="0" err="1"/>
              <a:t>egére</a:t>
            </a:r>
            <a:r>
              <a:rPr lang="hu-HU" dirty="0"/>
              <a:t> és a barátságos Égei-tengerre emlékeztet</a:t>
            </a:r>
            <a:r>
              <a:rPr lang="hu-HU" dirty="0" smtClean="0"/>
              <a:t>.</a:t>
            </a:r>
          </a:p>
          <a:p>
            <a:endParaRPr lang="hu-HU" dirty="0"/>
          </a:p>
          <a:p>
            <a:pPr algn="r"/>
            <a:r>
              <a:rPr lang="hu-HU" i="1" dirty="0" smtClean="0"/>
              <a:t>Szerb Antal: A világirodalom története </a:t>
            </a:r>
            <a:endParaRPr lang="hu-HU" i="1" dirty="0"/>
          </a:p>
        </p:txBody>
      </p:sp>
    </p:spTree>
    <p:extLst>
      <p:ext uri="{BB962C8B-B14F-4D97-AF65-F5344CB8AC3E}">
        <p14:creationId xmlns:p14="http://schemas.microsoft.com/office/powerpoint/2010/main" val="2864056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églalap 1"/>
          <p:cNvSpPr/>
          <p:nvPr/>
        </p:nvSpPr>
        <p:spPr>
          <a:xfrm>
            <a:off x="606055" y="838614"/>
            <a:ext cx="11004697" cy="4524315"/>
          </a:xfrm>
          <a:prstGeom prst="rect">
            <a:avLst/>
          </a:prstGeom>
        </p:spPr>
        <p:txBody>
          <a:bodyPr wrap="square">
            <a:spAutoFit/>
          </a:bodyPr>
          <a:lstStyle/>
          <a:p>
            <a:pPr algn="just"/>
            <a:r>
              <a:rPr lang="hu-HU" dirty="0" smtClean="0"/>
              <a:t>De miről szól az Iliász? Nagyon sok mindenről. Arról, hogy </a:t>
            </a:r>
            <a:r>
              <a:rPr lang="hu-HU" b="1" dirty="0" smtClean="0"/>
              <a:t>az istenek törvényeit áthágni nagy vétek</a:t>
            </a:r>
            <a:r>
              <a:rPr lang="hu-HU" dirty="0" smtClean="0"/>
              <a:t>, hogy </a:t>
            </a:r>
            <a:r>
              <a:rPr lang="hu-HU" b="1" dirty="0" smtClean="0"/>
              <a:t>a gőg bűn</a:t>
            </a:r>
            <a:r>
              <a:rPr lang="hu-HU" dirty="0" smtClean="0"/>
              <a:t>, hogy </a:t>
            </a:r>
            <a:r>
              <a:rPr lang="hu-HU" b="1" dirty="0" smtClean="0"/>
              <a:t>az embernek el kell fogadnia sorsát</a:t>
            </a:r>
            <a:r>
              <a:rPr lang="hu-HU" dirty="0" smtClean="0"/>
              <a:t>, hogy a belső feszültségtől elgyengülünk. És az Iliász tele van igazi emberi pillanatokkal: ahogy Andromakhé könyörög férjének, Hektórnak, hogy ne menjen ki harcolni, mert rosszat sejt; ahogy az istenek megpróbálják  a trójaiak pártján álló Zeusz figyelmét elvonni a  harcról, hogy végre győzhessenek az akhájok, és ezért Héra olyan csábos ruhákba öltözik, hogy Zeusz csak arra vágyik, hogy ágyba bújhasson vele: annyira megkívánja saját feleségét, hogy az ostrom és a trójaiak már a legkevésbé sem érdeklik--- De az Iliász talán leginkább arról szól, hogy mitől hős a hős, </a:t>
            </a:r>
            <a:r>
              <a:rPr lang="hu-HU" b="1" dirty="0" smtClean="0"/>
              <a:t>mi az igazi hősiesség</a:t>
            </a:r>
            <a:r>
              <a:rPr lang="hu-HU" dirty="0" smtClean="0"/>
              <a:t>.</a:t>
            </a:r>
          </a:p>
          <a:p>
            <a:pPr algn="just"/>
            <a:r>
              <a:rPr lang="hu-HU" dirty="0"/>
              <a:t>	</a:t>
            </a:r>
            <a:r>
              <a:rPr lang="hu-HU" dirty="0" smtClean="0"/>
              <a:t>Akhilleusz pontosan tudja, hogy ha Trója falai alatt marad, élete rövid lesz, azaz meghal majd a csatában, de neve örökké fennmarad. Ha pedig otthagyja a harcot, élete hosszú lesz, de nevét elfelejtik. Akhilleusz hajlik az utóbbi felé, szívesen hazautazna, szívesen választaná a hosszú és boldog földi életet az örök hírnév helyett; csak barátja halála miatt tér vissza a harcba. Arról is szól tehát az Iliász, hogy a hősiesség nemcsak erő, harc és szívtelenség,  hogy </a:t>
            </a:r>
            <a:r>
              <a:rPr lang="hu-HU" b="1" dirty="0" smtClean="0"/>
              <a:t>az igazi hős képes szeretni és elgyengülni</a:t>
            </a:r>
            <a:r>
              <a:rPr lang="hu-HU" dirty="0" smtClean="0"/>
              <a:t>. </a:t>
            </a:r>
            <a:r>
              <a:rPr lang="hu-HU" b="1" dirty="0" smtClean="0"/>
              <a:t>Az Iliász úgy kezdődik, ahogy véget ér: a zokogó Akhilleusszal, a görögség legnagyobb hősével</a:t>
            </a:r>
            <a:r>
              <a:rPr lang="hu-HU" dirty="0" smtClean="0"/>
              <a:t>.</a:t>
            </a:r>
          </a:p>
          <a:p>
            <a:endParaRPr lang="hu-HU" dirty="0"/>
          </a:p>
          <a:p>
            <a:pPr algn="r"/>
            <a:r>
              <a:rPr lang="hu-HU" i="1" dirty="0" err="1" smtClean="0"/>
              <a:t>Nényei</a:t>
            </a:r>
            <a:r>
              <a:rPr lang="hu-HU" i="1" dirty="0" smtClean="0"/>
              <a:t> Pál: Az irodalom visszavág</a:t>
            </a:r>
            <a:endParaRPr lang="hu-HU" i="1" dirty="0"/>
          </a:p>
        </p:txBody>
      </p:sp>
    </p:spTree>
    <p:extLst>
      <p:ext uri="{BB962C8B-B14F-4D97-AF65-F5344CB8AC3E}">
        <p14:creationId xmlns:p14="http://schemas.microsoft.com/office/powerpoint/2010/main" val="107919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Értelmezések</a:t>
            </a:r>
            <a:endParaRPr lang="hu-HU" dirty="0"/>
          </a:p>
        </p:txBody>
      </p:sp>
      <p:sp>
        <p:nvSpPr>
          <p:cNvPr id="3" name="Tartalom helye 2"/>
          <p:cNvSpPr>
            <a:spLocks noGrp="1"/>
          </p:cNvSpPr>
          <p:nvPr>
            <p:ph idx="1"/>
          </p:nvPr>
        </p:nvSpPr>
        <p:spPr>
          <a:xfrm>
            <a:off x="1104899" y="1600200"/>
            <a:ext cx="10068197" cy="4572000"/>
          </a:xfrm>
        </p:spPr>
        <p:txBody>
          <a:bodyPr/>
          <a:lstStyle/>
          <a:p>
            <a:pPr>
              <a:defRPr/>
            </a:pPr>
            <a:r>
              <a:rPr lang="hu-HU" sz="2400" dirty="0" smtClean="0">
                <a:latin typeface="+mj-lt"/>
              </a:rPr>
              <a:t>kétszintes világ: istenek és emberek harca (halhatatlanság ↔ halandóság)</a:t>
            </a:r>
          </a:p>
          <a:p>
            <a:pPr>
              <a:defRPr/>
            </a:pPr>
            <a:r>
              <a:rPr lang="hu-HU" sz="2400" dirty="0">
                <a:latin typeface="+mj-lt"/>
              </a:rPr>
              <a:t>egyén és közösség – a hírnév értékkonfliktusa (a „hősi társadalom” értékválsága)</a:t>
            </a:r>
          </a:p>
          <a:p>
            <a:pPr>
              <a:defRPr/>
            </a:pPr>
            <a:r>
              <a:rPr lang="hu-HU" sz="2400" dirty="0" smtClean="0">
                <a:latin typeface="+mj-lt"/>
              </a:rPr>
              <a:t>„az </a:t>
            </a:r>
            <a:r>
              <a:rPr lang="hu-HU" sz="2400" dirty="0">
                <a:latin typeface="+mj-lt"/>
              </a:rPr>
              <a:t>indulat hőse” – a harag </a:t>
            </a:r>
            <a:r>
              <a:rPr lang="hu-HU" sz="2400" dirty="0" smtClean="0">
                <a:latin typeface="+mj-lt"/>
              </a:rPr>
              <a:t>eposza</a:t>
            </a:r>
          </a:p>
          <a:p>
            <a:pPr>
              <a:defRPr/>
            </a:pPr>
            <a:r>
              <a:rPr lang="hu-HU" sz="2400" dirty="0" smtClean="0">
                <a:latin typeface="+mj-lt"/>
              </a:rPr>
              <a:t>a sors eposza</a:t>
            </a:r>
          </a:p>
          <a:p>
            <a:pPr>
              <a:defRPr/>
            </a:pPr>
            <a:r>
              <a:rPr lang="hu-HU" sz="2400" dirty="0">
                <a:latin typeface="+mj-lt"/>
              </a:rPr>
              <a:t>a humanitás, az emberiesség diadalának </a:t>
            </a:r>
            <a:r>
              <a:rPr lang="hu-HU" sz="2400" dirty="0" smtClean="0">
                <a:latin typeface="+mj-lt"/>
              </a:rPr>
              <a:t>eposza</a:t>
            </a:r>
          </a:p>
          <a:p>
            <a:pPr>
              <a:defRPr/>
            </a:pPr>
            <a:r>
              <a:rPr lang="hu-HU" sz="2400" dirty="0" smtClean="0">
                <a:latin typeface="+mj-lt"/>
              </a:rPr>
              <a:t>az igazi hősiesség eposza</a:t>
            </a:r>
            <a:endParaRPr lang="hu-HU" sz="2400" dirty="0">
              <a:latin typeface="+mj-lt"/>
            </a:endParaRPr>
          </a:p>
          <a:p>
            <a:endParaRPr lang="hu-HU" dirty="0"/>
          </a:p>
        </p:txBody>
      </p:sp>
    </p:spTree>
    <p:extLst>
      <p:ext uri="{BB962C8B-B14F-4D97-AF65-F5344CB8AC3E}">
        <p14:creationId xmlns:p14="http://schemas.microsoft.com/office/powerpoint/2010/main" val="199191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zakirodalom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49_TF03431380_TF03431380.potx" id="{399966B5-33C4-4AF0-B10A-9A2C5DC77FE0}" vid="{77A26543-CCDC-42AD-A333-20DA361A37C6}"/>
    </a:ext>
  </a:extLst>
</a:theme>
</file>

<file path=ppt/theme/theme2.xml><?xml version="1.0" encoding="utf-8"?>
<a:theme xmlns:a="http://schemas.openxmlformats.org/drawingml/2006/main" name="Office-té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éma">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http://schemas.microsoft.com/office/2006/documentManagement/types"/>
    <ds:schemaRef ds:uri="http://purl.org/dc/dcmitype/"/>
    <ds:schemaRef ds:uri="http://www.w3.org/XML/1998/namespace"/>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4873beb7-5857-4685-be1f-d57550cc96cc"/>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Oktatási bemutató, sávos és hajszálcsíkos arculat (szélesvásznú)</Template>
  <TotalTime>0</TotalTime>
  <Words>3501</Words>
  <Application>Microsoft Office PowerPoint</Application>
  <PresentationFormat>Szélesvásznú</PresentationFormat>
  <Paragraphs>326</Paragraphs>
  <Slides>37</Slides>
  <Notes>4</Notes>
  <HiddenSlides>0</HiddenSlides>
  <MMClips>0</MMClips>
  <ScaleCrop>false</ScaleCrop>
  <HeadingPairs>
    <vt:vector size="6" baseType="variant">
      <vt:variant>
        <vt:lpstr>Használt betűtípusok</vt:lpstr>
      </vt:variant>
      <vt:variant>
        <vt:i4>6</vt:i4>
      </vt:variant>
      <vt:variant>
        <vt:lpstr>Téma</vt:lpstr>
      </vt:variant>
      <vt:variant>
        <vt:i4>1</vt:i4>
      </vt:variant>
      <vt:variant>
        <vt:lpstr>Diacímek</vt:lpstr>
      </vt:variant>
      <vt:variant>
        <vt:i4>37</vt:i4>
      </vt:variant>
    </vt:vector>
  </HeadingPairs>
  <TitlesOfParts>
    <vt:vector size="44" baseType="lpstr">
      <vt:lpstr>Arial</vt:lpstr>
      <vt:lpstr>Bookman Old Style</vt:lpstr>
      <vt:lpstr>Euphemia</vt:lpstr>
      <vt:lpstr>Plantagenet Cherokee</vt:lpstr>
      <vt:lpstr>Times New Roman</vt:lpstr>
      <vt:lpstr>Wingdings</vt:lpstr>
      <vt:lpstr>Szakirodalom 16x9</vt:lpstr>
      <vt:lpstr>Az ókori görög irodalom</vt:lpstr>
      <vt:lpstr>A homéroszi eposzok</vt:lpstr>
      <vt:lpstr>Az eposzi kellékek</vt:lpstr>
      <vt:lpstr>Iliász</vt:lpstr>
      <vt:lpstr>Szereplők</vt:lpstr>
      <vt:lpstr>PowerPoint-bemutató</vt:lpstr>
      <vt:lpstr>PowerPoint-bemutató</vt:lpstr>
      <vt:lpstr>PowerPoint-bemutató</vt:lpstr>
      <vt:lpstr>Értelmezések</vt:lpstr>
      <vt:lpstr>Odüsszeia</vt:lpstr>
      <vt:lpstr>Helyszínek</vt:lpstr>
      <vt:lpstr>Szereplők</vt:lpstr>
      <vt:lpstr>Feldolgozandó szakaszok</vt:lpstr>
      <vt:lpstr>PowerPoint-bemutató</vt:lpstr>
      <vt:lpstr>Értelmezések</vt:lpstr>
      <vt:lpstr>Az ókori görög LÍRA</vt:lpstr>
      <vt:lpstr>A költészet kezdetei</vt:lpstr>
      <vt:lpstr>Szapphó</vt:lpstr>
      <vt:lpstr>További költők</vt:lpstr>
      <vt:lpstr>Az időmértékes verselés</vt:lpstr>
      <vt:lpstr>Leggyakoribb sorfajták és strófatípusok 1.</vt:lpstr>
      <vt:lpstr>Leggyakoribb sorfajták és strófatípusok 2.</vt:lpstr>
      <vt:lpstr>Az ókori görög Dráma</vt:lpstr>
      <vt:lpstr>A görög dráma kialakulása</vt:lpstr>
      <vt:lpstr>A drámai versenyek</vt:lpstr>
      <vt:lpstr>A görög színház</vt:lpstr>
      <vt:lpstr>A klasszikus attikai tragédia</vt:lpstr>
      <vt:lpstr>A tragédia szerkezete</vt:lpstr>
      <vt:lpstr>Szophoklész</vt:lpstr>
      <vt:lpstr>Szophoklész: Oidipusz király (Kr. e. 426 k.)</vt:lpstr>
      <vt:lpstr>A múltbeli események felderítése</vt:lpstr>
      <vt:lpstr>Értelmezések</vt:lpstr>
      <vt:lpstr>Antigoné – műfaj, forma</vt:lpstr>
      <vt:lpstr>Szereplők</vt:lpstr>
      <vt:lpstr>Szerkezet</vt:lpstr>
      <vt:lpstr>Értelmezés 1.</vt:lpstr>
      <vt:lpstr>Értelmezés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2019-09-16T16:02:34Z</dcterms:created>
  <dcterms:modified xsi:type="dcterms:W3CDTF">2023-12-04T14:09:51Z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