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6" r:id="rId3"/>
    <p:sldId id="291" r:id="rId4"/>
    <p:sldId id="289" r:id="rId5"/>
    <p:sldId id="290" r:id="rId6"/>
    <p:sldId id="292" r:id="rId7"/>
    <p:sldId id="293" r:id="rId8"/>
    <p:sldId id="294" r:id="rId9"/>
    <p:sldId id="295" r:id="rId10"/>
    <p:sldId id="261" r:id="rId11"/>
    <p:sldId id="298" r:id="rId12"/>
    <p:sldId id="297" r:id="rId13"/>
    <p:sldId id="299" r:id="rId14"/>
    <p:sldId id="301" r:id="rId15"/>
    <p:sldId id="302" r:id="rId16"/>
    <p:sldId id="303" r:id="rId17"/>
    <p:sldId id="304" r:id="rId18"/>
    <p:sldId id="305" r:id="rId19"/>
    <p:sldId id="300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2023.03.12.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A francia felvilágosodás</a:t>
            </a:r>
            <a:endParaRPr lang="hu-HU" sz="4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Mi az eredeti neve?</a:t>
            </a:r>
          </a:p>
          <a:p>
            <a:r>
              <a:rPr lang="hu-HU" dirty="0" smtClean="0"/>
              <a:t>Hol folytatja tanulmányait?</a:t>
            </a:r>
          </a:p>
          <a:p>
            <a:r>
              <a:rPr lang="hu-HU" dirty="0" smtClean="0"/>
              <a:t>Miért kerül a Bastille börtönébe?</a:t>
            </a:r>
          </a:p>
          <a:p>
            <a:r>
              <a:rPr lang="hu-HU" dirty="0"/>
              <a:t>Mi alapozza meg irodalmi ismertségét?</a:t>
            </a:r>
          </a:p>
          <a:p>
            <a:r>
              <a:rPr lang="hu-HU" dirty="0" smtClean="0"/>
              <a:t>Melyik természettudós volt rá nagy hatással?</a:t>
            </a:r>
          </a:p>
          <a:p>
            <a:r>
              <a:rPr lang="hu-HU" dirty="0" smtClean="0"/>
              <a:t>Mely felvilágosult európai uralkodókkal állt levelezésben? Kinek az udvarában töltött el huzamosabb időt?</a:t>
            </a:r>
          </a:p>
          <a:p>
            <a:r>
              <a:rPr lang="hu-HU" dirty="0" smtClean="0"/>
              <a:t>Hol vásárolt birtokot 1758-ban?</a:t>
            </a:r>
          </a:p>
          <a:p>
            <a:r>
              <a:rPr lang="hu-HU" dirty="0" smtClean="0"/>
              <a:t>Melyik uralkodó hívására tért vissza Párizsba?</a:t>
            </a:r>
          </a:p>
          <a:p>
            <a:r>
              <a:rPr lang="hu-HU" dirty="0" smtClean="0"/>
              <a:t>Miért tagadta meg a párizsi érsek temetését?</a:t>
            </a:r>
          </a:p>
          <a:p>
            <a:r>
              <a:rPr lang="hu-HU" dirty="0" smtClean="0"/>
              <a:t>Hol található végső nyughelye?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pPr algn="l"/>
            <a:r>
              <a:rPr lang="hu-HU" sz="3600" b="1" dirty="0" smtClean="0"/>
              <a:t>Voltaire élete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765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000" b="1" dirty="0"/>
              <a:t>Candide vagy az </a:t>
            </a:r>
            <a:r>
              <a:rPr lang="hu-HU" sz="4000" b="1" dirty="0" smtClean="0"/>
              <a:t>optimizmus (1759)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955123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hétéves </a:t>
            </a:r>
            <a:r>
              <a:rPr lang="hu-HU" dirty="0"/>
              <a:t>háború idején (Anglia, Poroszország ↔ Franciaország)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szerző neve nélkül jelenik meg („</a:t>
            </a:r>
            <a:r>
              <a:rPr lang="hu-HU" dirty="0" smtClean="0"/>
              <a:t>Fordítás </a:t>
            </a:r>
            <a:r>
              <a:rPr lang="hu-HU" dirty="0"/>
              <a:t>Ralph doktor eredeti német szövegéből”)</a:t>
            </a:r>
          </a:p>
          <a:p>
            <a:r>
              <a:rPr lang="hu-HU" dirty="0" smtClean="0"/>
              <a:t>valós </a:t>
            </a:r>
            <a:r>
              <a:rPr lang="hu-HU" dirty="0"/>
              <a:t>történelmi-társadalmi jelenségek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francia–porosz háború (~ avar–bolgár csata)</a:t>
            </a:r>
          </a:p>
          <a:p>
            <a:pPr lvl="1"/>
            <a:r>
              <a:rPr lang="hu-HU" dirty="0" smtClean="0"/>
              <a:t>jezsuiták </a:t>
            </a:r>
            <a:r>
              <a:rPr lang="hu-HU" dirty="0"/>
              <a:t>paraguayi </a:t>
            </a:r>
            <a:r>
              <a:rPr lang="hu-HU" dirty="0" smtClean="0"/>
              <a:t>állama</a:t>
            </a:r>
          </a:p>
          <a:p>
            <a:pPr lvl="1"/>
            <a:r>
              <a:rPr lang="hu-HU" dirty="0" smtClean="0"/>
              <a:t>lisszaboni földrengés</a:t>
            </a:r>
          </a:p>
          <a:p>
            <a:pPr lvl="1"/>
            <a:r>
              <a:rPr lang="hu-HU" dirty="0" smtClean="0"/>
              <a:t>holland </a:t>
            </a:r>
            <a:r>
              <a:rPr lang="hu-HU" dirty="0"/>
              <a:t>manufaktúrák és </a:t>
            </a:r>
            <a:r>
              <a:rPr lang="hu-HU" dirty="0" smtClean="0"/>
              <a:t>könyvkiadás</a:t>
            </a:r>
          </a:p>
          <a:p>
            <a:pPr lvl="1"/>
            <a:r>
              <a:rPr lang="hu-HU" dirty="0" smtClean="0"/>
              <a:t>angol </a:t>
            </a:r>
            <a:r>
              <a:rPr lang="hu-HU" dirty="0"/>
              <a:t>irodalom elterjedése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Keletkezés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138812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a </a:t>
            </a:r>
            <a:r>
              <a:rPr lang="hu-HU" dirty="0"/>
              <a:t>regénynek a korban nincs </a:t>
            </a:r>
            <a:r>
              <a:rPr lang="hu-HU" dirty="0" smtClean="0"/>
              <a:t>presztízse</a:t>
            </a:r>
          </a:p>
          <a:p>
            <a:r>
              <a:rPr lang="hu-HU" dirty="0" smtClean="0"/>
              <a:t>nincs </a:t>
            </a:r>
            <a:r>
              <a:rPr lang="hu-HU" dirty="0"/>
              <a:t>elmélete, kötött szabályrendszere</a:t>
            </a:r>
          </a:p>
          <a:p>
            <a:r>
              <a:rPr lang="hu-HU" dirty="0" smtClean="0"/>
              <a:t>a </a:t>
            </a:r>
            <a:r>
              <a:rPr lang="hu-HU" dirty="0"/>
              <a:t>képzelgés, fantázia termékének </a:t>
            </a:r>
            <a:r>
              <a:rPr lang="hu-HU" dirty="0" smtClean="0"/>
              <a:t>tartják</a:t>
            </a:r>
            <a:endParaRPr lang="hu-HU" dirty="0"/>
          </a:p>
          <a:p>
            <a:r>
              <a:rPr lang="hu-HU" dirty="0" smtClean="0"/>
              <a:t>egyetlen </a:t>
            </a:r>
            <a:r>
              <a:rPr lang="hu-HU" dirty="0"/>
              <a:t>„szabály”: minél több utazás és kaland</a:t>
            </a:r>
          </a:p>
          <a:p>
            <a:r>
              <a:rPr lang="hu-HU" dirty="0" smtClean="0"/>
              <a:t>Candide </a:t>
            </a:r>
            <a:r>
              <a:rPr lang="hu-HU" dirty="0"/>
              <a:t>műfaja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pikareszk regény</a:t>
            </a:r>
          </a:p>
          <a:p>
            <a:pPr lvl="1"/>
            <a:r>
              <a:rPr lang="hu-HU" dirty="0" smtClean="0"/>
              <a:t>(enciklopédikus </a:t>
            </a:r>
            <a:r>
              <a:rPr lang="hu-HU" dirty="0"/>
              <a:t>ismereteket </a:t>
            </a:r>
            <a:r>
              <a:rPr lang="hu-HU" dirty="0" smtClean="0"/>
              <a:t>elrejtő) </a:t>
            </a:r>
            <a:r>
              <a:rPr lang="hu-HU" dirty="0"/>
              <a:t>próbatételes </a:t>
            </a:r>
            <a:r>
              <a:rPr lang="hu-HU" dirty="0" smtClean="0"/>
              <a:t>kalandregény</a:t>
            </a:r>
          </a:p>
          <a:p>
            <a:pPr lvl="1"/>
            <a:r>
              <a:rPr lang="hu-HU" dirty="0" smtClean="0"/>
              <a:t>kalandregény-paródia</a:t>
            </a:r>
          </a:p>
          <a:p>
            <a:pPr lvl="1"/>
            <a:r>
              <a:rPr lang="hu-HU" dirty="0" smtClean="0"/>
              <a:t>nevelődési </a:t>
            </a:r>
            <a:r>
              <a:rPr lang="hu-HU" dirty="0"/>
              <a:t>és </a:t>
            </a:r>
            <a:r>
              <a:rPr lang="hu-HU" dirty="0" smtClean="0"/>
              <a:t>fejlődésregény</a:t>
            </a:r>
          </a:p>
          <a:p>
            <a:pPr lvl="1"/>
            <a:r>
              <a:rPr lang="hu-HU" dirty="0" smtClean="0"/>
              <a:t>regényesített </a:t>
            </a:r>
            <a:r>
              <a:rPr lang="hu-HU" dirty="0"/>
              <a:t>(fikció formájában megírt) </a:t>
            </a:r>
            <a:r>
              <a:rPr lang="hu-HU" dirty="0" smtClean="0"/>
              <a:t>világtörténelem</a:t>
            </a:r>
          </a:p>
          <a:p>
            <a:pPr lvl="1"/>
            <a:r>
              <a:rPr lang="hu-HU" dirty="0" smtClean="0"/>
              <a:t>leplezett önéletrajz</a:t>
            </a:r>
          </a:p>
          <a:p>
            <a:pPr lvl="1"/>
            <a:r>
              <a:rPr lang="hu-HU" dirty="0" smtClean="0"/>
              <a:t>filozófiai elbeszélés</a:t>
            </a:r>
          </a:p>
          <a:p>
            <a:pPr lvl="1"/>
            <a:r>
              <a:rPr lang="hu-HU" dirty="0" smtClean="0"/>
              <a:t>tézisregény (Leibniz és a „lex optimi” cáfolata)</a:t>
            </a:r>
            <a:endParaRPr lang="hu-HU" dirty="0"/>
          </a:p>
          <a:p>
            <a:pPr lvl="1"/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Műfaj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090929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>
            <a:normAutofit/>
          </a:bodyPr>
          <a:lstStyle/>
          <a:p>
            <a:r>
              <a:rPr lang="hu-HU" dirty="0" smtClean="0"/>
              <a:t>színpadtechnika </a:t>
            </a:r>
            <a:r>
              <a:rPr lang="hu-HU" dirty="0"/>
              <a:t>(Voltaire Shakespeare-től tanulta, hogy a színpadnak sohasem szabad üresnek lennie): pergő </a:t>
            </a:r>
            <a:r>
              <a:rPr lang="hu-HU" dirty="0" smtClean="0"/>
              <a:t>cselekmény</a:t>
            </a:r>
            <a:r>
              <a:rPr lang="hu-HU" dirty="0"/>
              <a:t>, sok rövid párbeszéd</a:t>
            </a:r>
          </a:p>
          <a:p>
            <a:r>
              <a:rPr lang="hu-HU" dirty="0" smtClean="0"/>
              <a:t>látszólag </a:t>
            </a:r>
            <a:r>
              <a:rPr lang="hu-HU" dirty="0"/>
              <a:t>lazán összefüggő, egymással felcserélhető kalandok sorozata, valójában </a:t>
            </a:r>
            <a:r>
              <a:rPr lang="hu-HU" dirty="0" smtClean="0"/>
              <a:t>jól szerkesztett </a:t>
            </a:r>
            <a:r>
              <a:rPr lang="hu-HU" dirty="0"/>
              <a:t>mű</a:t>
            </a:r>
          </a:p>
          <a:p>
            <a:r>
              <a:rPr lang="hu-HU" dirty="0" smtClean="0"/>
              <a:t>jelen </a:t>
            </a:r>
            <a:r>
              <a:rPr lang="hu-HU" dirty="0"/>
              <a:t>idejű, E/3. sz. elbeszélés (kivéve az öregasszony története, amely mese a mesében)</a:t>
            </a:r>
          </a:p>
          <a:p>
            <a:r>
              <a:rPr lang="hu-HU" dirty="0" smtClean="0"/>
              <a:t>a </a:t>
            </a:r>
            <a:r>
              <a:rPr lang="hu-HU" dirty="0"/>
              <a:t>szerző keveset beszél, többnyire </a:t>
            </a:r>
            <a:r>
              <a:rPr lang="hu-HU" dirty="0" smtClean="0"/>
              <a:t>szereplőit beszélteti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Szerkesztésmód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815513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dirty="0" smtClean="0"/>
              <a:t>Első </a:t>
            </a:r>
            <a:r>
              <a:rPr lang="hu-HU" dirty="0"/>
              <a:t>fejezet = nyitány: színhely, főszereplők, alapkonfliktus bemutatása</a:t>
            </a:r>
          </a:p>
          <a:p>
            <a:r>
              <a:rPr lang="hu-HU" dirty="0" smtClean="0"/>
              <a:t>helyszínek</a:t>
            </a:r>
            <a:r>
              <a:rPr lang="hu-HU" dirty="0"/>
              <a:t>: </a:t>
            </a:r>
            <a:r>
              <a:rPr lang="hu-HU" dirty="0" smtClean="0"/>
              <a:t>Vesztfália (+ német területek), </a:t>
            </a:r>
            <a:r>
              <a:rPr lang="hu-HU" dirty="0"/>
              <a:t>Hollandia, Portugália, Spanyolország, Dél-Amerika, Franciaország</a:t>
            </a:r>
            <a:r>
              <a:rPr lang="hu-HU" dirty="0" smtClean="0"/>
              <a:t>, </a:t>
            </a:r>
            <a:r>
              <a:rPr lang="hu-HU" smtClean="0"/>
              <a:t>(Anglia), </a:t>
            </a:r>
            <a:r>
              <a:rPr lang="hu-HU" dirty="0"/>
              <a:t>Velence, Törökország</a:t>
            </a:r>
          </a:p>
          <a:p>
            <a:r>
              <a:rPr lang="hu-HU" dirty="0" smtClean="0"/>
              <a:t>Eldorádó </a:t>
            </a:r>
            <a:r>
              <a:rPr lang="hu-HU" dirty="0"/>
              <a:t>központi </a:t>
            </a:r>
            <a:r>
              <a:rPr lang="hu-HU" dirty="0" smtClean="0"/>
              <a:t>szerepe:</a:t>
            </a:r>
          </a:p>
          <a:p>
            <a:pPr lvl="1"/>
            <a:r>
              <a:rPr lang="hu-HU" dirty="0" smtClean="0"/>
              <a:t>az ideális </a:t>
            </a:r>
            <a:r>
              <a:rPr lang="hu-HU" dirty="0"/>
              <a:t>állam</a:t>
            </a:r>
            <a:r>
              <a:rPr lang="hu-HU" dirty="0" smtClean="0"/>
              <a:t>? (~ Platón államelmélete)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18. századi utópiák </a:t>
            </a:r>
            <a:r>
              <a:rPr lang="hu-HU" dirty="0" smtClean="0"/>
              <a:t>paródiája? → </a:t>
            </a:r>
            <a:r>
              <a:rPr lang="hu-HU" dirty="0"/>
              <a:t>a tökéletes társadalom utáni utópisztikus remény hiábavalósága</a:t>
            </a:r>
          </a:p>
          <a:p>
            <a:pPr marL="0" indent="0">
              <a:buNone/>
            </a:pPr>
            <a:r>
              <a:rPr lang="hu-HU" dirty="0" smtClean="0"/>
              <a:t>1</a:t>
            </a:r>
            <a:r>
              <a:rPr lang="hu-HU" dirty="0"/>
              <a:t>. Eldorádó előtt: Candide mindenkinek </a:t>
            </a:r>
            <a:r>
              <a:rPr lang="hu-HU" dirty="0" smtClean="0"/>
              <a:t>kiszolgáltatott</a:t>
            </a:r>
            <a:r>
              <a:rPr lang="hu-HU" dirty="0"/>
              <a:t>, alárendelt</a:t>
            </a:r>
          </a:p>
          <a:p>
            <a:pPr marL="0" indent="0">
              <a:buNone/>
            </a:pPr>
            <a:r>
              <a:rPr lang="hu-HU" dirty="0" smtClean="0"/>
              <a:t>2</a:t>
            </a:r>
            <a:r>
              <a:rPr lang="hu-HU" dirty="0"/>
              <a:t>. Eldorádó után: mindent és mindenkit megvásárolhat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021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/>
          </a:bodyPr>
          <a:lstStyle/>
          <a:p>
            <a:r>
              <a:rPr lang="hu-HU" dirty="0" smtClean="0"/>
              <a:t>ismétléstechnika</a:t>
            </a:r>
            <a:r>
              <a:rPr lang="hu-HU" dirty="0"/>
              <a:t>:</a:t>
            </a:r>
          </a:p>
          <a:p>
            <a:pPr lvl="1"/>
            <a:r>
              <a:rPr lang="hu-HU" dirty="0" smtClean="0"/>
              <a:t>hatalmas </a:t>
            </a:r>
            <a:r>
              <a:rPr lang="hu-HU" dirty="0"/>
              <a:t>bolgár király ↔ trónfosztott uralkodók</a:t>
            </a:r>
          </a:p>
          <a:p>
            <a:pPr lvl="1"/>
            <a:r>
              <a:rPr lang="hu-HU" dirty="0" smtClean="0"/>
              <a:t>alamizsnát </a:t>
            </a:r>
            <a:r>
              <a:rPr lang="hu-HU" dirty="0"/>
              <a:t>kér (Hollandia) ↔ alamizsnát ad (Velence)</a:t>
            </a:r>
          </a:p>
          <a:p>
            <a:pPr lvl="1"/>
            <a:r>
              <a:rPr lang="hu-HU" dirty="0" smtClean="0"/>
              <a:t>kétszeri </a:t>
            </a:r>
            <a:r>
              <a:rPr lang="hu-HU" dirty="0"/>
              <a:t>találkozás Panglos doktorral és az ifjú báróval, Kunigundával és az öregasszonnyal</a:t>
            </a:r>
          </a:p>
          <a:p>
            <a:pPr lvl="1"/>
            <a:r>
              <a:rPr lang="hu-HU" dirty="0" smtClean="0"/>
              <a:t>Candide </a:t>
            </a:r>
            <a:r>
              <a:rPr lang="hu-HU" dirty="0"/>
              <a:t>két helyen dolgozik (Hollandia, Törökország)</a:t>
            </a:r>
          </a:p>
          <a:p>
            <a:r>
              <a:rPr lang="hu-HU" dirty="0" smtClean="0"/>
              <a:t>záró </a:t>
            </a:r>
            <a:r>
              <a:rPr lang="hu-HU" dirty="0"/>
              <a:t>helyszín: Rodostó melletti </a:t>
            </a:r>
            <a:r>
              <a:rPr lang="hu-HU" dirty="0" smtClean="0"/>
              <a:t>kert</a:t>
            </a:r>
          </a:p>
          <a:p>
            <a:pPr lvl="1"/>
            <a:r>
              <a:rPr lang="hu-HU" dirty="0" smtClean="0"/>
              <a:t>paradicsomi harmónia, de illúzióktól mentesen</a:t>
            </a:r>
            <a:endParaRPr lang="hu-HU" dirty="0"/>
          </a:p>
          <a:p>
            <a:pPr lvl="1"/>
            <a:r>
              <a:rPr lang="hu-HU" dirty="0" smtClean="0"/>
              <a:t>Kunigunda megtalálása </a:t>
            </a:r>
            <a:r>
              <a:rPr lang="hu-HU" dirty="0" smtClean="0">
                <a:latin typeface="Bookman Old Style"/>
              </a:rPr>
              <a:t>→</a:t>
            </a:r>
            <a:r>
              <a:rPr lang="hu-HU" dirty="0" smtClean="0"/>
              <a:t> </a:t>
            </a:r>
            <a:r>
              <a:rPr lang="hu-HU" dirty="0"/>
              <a:t>az életnek értelmet adó eszmény torz </a:t>
            </a:r>
            <a:r>
              <a:rPr lang="hu-HU" dirty="0" smtClean="0"/>
              <a:t>beteljesülése</a:t>
            </a:r>
          </a:p>
          <a:p>
            <a:pPr lvl="1"/>
            <a:r>
              <a:rPr lang="hu-HU" dirty="0" smtClean="0"/>
              <a:t>„</a:t>
            </a:r>
            <a:r>
              <a:rPr lang="hu-HU" dirty="0"/>
              <a:t>Műveljük kertjeinket</a:t>
            </a:r>
            <a:r>
              <a:rPr lang="hu-HU" dirty="0" smtClean="0"/>
              <a:t>!” → </a:t>
            </a:r>
            <a:r>
              <a:rPr lang="hu-HU" dirty="0"/>
              <a:t>célirányos emberi munka dicsérete, </a:t>
            </a:r>
            <a:r>
              <a:rPr lang="hu-HU" dirty="0" smtClean="0"/>
              <a:t>társadalmi hasznosság, kispolgári </a:t>
            </a:r>
            <a:r>
              <a:rPr lang="hu-HU" dirty="0"/>
              <a:t>életforma → csak az ember szűkebb környezetében valósítható meg a rend és </a:t>
            </a:r>
            <a:r>
              <a:rPr lang="hu-HU" dirty="0" smtClean="0"/>
              <a:t>harmónia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9472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/>
              <a:t>Candide</a:t>
            </a:r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báró nővérének törvénytelen fia</a:t>
            </a:r>
          </a:p>
          <a:p>
            <a:r>
              <a:rPr lang="hu-HU" dirty="0"/>
              <a:t>beszélő név (’jámbor, együgyű, jóhiszemű</a:t>
            </a:r>
            <a:r>
              <a:rPr lang="hu-HU" dirty="0" smtClean="0"/>
              <a:t>’)</a:t>
            </a:r>
          </a:p>
          <a:p>
            <a:r>
              <a:rPr lang="hu-HU" dirty="0" smtClean="0"/>
              <a:t>Candide </a:t>
            </a:r>
            <a:r>
              <a:rPr lang="hu-HU" dirty="0"/>
              <a:t>elűzése ~ kiűzetés a Paradicsomból</a:t>
            </a:r>
          </a:p>
          <a:p>
            <a:r>
              <a:rPr lang="hu-HU" dirty="0" smtClean="0"/>
              <a:t>művelt</a:t>
            </a:r>
            <a:r>
              <a:rPr lang="hu-HU" dirty="0"/>
              <a:t>, kíváncsi, kitartó</a:t>
            </a:r>
          </a:p>
          <a:p>
            <a:r>
              <a:rPr lang="hu-HU" dirty="0" smtClean="0"/>
              <a:t>Candide </a:t>
            </a:r>
            <a:r>
              <a:rPr lang="hu-HU" dirty="0"/>
              <a:t>kalandjai: </a:t>
            </a:r>
            <a:r>
              <a:rPr lang="hu-HU" dirty="0" smtClean="0"/>
              <a:t>folyton </a:t>
            </a:r>
            <a:r>
              <a:rPr lang="hu-HU" dirty="0"/>
              <a:t>(újra)értelmezi a vele történteket, kételkedik, tapasztalatait szembesíti Pangloss tanításával, </a:t>
            </a:r>
            <a:r>
              <a:rPr lang="hu-HU" dirty="0" smtClean="0"/>
              <a:t>(</a:t>
            </a:r>
            <a:r>
              <a:rPr lang="hu-HU" dirty="0"/>
              <a:t>valós vagy képzeletbeli) párbeszédben áll </a:t>
            </a:r>
            <a:r>
              <a:rPr lang="hu-HU" dirty="0" smtClean="0"/>
              <a:t>mesterével, </a:t>
            </a:r>
            <a:r>
              <a:rPr lang="hu-HU" dirty="0"/>
              <a:t>illetve később Martinnal </a:t>
            </a:r>
            <a:endParaRPr lang="hu-HU" dirty="0" smtClean="0"/>
          </a:p>
          <a:p>
            <a:r>
              <a:rPr lang="hu-HU" dirty="0" smtClean="0"/>
              <a:t>lassú </a:t>
            </a:r>
            <a:r>
              <a:rPr lang="hu-HU" dirty="0"/>
              <a:t>nevelődési folyamat: meghaladja mestere ideológiai korlátait, Pangloss és </a:t>
            </a:r>
            <a:r>
              <a:rPr lang="hu-HU" dirty="0" smtClean="0"/>
              <a:t>Martin </a:t>
            </a:r>
            <a:r>
              <a:rPr lang="hu-HU" dirty="0"/>
              <a:t>nézeteit sem fogadja el → </a:t>
            </a:r>
            <a:r>
              <a:rPr lang="hu-HU" dirty="0" smtClean="0"/>
              <a:t> empirikus </a:t>
            </a:r>
            <a:r>
              <a:rPr lang="hu-HU" dirty="0"/>
              <a:t>és </a:t>
            </a:r>
            <a:r>
              <a:rPr lang="hu-HU" dirty="0" smtClean="0"/>
              <a:t>pragmatikus álláspont</a:t>
            </a:r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Szereplők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69013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Pangloss</a:t>
            </a:r>
            <a:endParaRPr lang="hu-HU" dirty="0"/>
          </a:p>
          <a:p>
            <a:r>
              <a:rPr lang="hu-HU" dirty="0" smtClean="0"/>
              <a:t>ragaszkodik </a:t>
            </a:r>
            <a:r>
              <a:rPr lang="hu-HU" dirty="0"/>
              <a:t>homogén elméletéhez, nem hajlandó megtagadni magát</a:t>
            </a:r>
          </a:p>
          <a:p>
            <a:r>
              <a:rPr lang="hu-HU" dirty="0" smtClean="0"/>
              <a:t>gondviselésbe</a:t>
            </a:r>
            <a:r>
              <a:rPr lang="hu-HU" dirty="0"/>
              <a:t>, ok-okozati összefüggésekbe vetett hit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b="1" dirty="0"/>
              <a:t>Martin</a:t>
            </a:r>
            <a:endParaRPr lang="hu-HU" dirty="0"/>
          </a:p>
          <a:p>
            <a:r>
              <a:rPr lang="hu-HU" dirty="0" smtClean="0"/>
              <a:t>Pangloss </a:t>
            </a:r>
            <a:r>
              <a:rPr lang="hu-HU" dirty="0"/>
              <a:t>ellenpontja</a:t>
            </a:r>
          </a:p>
          <a:p>
            <a:r>
              <a:rPr lang="hu-HU" dirty="0" smtClean="0"/>
              <a:t>manicheista</a:t>
            </a:r>
            <a:r>
              <a:rPr lang="hu-HU" dirty="0"/>
              <a:t>, világgyűlölő, a rosszat fogadja el alapelvként</a:t>
            </a:r>
          </a:p>
          <a:p>
            <a:r>
              <a:rPr lang="hu-HU" dirty="0" smtClean="0"/>
              <a:t>nincs </a:t>
            </a:r>
            <a:r>
              <a:rPr lang="hu-HU" dirty="0"/>
              <a:t>benne kíváncsiság és csodálkozás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dirty="0"/>
              <a:t>→ Pangloss és Martin közös vonása: passzivitás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b="1" dirty="0"/>
              <a:t>Cacambo, Öregasszony</a:t>
            </a:r>
            <a:endParaRPr lang="hu-HU" dirty="0"/>
          </a:p>
          <a:p>
            <a:r>
              <a:rPr lang="hu-HU" dirty="0" smtClean="0"/>
              <a:t>gyakorlati </a:t>
            </a:r>
            <a:r>
              <a:rPr lang="hu-HU" dirty="0"/>
              <a:t>érzék, életszeretet</a:t>
            </a:r>
          </a:p>
          <a:p>
            <a:r>
              <a:rPr lang="hu-HU" dirty="0" smtClean="0"/>
              <a:t>cselekménybonyolításban </a:t>
            </a:r>
            <a:r>
              <a:rPr lang="hu-HU" dirty="0"/>
              <a:t>betöltött </a:t>
            </a:r>
            <a:r>
              <a:rPr lang="hu-HU" dirty="0" smtClean="0"/>
              <a:t>szerepük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5116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sokféleség</a:t>
            </a:r>
            <a:r>
              <a:rPr lang="hu-HU" dirty="0"/>
              <a:t>, rendezetlenség, mégis egységes világ, nemzetköziség, nemzetek feletti jelenségek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világpolitikai </a:t>
            </a:r>
            <a:r>
              <a:rPr lang="hu-HU" dirty="0"/>
              <a:t>események (háborúk)</a:t>
            </a:r>
          </a:p>
          <a:p>
            <a:pPr lvl="1"/>
            <a:r>
              <a:rPr lang="hu-HU" dirty="0" smtClean="0"/>
              <a:t>kereszténység</a:t>
            </a:r>
            <a:endParaRPr lang="hu-HU" dirty="0"/>
          </a:p>
          <a:p>
            <a:pPr lvl="1"/>
            <a:r>
              <a:rPr lang="hu-HU" dirty="0" smtClean="0"/>
              <a:t>kereskedők</a:t>
            </a:r>
            <a:r>
              <a:rPr lang="hu-HU" dirty="0"/>
              <a:t>, zsidó pénzemberek</a:t>
            </a:r>
          </a:p>
          <a:p>
            <a:r>
              <a:rPr lang="hu-HU" dirty="0" smtClean="0"/>
              <a:t>az </a:t>
            </a:r>
            <a:r>
              <a:rPr lang="hu-HU" dirty="0"/>
              <a:t>ember kiszolgáltatott a hatalmi harcoknak, vallási türelmetlenségnek, pénznek és természeti katasztrófáknak</a:t>
            </a:r>
          </a:p>
          <a:p>
            <a:r>
              <a:rPr lang="hu-HU" dirty="0"/>
              <a:t>vallási fanatizmus és koldulás ↔ tolerancia és munka</a:t>
            </a:r>
          </a:p>
          <a:p>
            <a:r>
              <a:rPr lang="hu-HU" dirty="0" smtClean="0"/>
              <a:t>az </a:t>
            </a:r>
            <a:r>
              <a:rPr lang="hu-HU" dirty="0"/>
              <a:t>angol szabadságot becsüli, de a pártharcokat elítéli</a:t>
            </a:r>
          </a:p>
          <a:p>
            <a:r>
              <a:rPr lang="hu-HU" dirty="0" smtClean="0"/>
              <a:t>kora </a:t>
            </a:r>
            <a:r>
              <a:rPr lang="hu-HU" dirty="0"/>
              <a:t>irodalmát erősen kritizálja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Világkép, eszmeiség</a:t>
            </a:r>
            <a:r>
              <a:rPr lang="hu-HU" sz="32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9854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72000"/>
          </a:xfrm>
        </p:spPr>
        <p:txBody>
          <a:bodyPr/>
          <a:lstStyle/>
          <a:p>
            <a:r>
              <a:rPr lang="hu-HU" dirty="0" smtClean="0"/>
              <a:t>nagyszabású kísérlet a kor tudásanyagának összegzésére</a:t>
            </a:r>
          </a:p>
          <a:p>
            <a:r>
              <a:rPr lang="hu-HU" dirty="0" smtClean="0"/>
              <a:t>szerkesztők: </a:t>
            </a:r>
            <a:r>
              <a:rPr lang="hu-HU" b="1" dirty="0" smtClean="0"/>
              <a:t>Diderot</a:t>
            </a:r>
            <a:r>
              <a:rPr lang="hu-HU" dirty="0" smtClean="0"/>
              <a:t>, D’Alembert</a:t>
            </a:r>
          </a:p>
          <a:p>
            <a:r>
              <a:rPr lang="hu-HU" dirty="0" smtClean="0"/>
              <a:t>28 kötet</a:t>
            </a:r>
          </a:p>
          <a:p>
            <a:r>
              <a:rPr lang="hu-HU" dirty="0" smtClean="0"/>
              <a:t>felvilágosult világszemlélet  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hu-HU" sz="3200" b="1" i="1" dirty="0" smtClean="0"/>
              <a:t>Enciklopédia, avagy a tudományok, a művészetek és a mesterségk elméleti szótára </a:t>
            </a:r>
            <a:r>
              <a:rPr lang="hu-HU" sz="3200" dirty="0" smtClean="0"/>
              <a:t>(1751–1772)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59490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2" name="Picture 8" descr="Képtalálat a következőre: „voltaire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836712"/>
            <a:ext cx="418417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éptalálat a következőre: „rousseau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639" y="836712"/>
            <a:ext cx="3776281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Hol született?</a:t>
            </a:r>
          </a:p>
          <a:p>
            <a:r>
              <a:rPr lang="hu-HU" dirty="0" smtClean="0"/>
              <a:t>Mi volt az apja foglalkozása?</a:t>
            </a:r>
          </a:p>
          <a:p>
            <a:r>
              <a:rPr lang="hu-HU" dirty="0" smtClean="0"/>
              <a:t>Ki nevelte fel?</a:t>
            </a:r>
          </a:p>
          <a:p>
            <a:r>
              <a:rPr lang="hu-HU" dirty="0" smtClean="0"/>
              <a:t>Milyen mesterségeket próbált ki élete során?</a:t>
            </a:r>
          </a:p>
          <a:p>
            <a:r>
              <a:rPr lang="hu-HU" dirty="0" smtClean="0"/>
              <a:t>Mi alapozta meg irodalmi ismertségét?</a:t>
            </a:r>
          </a:p>
          <a:p>
            <a:r>
              <a:rPr lang="hu-HU" dirty="0" smtClean="0"/>
              <a:t>Melyik műve miatt kellett elmenekülnie Párizsból?</a:t>
            </a:r>
          </a:p>
          <a:p>
            <a:r>
              <a:rPr lang="hu-HU" dirty="0" smtClean="0"/>
              <a:t>Hol hunyt el? Melyik magyar  költőnk utal a helyszínre egyik versében?</a:t>
            </a:r>
          </a:p>
          <a:p>
            <a:r>
              <a:rPr lang="hu-HU" dirty="0" smtClean="0"/>
              <a:t>Hol helyezték végső nyugalomra?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Rousseau élete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36785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i="1" dirty="0"/>
              <a:t>Értekezés a tudományokról és a </a:t>
            </a:r>
            <a:r>
              <a:rPr lang="hu-HU" b="1" i="1" dirty="0" smtClean="0"/>
              <a:t>művészetekről </a:t>
            </a:r>
            <a:r>
              <a:rPr lang="hu-HU" dirty="0" smtClean="0"/>
              <a:t>(1750)</a:t>
            </a:r>
          </a:p>
          <a:p>
            <a:r>
              <a:rPr lang="hu-HU" b="1" i="1" dirty="0"/>
              <a:t>Az emberek közti egyenlőtlenség eredetéről és alapjairól</a:t>
            </a:r>
            <a:r>
              <a:rPr lang="hu-HU" dirty="0"/>
              <a:t> </a:t>
            </a:r>
            <a:r>
              <a:rPr lang="hu-HU" dirty="0" smtClean="0"/>
              <a:t> (1755)</a:t>
            </a:r>
          </a:p>
          <a:p>
            <a:r>
              <a:rPr lang="hu-HU" b="1" i="1" dirty="0"/>
              <a:t>Az új Héloïse</a:t>
            </a:r>
            <a:r>
              <a:rPr lang="hu-HU" dirty="0"/>
              <a:t> </a:t>
            </a:r>
            <a:r>
              <a:rPr lang="hu-HU" dirty="0" smtClean="0"/>
              <a:t>(1761)</a:t>
            </a:r>
          </a:p>
          <a:p>
            <a:r>
              <a:rPr lang="hu-HU" b="1" i="1" dirty="0" smtClean="0"/>
              <a:t>Társadalmi szerződés (</a:t>
            </a:r>
            <a:r>
              <a:rPr lang="hu-HU" dirty="0" smtClean="0"/>
              <a:t>1762)</a:t>
            </a:r>
          </a:p>
          <a:p>
            <a:r>
              <a:rPr lang="hu-HU" b="1" i="1" dirty="0" smtClean="0"/>
              <a:t>Emil </a:t>
            </a:r>
            <a:r>
              <a:rPr lang="hu-HU" b="1" i="1" dirty="0"/>
              <a:t>vagy a nevelésről</a:t>
            </a:r>
            <a:r>
              <a:rPr lang="hu-HU" dirty="0"/>
              <a:t> </a:t>
            </a:r>
            <a:r>
              <a:rPr lang="hu-HU" dirty="0" smtClean="0"/>
              <a:t>(1762)</a:t>
            </a:r>
          </a:p>
          <a:p>
            <a:r>
              <a:rPr lang="hu-HU" b="1" i="1" dirty="0" smtClean="0"/>
              <a:t>Vallomások </a:t>
            </a:r>
            <a:r>
              <a:rPr lang="hu-HU" dirty="0" smtClean="0"/>
              <a:t>(1782, 1789)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/>
              <a:t>Rousseau </a:t>
            </a:r>
            <a:r>
              <a:rPr lang="hu-HU" sz="3600" b="1" dirty="0" smtClean="0"/>
              <a:t>munkássága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12488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/>
              <a:t>1. természeti / fizikai egyenlőtlenség (életkor, egészségi állapot, testi erő, szellemi-lelki különbségek)</a:t>
            </a:r>
          </a:p>
          <a:p>
            <a:pPr marL="0" indent="0">
              <a:buNone/>
            </a:pPr>
            <a:r>
              <a:rPr lang="hu-HU" dirty="0"/>
              <a:t>2. morális / politikai egyenlőtlenség (kiváltságok)</a:t>
            </a:r>
          </a:p>
          <a:p>
            <a:endParaRPr lang="hu-HU" dirty="0" smtClean="0"/>
          </a:p>
          <a:p>
            <a:r>
              <a:rPr lang="hu-HU" dirty="0" smtClean="0"/>
              <a:t>természeti </a:t>
            </a:r>
            <a:r>
              <a:rPr lang="hu-HU" dirty="0"/>
              <a:t>állapot:</a:t>
            </a:r>
          </a:p>
          <a:p>
            <a:pPr lvl="1"/>
            <a:r>
              <a:rPr lang="hu-HU" dirty="0"/>
              <a:t>az </a:t>
            </a:r>
            <a:r>
              <a:rPr lang="hu-HU" dirty="0" smtClean="0"/>
              <a:t>ember </a:t>
            </a:r>
            <a:r>
              <a:rPr lang="hu-HU" dirty="0"/>
              <a:t>sem </a:t>
            </a:r>
            <a:r>
              <a:rPr lang="hu-HU" dirty="0" smtClean="0"/>
              <a:t>jó, </a:t>
            </a:r>
            <a:r>
              <a:rPr lang="hu-HU" dirty="0"/>
              <a:t>sem </a:t>
            </a:r>
            <a:r>
              <a:rPr lang="hu-HU" dirty="0" smtClean="0"/>
              <a:t>rossz </a:t>
            </a:r>
            <a:r>
              <a:rPr lang="hu-HU" dirty="0"/>
              <a:t>(nincsenek erények és bűnök)</a:t>
            </a:r>
          </a:p>
          <a:p>
            <a:pPr lvl="1"/>
            <a:r>
              <a:rPr lang="hu-HU" dirty="0"/>
              <a:t>ön- és fajfenntartás ösztöne, puszta érzéki benyomások, természetes érzések irányítják, pl.: szánakozás </a:t>
            </a:r>
            <a:r>
              <a:rPr lang="hu-HU" dirty="0" smtClean="0"/>
              <a:t>(→ </a:t>
            </a:r>
            <a:r>
              <a:rPr lang="hu-HU" dirty="0"/>
              <a:t>„Úgy tedd a jót magadnak, hogy a lehető legkisebb rosszat okozd másnak</a:t>
            </a:r>
            <a:r>
              <a:rPr lang="hu-HU" dirty="0" smtClean="0"/>
              <a:t>!”)</a:t>
            </a:r>
          </a:p>
          <a:p>
            <a:pPr lvl="1"/>
            <a:r>
              <a:rPr lang="hu-HU" dirty="0" smtClean="0"/>
              <a:t>független tevékenységek</a:t>
            </a:r>
          </a:p>
          <a:p>
            <a:pPr lvl="1"/>
            <a:r>
              <a:rPr lang="hu-HU" dirty="0" smtClean="0"/>
              <a:t>szabadság, harmóniában </a:t>
            </a:r>
            <a:r>
              <a:rPr lang="hu-HU" dirty="0"/>
              <a:t>a természettel és </a:t>
            </a:r>
            <a:r>
              <a:rPr lang="hu-HU" dirty="0" smtClean="0"/>
              <a:t>embertársaival</a:t>
            </a:r>
          </a:p>
          <a:p>
            <a:pPr marL="365760" lvl="1" indent="0">
              <a:buNone/>
            </a:pPr>
            <a:r>
              <a:rPr lang="hu-HU" dirty="0" smtClean="0">
                <a:latin typeface="Arial"/>
                <a:cs typeface="Arial"/>
              </a:rPr>
              <a:t>►</a:t>
            </a:r>
            <a:r>
              <a:rPr lang="hu-HU" dirty="0" smtClean="0"/>
              <a:t>kevésbé </a:t>
            </a:r>
            <a:r>
              <a:rPr lang="hu-HU" dirty="0"/>
              <a:t>érvényesül az egyenlőtlenség 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/>
              <a:t>Az emberek közti egyenlőtlenség eredetéről és alapjairól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8345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/>
          <a:lstStyle/>
          <a:p>
            <a:r>
              <a:rPr lang="hu-HU" dirty="0"/>
              <a:t>változások:</a:t>
            </a:r>
          </a:p>
          <a:p>
            <a:pPr lvl="1"/>
            <a:r>
              <a:rPr lang="hu-HU" dirty="0" smtClean="0"/>
              <a:t>tulajdon </a:t>
            </a:r>
            <a:r>
              <a:rPr lang="hu-HU" dirty="0"/>
              <a:t>megjelenése → </a:t>
            </a:r>
            <a:r>
              <a:rPr lang="hu-HU" dirty="0" smtClean="0"/>
              <a:t>polgári </a:t>
            </a:r>
            <a:r>
              <a:rPr lang="hu-HU" dirty="0"/>
              <a:t>társadalom kialakulása</a:t>
            </a:r>
          </a:p>
          <a:p>
            <a:pPr lvl="1"/>
            <a:r>
              <a:rPr lang="hu-HU" dirty="0" smtClean="0"/>
              <a:t>egyenlőség megszűnése → az </a:t>
            </a:r>
            <a:r>
              <a:rPr lang="hu-HU" dirty="0"/>
              <a:t>emberek egymás feletti </a:t>
            </a:r>
            <a:r>
              <a:rPr lang="hu-HU" dirty="0" smtClean="0"/>
              <a:t>hatalma </a:t>
            </a: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/>
              <a:t>a </a:t>
            </a:r>
            <a:r>
              <a:rPr lang="hu-HU" dirty="0"/>
              <a:t>zsarnokság mint az egyenlőtlenség legmagasabb foka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civilizáció fejlődése nem javította, sőt megrontotta az emberi természetet → vissza kell térni az ősi, romlatlan </a:t>
            </a:r>
            <a:r>
              <a:rPr lang="hu-HU" dirty="0" smtClean="0"/>
              <a:t>állapotokhoz: „Vissza a természethez!”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04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az ember természetes jogait érvényesíteni kell a társadalomban</a:t>
            </a:r>
          </a:p>
          <a:p>
            <a:pPr lvl="0"/>
            <a:r>
              <a:rPr lang="hu-HU" dirty="0"/>
              <a:t>népfelség (népszuverenitás) elve: az uralkodó hatalma a néptől ered, a társadalommal kötött „szerződésen” </a:t>
            </a:r>
            <a:r>
              <a:rPr lang="hu-HU" dirty="0" smtClean="0"/>
              <a:t>alapul </a:t>
            </a:r>
            <a:r>
              <a:rPr lang="hu-HU" dirty="0" smtClean="0">
                <a:latin typeface="Bookman Old Style"/>
              </a:rPr>
              <a:t>→</a:t>
            </a:r>
            <a:r>
              <a:rPr lang="hu-HU" dirty="0" smtClean="0"/>
              <a:t> </a:t>
            </a:r>
            <a:r>
              <a:rPr lang="hu-HU" dirty="0"/>
              <a:t>a nép akár le is </a:t>
            </a:r>
            <a:r>
              <a:rPr lang="hu-HU" dirty="0" smtClean="0"/>
              <a:t>válthatja </a:t>
            </a:r>
            <a:r>
              <a:rPr lang="hu-HU" dirty="0"/>
              <a:t>(ha megszegi a szerződést)</a:t>
            </a:r>
          </a:p>
          <a:p>
            <a:pPr lvl="0"/>
            <a:r>
              <a:rPr lang="hu-HU" dirty="0"/>
              <a:t>a közjónak, vagyis a többségi akaratnak az egyén szabadságát is alá kell </a:t>
            </a:r>
            <a:r>
              <a:rPr lang="hu-HU" dirty="0" smtClean="0"/>
              <a:t>rendelni</a:t>
            </a:r>
          </a:p>
          <a:p>
            <a:pPr marL="0" lvl="0" indent="0">
              <a:buNone/>
            </a:pPr>
            <a:r>
              <a:rPr lang="hu-HU" dirty="0"/>
              <a:t>	</a:t>
            </a:r>
            <a:r>
              <a:rPr lang="hu-HU" dirty="0" smtClean="0"/>
              <a:t>(</a:t>
            </a: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/>
              <a:t>jakobinus diktatúra!)</a:t>
            </a: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hu-HU" sz="3600" b="1" i="1" dirty="0" smtClean="0">
                <a:effectLst/>
              </a:rPr>
              <a:t>Társadalmi szerződés</a:t>
            </a:r>
            <a:r>
              <a:rPr lang="hu-HU" dirty="0">
                <a:effectLst/>
              </a:rPr>
              <a:t/>
            </a:r>
            <a:br>
              <a:rPr lang="hu-HU" dirty="0">
                <a:effectLst/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44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b="1" i="1" dirty="0"/>
              <a:t>Az új Héloïse</a:t>
            </a:r>
            <a:endParaRPr lang="hu-HU" sz="2800" b="1" i="1" dirty="0">
              <a:latin typeface="+mj-lt"/>
            </a:endParaRPr>
          </a:p>
          <a:p>
            <a:r>
              <a:rPr lang="hu-HU" dirty="0" smtClean="0"/>
              <a:t>szentimentális levélregény</a:t>
            </a:r>
          </a:p>
          <a:p>
            <a:r>
              <a:rPr lang="hu-HU" dirty="0" smtClean="0"/>
              <a:t>utalás Abélard </a:t>
            </a:r>
            <a:r>
              <a:rPr lang="hu-HU" dirty="0"/>
              <a:t>és</a:t>
            </a:r>
            <a:r>
              <a:rPr lang="hu-HU" b="1" i="1" dirty="0"/>
              <a:t> </a:t>
            </a:r>
            <a:r>
              <a:rPr lang="hu-HU" dirty="0" smtClean="0"/>
              <a:t>Héloïse történetére ~ Júlia és Saint-Preux beteljesületlen szerelme</a:t>
            </a:r>
          </a:p>
          <a:p>
            <a:r>
              <a:rPr lang="hu-HU" dirty="0" smtClean="0"/>
              <a:t>érzelmek kultusza ~ természetábrázolás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sz="2800" b="1" i="1" dirty="0" smtClean="0">
                <a:latin typeface="+mj-lt"/>
              </a:rPr>
              <a:t>Emil, </a:t>
            </a:r>
            <a:r>
              <a:rPr lang="hu-HU" sz="2800" b="1" i="1" dirty="0">
                <a:latin typeface="+mj-lt"/>
              </a:rPr>
              <a:t>vagy a nevelésről</a:t>
            </a:r>
            <a:endParaRPr lang="hu-HU" sz="2800" dirty="0" smtClean="0">
              <a:latin typeface="+mj-lt"/>
            </a:endParaRPr>
          </a:p>
          <a:p>
            <a:r>
              <a:rPr lang="hu-HU" dirty="0" smtClean="0"/>
              <a:t>a gyermek eredendően jó, csak a társadalom  teszi rosszá → a civilizációtól távol, falun kell nevelni</a:t>
            </a:r>
          </a:p>
          <a:p>
            <a:r>
              <a:rPr lang="hu-HU" dirty="0" smtClean="0"/>
              <a:t>test és lélek, értelem és érzelem harmóniája</a:t>
            </a:r>
          </a:p>
          <a:p>
            <a:r>
              <a:rPr lang="hu-HU" dirty="0" smtClean="0"/>
              <a:t>személyes élmény és megfigyelés</a:t>
            </a:r>
          </a:p>
          <a:p>
            <a:r>
              <a:rPr lang="hu-HU" dirty="0" smtClean="0"/>
              <a:t>erkölcsi nevelés fontossága</a:t>
            </a:r>
          </a:p>
          <a:p>
            <a:pPr marL="0" indent="0">
              <a:buNone/>
            </a:pPr>
            <a:r>
              <a:rPr lang="hu-HU" smtClean="0">
                <a:latin typeface="Bookman Old Style"/>
              </a:rPr>
              <a:t>→ </a:t>
            </a:r>
            <a:r>
              <a:rPr lang="hu-HU" smtClean="0"/>
              <a:t>elfogatóparancs Rousseau ellen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72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1348</TotalTime>
  <Words>1024</Words>
  <Application>Microsoft Office PowerPoint</Application>
  <PresentationFormat>Diavetítés a képernyőre (4:3 oldalarány)</PresentationFormat>
  <Paragraphs>140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Bookman Old Style</vt:lpstr>
      <vt:lpstr>Constantia</vt:lpstr>
      <vt:lpstr>Wingdings 2</vt:lpstr>
      <vt:lpstr>Paper</vt:lpstr>
      <vt:lpstr>A francia felvilágosodás</vt:lpstr>
      <vt:lpstr>Enciklopédia, avagy a tudományok, a művészetek és a mesterségk elméleti szótára (1751–1772)</vt:lpstr>
      <vt:lpstr>PowerPoint-bemutató</vt:lpstr>
      <vt:lpstr>Rousseau élete</vt:lpstr>
      <vt:lpstr>Rousseau munkássága</vt:lpstr>
      <vt:lpstr>Az emberek közti egyenlőtlenség eredetéről és alapjairól</vt:lpstr>
      <vt:lpstr>PowerPoint-bemutató</vt:lpstr>
      <vt:lpstr>Társadalmi szerződés </vt:lpstr>
      <vt:lpstr>PowerPoint-bemutató</vt:lpstr>
      <vt:lpstr>Voltaire élete</vt:lpstr>
      <vt:lpstr>Candide vagy az optimizmus (1759)</vt:lpstr>
      <vt:lpstr>Keletkezés</vt:lpstr>
      <vt:lpstr>Műfaj</vt:lpstr>
      <vt:lpstr>Szerkesztésmód</vt:lpstr>
      <vt:lpstr>PowerPoint-bemutató</vt:lpstr>
      <vt:lpstr>PowerPoint-bemutató</vt:lpstr>
      <vt:lpstr>Szereplők</vt:lpstr>
      <vt:lpstr>PowerPoint-bemutató</vt:lpstr>
      <vt:lpstr>Világkép, eszmeiség,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67</cp:revision>
  <dcterms:created xsi:type="dcterms:W3CDTF">2016-11-06T14:22:17Z</dcterms:created>
  <dcterms:modified xsi:type="dcterms:W3CDTF">2023-03-12T16:02:04Z</dcterms:modified>
</cp:coreProperties>
</file>