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3" r:id="rId9"/>
    <p:sldId id="263" r:id="rId10"/>
    <p:sldId id="264" r:id="rId11"/>
    <p:sldId id="265" r:id="rId12"/>
    <p:sldId id="269" r:id="rId13"/>
    <p:sldId id="266" r:id="rId14"/>
    <p:sldId id="267" r:id="rId15"/>
    <p:sldId id="268" r:id="rId16"/>
    <p:sldId id="270" r:id="rId17"/>
    <p:sldId id="272" r:id="rId18"/>
    <p:sldId id="271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D5D9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1138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BE9EDB4-8DF5-4BB1-BACD-B184940A42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EA55B73-42CB-4E87-A17B-8A99F9ABA5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AE3B0E4-4C78-4638-AEA0-F8E9E10A5C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FC6D2-0EEF-4C4B-A70E-46F19C9518DA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139612923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BE9EDB4-8DF5-4BB1-BACD-B184940A42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EA55B73-42CB-4E87-A17B-8A99F9ABA5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AE3B0E4-4C78-4638-AEA0-F8E9E10A5C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CFB7D3-F286-4978-BA7A-5B739EC78344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74004841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BE9EDB4-8DF5-4BB1-BACD-B184940A42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EA55B73-42CB-4E87-A17B-8A99F9ABA5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AE3B0E4-4C78-4638-AEA0-F8E9E10A5C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3C3356-2B55-446A-828B-D5681FF4761A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502738596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BE9EDB4-8DF5-4BB1-BACD-B184940A42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EA55B73-42CB-4E87-A17B-8A99F9ABA5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AE3B0E4-4C78-4638-AEA0-F8E9E10A5C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8F27F-4162-4286-8741-4C383B20AA6F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28755768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BE9EDB4-8DF5-4BB1-BACD-B184940A42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EA55B73-42CB-4E87-A17B-8A99F9ABA5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AE3B0E4-4C78-4638-AEA0-F8E9E10A5C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BD3EF-12F2-4D9A-BBD8-4A4D5A79E56A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19592492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BE9EDB4-8DF5-4BB1-BACD-B184940A42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EA55B73-42CB-4E87-A17B-8A99F9ABA5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AE3B0E4-4C78-4638-AEA0-F8E9E10A5C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70E371-7BF2-4215-A1ED-DAE7AC95F70A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52977585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E9EDB4-8DF5-4BB1-BACD-B184940A42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A55B73-42CB-4E87-A17B-8A99F9ABA5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E3B0E4-4C78-4638-AEA0-F8E9E10A5C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9BA896-8D89-4BEB-808D-159E525C24C9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15839901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BE9EDB4-8DF5-4BB1-BACD-B184940A42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EA55B73-42CB-4E87-A17B-8A99F9ABA5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AE3B0E4-4C78-4638-AEA0-F8E9E10A5C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FCB31-DC57-4B9E-B1CF-EC05AAFC5A1B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54480671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BE9EDB4-8DF5-4BB1-BACD-B184940A42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EA55B73-42CB-4E87-A17B-8A99F9ABA5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AE3B0E4-4C78-4638-AEA0-F8E9E10A5C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054CD-6E72-4AD8-A2CB-6AC05D37113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26495319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BE9EDB4-8DF5-4BB1-BACD-B184940A42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EA55B73-42CB-4E87-A17B-8A99F9ABA5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AE3B0E4-4C78-4638-AEA0-F8E9E10A5C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30CE0-0254-4735-AB1B-7606D6FC5D4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521364728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E9EDB4-8DF5-4BB1-BACD-B184940A42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A55B73-42CB-4E87-A17B-8A99F9ABA5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E3B0E4-4C78-4638-AEA0-F8E9E10A5C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3DBAC-ED37-4A05-9399-251061CDCD9D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966330094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E9EDB4-8DF5-4BB1-BACD-B184940A42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A55B73-42CB-4E87-A17B-8A99F9ABA5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E3B0E4-4C78-4638-AEA0-F8E9E10A5C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9210A-0A61-42B6-81D5-E9D89B527657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60618893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2BFC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BE9EDB4-8DF5-4BB1-BACD-B184940A429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EA55B73-42CB-4E87-A17B-8A99F9ABA5E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AE3B0E4-4C78-4638-AEA0-F8E9E10A5CC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/>
            </a:lvl1pPr>
          </a:lstStyle>
          <a:p>
            <a:pPr>
              <a:defRPr/>
            </a:pPr>
            <a:fld id="{721F9256-C9EF-4119-8928-B9F6C30BDD67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u-HU" altLang="hu-HU" b="1" smtClean="0">
                <a:latin typeface="Bookman Old Style" panose="02050604050505020204" pitchFamily="18" charset="0"/>
              </a:rPr>
              <a:t>Az európai líra a 19. század második felében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ím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algn="l"/>
            <a:r>
              <a:rPr lang="hu-HU" altLang="hu-HU" sz="3200" b="1" i="1" smtClean="0">
                <a:latin typeface="Bookman Old Style" panose="02050604050505020204" pitchFamily="18" charset="0"/>
              </a:rPr>
              <a:t>Kapcsolatok</a:t>
            </a:r>
          </a:p>
        </p:txBody>
      </p:sp>
      <p:sp>
        <p:nvSpPr>
          <p:cNvPr id="10243" name="Tartalom helye 2">
            <a:extLst>
              <a:ext uri="{FF2B5EF4-FFF2-40B4-BE49-F238E27FC236}">
                <a16:creationId xmlns:a16="http://schemas.microsoft.com/office/drawing/2014/main" id="{A144E5A2-BC7F-4A6D-9BCC-4320034A10A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214438"/>
            <a:ext cx="8401050" cy="4911725"/>
          </a:xfrm>
        </p:spPr>
        <p:txBody>
          <a:bodyPr/>
          <a:lstStyle/>
          <a:p>
            <a:pPr>
              <a:defRPr/>
            </a:pPr>
            <a:r>
              <a:rPr lang="hu-HU" altLang="hu-HU" sz="2400" dirty="0"/>
              <a:t>a kötet egyik programadó verse</a:t>
            </a:r>
          </a:p>
          <a:p>
            <a:pPr>
              <a:defRPr/>
            </a:pPr>
            <a:r>
              <a:rPr lang="hu-HU" altLang="hu-HU" sz="2400" dirty="0"/>
              <a:t>szonett</a:t>
            </a:r>
          </a:p>
          <a:p>
            <a:pPr>
              <a:defRPr/>
            </a:pPr>
            <a:r>
              <a:rPr lang="hu-HU" altLang="hu-HU" sz="2400" dirty="0"/>
              <a:t>költői eszközök: metafora, megszemélyesítés, hasonlat, ellentét, szinesztézia → szimbólum </a:t>
            </a:r>
          </a:p>
          <a:p>
            <a:pPr>
              <a:defRPr/>
            </a:pPr>
            <a:r>
              <a:rPr lang="hu-HU" altLang="hu-HU" sz="2400" dirty="0"/>
              <a:t>„Templom a természet” → szakralitás </a:t>
            </a:r>
          </a:p>
          <a:p>
            <a:pPr>
              <a:defRPr/>
            </a:pPr>
            <a:r>
              <a:rPr lang="hu-HU" sz="2400" dirty="0"/>
              <a:t>„Jelképek erdején át visz az ember útja” → szimbolizmus</a:t>
            </a:r>
            <a:endParaRPr lang="hu-HU" altLang="hu-HU" sz="2400" dirty="0"/>
          </a:p>
          <a:p>
            <a:pPr>
              <a:defRPr/>
            </a:pPr>
            <a:r>
              <a:rPr lang="hu-HU" altLang="hu-HU" sz="2400" dirty="0"/>
              <a:t>„valami titkos és mély egység” a tárgyak között → rejtett összefüggések, misztikum</a:t>
            </a:r>
          </a:p>
          <a:p>
            <a:pPr>
              <a:defRPr/>
            </a:pPr>
            <a:r>
              <a:rPr lang="hu-HU" altLang="hu-HU" sz="2400" dirty="0"/>
              <a:t>természeti harmónia ~ test és lélek harmóniája</a:t>
            </a:r>
          </a:p>
          <a:p>
            <a:pPr marL="0" indent="0">
              <a:buFontTx/>
              <a:buNone/>
              <a:defRPr/>
            </a:pPr>
            <a:r>
              <a:rPr lang="hu-HU" altLang="hu-HU" sz="2400" dirty="0"/>
              <a:t>► a világ jelenségei csak jelek, melyek jelképes értelmet   hordoznak, sejtetik a legmélyebb összefüggéseket → a költészet feladata e rejtett „kapcsolatok” feltárása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ím 1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20725"/>
          </a:xfrm>
        </p:spPr>
        <p:txBody>
          <a:bodyPr/>
          <a:lstStyle/>
          <a:p>
            <a:pPr algn="l"/>
            <a:r>
              <a:rPr lang="hu-HU" altLang="hu-HU" sz="3200" b="1" i="1" smtClean="0">
                <a:latin typeface="Bookman Old Style" panose="02050604050505020204" pitchFamily="18" charset="0"/>
              </a:rPr>
              <a:t>Az albatrosz</a:t>
            </a:r>
          </a:p>
        </p:txBody>
      </p:sp>
      <p:sp>
        <p:nvSpPr>
          <p:cNvPr id="12291" name="Tartalom helye 2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5232400"/>
          </a:xfrm>
        </p:spPr>
        <p:txBody>
          <a:bodyPr/>
          <a:lstStyle/>
          <a:p>
            <a:r>
              <a:rPr lang="hu-HU" altLang="hu-HU" sz="2400" dirty="0" smtClean="0"/>
              <a:t>(1-3. vsz.) a rabul ejtett madár vergődése (allegória)</a:t>
            </a:r>
          </a:p>
          <a:p>
            <a:r>
              <a:rPr lang="hu-HU" altLang="hu-HU" sz="2400" dirty="0" smtClean="0"/>
              <a:t>fenn ↔ lenn, repül ↔ jár, szép ↔ rút, fenséges ↔ komikus</a:t>
            </a:r>
          </a:p>
          <a:p>
            <a:r>
              <a:rPr lang="hu-HU" altLang="hu-HU" sz="2400" dirty="0" smtClean="0"/>
              <a:t>szépség, tisztaság, ideálok, művészet, szellemi szféra ↔ romlottság, közönséges, durva világ, értékpusztulás</a:t>
            </a:r>
          </a:p>
          <a:p>
            <a:r>
              <a:rPr lang="hu-HU" altLang="hu-HU" sz="2400" dirty="0" smtClean="0"/>
              <a:t>(4. vsz.): a kép „magyarázata”</a:t>
            </a:r>
          </a:p>
          <a:p>
            <a:pPr lvl="1"/>
            <a:r>
              <a:rPr lang="hu-HU" altLang="hu-HU" sz="2200" dirty="0" smtClean="0"/>
              <a:t>a költői lét (művészsors) allegóriája: a szellem embere magányosan gyötrődik, rabnak érzi magát</a:t>
            </a:r>
          </a:p>
          <a:p>
            <a:pPr lvl="1"/>
            <a:r>
              <a:rPr lang="hu-HU" altLang="hu-HU" sz="2200" dirty="0" smtClean="0"/>
              <a:t>„s megbotlik óriás két szárnyában, ha lép” → a költőt ugyanazon képességei teszik alkalmassá a szellemi szabadságra, szárnyalásra, a művészi érték létrehozására, amelyek megakadályozzák a hétköznapi életbe való beilleszkedését (irónia)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ím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hu-HU" altLang="hu-HU" sz="3200" b="1" i="1" smtClean="0">
                <a:latin typeface="Bookman Old Style" panose="02050604050505020204" pitchFamily="18" charset="0"/>
              </a:rPr>
              <a:t>Őszi ének</a:t>
            </a:r>
            <a:endParaRPr lang="hu-HU" altLang="hu-HU" sz="3200" smtClean="0">
              <a:latin typeface="Bookman Old Style" panose="02050604050505020204" pitchFamily="18" charset="0"/>
            </a:endParaRPr>
          </a:p>
        </p:txBody>
      </p:sp>
      <p:sp>
        <p:nvSpPr>
          <p:cNvPr id="13315" name="Tartalom hely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sz="2400" i="1" smtClean="0"/>
              <a:t>Mi indokolja a szerkezeti tagolást? Milyen kapcsolat van a vers két része között?</a:t>
            </a:r>
            <a:endParaRPr lang="hu-HU" altLang="hu-HU" sz="2400" smtClean="0"/>
          </a:p>
          <a:p>
            <a:r>
              <a:rPr lang="hu-HU" altLang="hu-HU" sz="2400" i="1" smtClean="0"/>
              <a:t>Melyek a vers fő motívumai, s mi a szerepe, jelentése ezeknek a költeményben?</a:t>
            </a:r>
            <a:endParaRPr lang="hu-HU" altLang="hu-HU" sz="2400" smtClean="0"/>
          </a:p>
          <a:p>
            <a:r>
              <a:rPr lang="hu-HU" altLang="hu-HU" sz="2400" i="1" smtClean="0"/>
              <a:t>Elemezze az első rész időviszonyait (fogalmak - motívumok, igealakok)!</a:t>
            </a:r>
          </a:p>
          <a:p>
            <a:r>
              <a:rPr lang="hu-HU" altLang="hu-HU" sz="2400" i="1" smtClean="0"/>
              <a:t>Gyűjtse ki a versből a költői képeket!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ím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82675"/>
          </a:xfrm>
        </p:spPr>
        <p:txBody>
          <a:bodyPr/>
          <a:lstStyle/>
          <a:p>
            <a:pPr algn="l"/>
            <a:r>
              <a:rPr lang="hu-HU" altLang="hu-HU" sz="3600" b="1" smtClean="0">
                <a:latin typeface="Bookman Old Style" panose="02050604050505020204" pitchFamily="18" charset="0"/>
              </a:rPr>
              <a:t>Paul Verlaine</a:t>
            </a:r>
            <a:r>
              <a:rPr lang="hu-HU" altLang="hu-HU" sz="3600" smtClean="0">
                <a:latin typeface="Bookman Old Style" panose="02050604050505020204" pitchFamily="18" charset="0"/>
              </a:rPr>
              <a:t> (1844–1896)</a:t>
            </a:r>
            <a:endParaRPr lang="hu-HU" altLang="hu-HU" sz="3600" b="1" smtClean="0">
              <a:latin typeface="Bookman Old Style" panose="02050604050505020204" pitchFamily="18" charset="0"/>
            </a:endParaRPr>
          </a:p>
        </p:txBody>
      </p:sp>
      <p:sp>
        <p:nvSpPr>
          <p:cNvPr id="13315" name="Tartalom helye 2">
            <a:extLst>
              <a:ext uri="{FF2B5EF4-FFF2-40B4-BE49-F238E27FC236}">
                <a16:creationId xmlns:a16="http://schemas.microsoft.com/office/drawing/2014/main" id="{2E33FD85-52A2-4712-BE1F-3AC26886EE4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428750"/>
            <a:ext cx="8229600" cy="4697413"/>
          </a:xfrm>
        </p:spPr>
        <p:txBody>
          <a:bodyPr/>
          <a:lstStyle/>
          <a:p>
            <a:pPr>
              <a:defRPr/>
            </a:pPr>
            <a:r>
              <a:rPr lang="hu-HU" altLang="hu-HU" sz="2400" dirty="0"/>
              <a:t>Baudelaire első méltatója</a:t>
            </a:r>
          </a:p>
          <a:p>
            <a:pPr>
              <a:defRPr/>
            </a:pPr>
            <a:r>
              <a:rPr lang="hu-HU" altLang="hu-HU" sz="2400" dirty="0"/>
              <a:t>ő mutatja be az új költőnemzedéket (</a:t>
            </a:r>
            <a:r>
              <a:rPr lang="hu-HU" altLang="hu-HU" sz="2400" i="1" dirty="0"/>
              <a:t>Elátkozott költők</a:t>
            </a:r>
            <a:r>
              <a:rPr lang="hu-HU" altLang="hu-HU" sz="2400" dirty="0"/>
              <a:t>): Rimbaud és Mallarmé felfedezése</a:t>
            </a:r>
          </a:p>
          <a:p>
            <a:pPr>
              <a:defRPr/>
            </a:pPr>
            <a:r>
              <a:rPr lang="hu-HU" altLang="hu-HU" sz="2400" dirty="0"/>
              <a:t>„szent bohém” </a:t>
            </a:r>
            <a:r>
              <a:rPr lang="hu-HU" altLang="hu-HU" sz="2400" dirty="0">
                <a:latin typeface="+mj-lt"/>
              </a:rPr>
              <a:t>(kicsapongó élet </a:t>
            </a:r>
            <a:r>
              <a:rPr lang="hu-HU" altLang="hu-HU" sz="2400" dirty="0">
                <a:latin typeface="+mj-lt"/>
                <a:cs typeface="Times New Roman" panose="02020603050405020304" pitchFamily="18" charset="0"/>
              </a:rPr>
              <a:t>↔ bűntudat)</a:t>
            </a:r>
            <a:endParaRPr lang="hu-HU" altLang="hu-HU" sz="2400" dirty="0">
              <a:latin typeface="+mj-lt"/>
            </a:endParaRPr>
          </a:p>
          <a:p>
            <a:pPr>
              <a:defRPr/>
            </a:pPr>
            <a:r>
              <a:rPr lang="hu-HU" altLang="hu-HU" sz="2400" dirty="0"/>
              <a:t>Verlaine és Rimbaud „különleges” kapcsolata (Belgium, Anglia) → Verlaine </a:t>
            </a:r>
            <a:r>
              <a:rPr lang="hu-HU" altLang="hu-HU" sz="2400" dirty="0" err="1"/>
              <a:t>rálő</a:t>
            </a:r>
            <a:r>
              <a:rPr lang="hu-HU" altLang="hu-HU" sz="2400" dirty="0"/>
              <a:t> barátjára → kétévi börtönre ítélik → megtér, de később újra elzüllik</a:t>
            </a:r>
          </a:p>
          <a:p>
            <a:pPr>
              <a:defRPr/>
            </a:pPr>
            <a:r>
              <a:rPr lang="hu-HU" altLang="hu-HU" sz="2400" dirty="0"/>
              <a:t>kevés gondolatiság; inkább egy-egy érzelem, hangulat megjelenítése</a:t>
            </a:r>
          </a:p>
          <a:p>
            <a:pPr>
              <a:defRPr/>
            </a:pPr>
            <a:r>
              <a:rPr lang="hu-HU" altLang="hu-HU" sz="2400" dirty="0"/>
              <a:t>verselés, zeneiség a középpontban, kedveli a dalformát</a:t>
            </a:r>
          </a:p>
          <a:p>
            <a:pPr>
              <a:defRPr/>
            </a:pPr>
            <a:endParaRPr lang="hu-HU" altLang="hu-HU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ím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algn="l"/>
            <a:r>
              <a:rPr lang="hu-HU" altLang="hu-HU" sz="3200" b="1" i="1" smtClean="0">
                <a:latin typeface="Bookman Old Style" panose="02050604050505020204" pitchFamily="18" charset="0"/>
              </a:rPr>
              <a:t>Költészettan</a:t>
            </a:r>
          </a:p>
        </p:txBody>
      </p:sp>
      <p:sp>
        <p:nvSpPr>
          <p:cNvPr id="15363" name="Tartalom helye 2"/>
          <p:cNvSpPr>
            <a:spLocks noGrp="1" noChangeArrowheads="1"/>
          </p:cNvSpPr>
          <p:nvPr>
            <p:ph idx="1"/>
          </p:nvPr>
        </p:nvSpPr>
        <p:spPr>
          <a:xfrm>
            <a:off x="457200" y="1285875"/>
            <a:ext cx="8229600" cy="4840288"/>
          </a:xfrm>
        </p:spPr>
        <p:txBody>
          <a:bodyPr/>
          <a:lstStyle/>
          <a:p>
            <a:r>
              <a:rPr lang="hu-HU" altLang="hu-HU" sz="2400" dirty="0" smtClean="0"/>
              <a:t>ars poetica </a:t>
            </a:r>
            <a:r>
              <a:rPr lang="hu-HU" altLang="hu-HU" sz="2400" dirty="0" smtClean="0"/>
              <a:t>(valójában a „költészettan tagadása”)</a:t>
            </a:r>
          </a:p>
          <a:p>
            <a:r>
              <a:rPr lang="hu-HU" altLang="hu-HU" sz="2400" dirty="0" smtClean="0"/>
              <a:t>a </a:t>
            </a:r>
            <a:r>
              <a:rPr lang="hu-HU" altLang="hu-HU" sz="2400" dirty="0" smtClean="0"/>
              <a:t>szimbolizmus programnyilatkozata</a:t>
            </a:r>
          </a:p>
          <a:p>
            <a:r>
              <a:rPr lang="hu-HU" altLang="hu-HU" sz="2400" dirty="0" smtClean="0"/>
              <a:t>szó + </a:t>
            </a:r>
            <a:r>
              <a:rPr lang="hu-HU" altLang="hu-HU" sz="2400" dirty="0" smtClean="0"/>
              <a:t>zene összekapcsolása → „szómuzsika”</a:t>
            </a:r>
          </a:p>
          <a:p>
            <a:r>
              <a:rPr lang="hu-HU" altLang="hu-HU" sz="2400" dirty="0" smtClean="0"/>
              <a:t>a versszervező erő nem a jelentés, hanem a hangzás</a:t>
            </a:r>
          </a:p>
          <a:p>
            <a:r>
              <a:rPr lang="hu-HU" altLang="hu-HU" sz="2400" dirty="0" smtClean="0"/>
              <a:t>költészeti hagyomány: gondolati tartalom, retorikus beszédmód, kötöttségek (csattanó, tiszta rímek) </a:t>
            </a:r>
            <a:r>
              <a:rPr lang="hu-HU" altLang="hu-HU" sz="2400" dirty="0" smtClean="0"/>
              <a:t>elutasítása → </a:t>
            </a:r>
            <a:r>
              <a:rPr lang="hu-HU" altLang="hu-HU" sz="2400" dirty="0" smtClean="0"/>
              <a:t>a nyelv </a:t>
            </a:r>
            <a:r>
              <a:rPr lang="hu-HU" altLang="hu-HU" sz="2400" dirty="0" smtClean="0"/>
              <a:t>felszabadítása az értelem uralma </a:t>
            </a:r>
            <a:r>
              <a:rPr lang="hu-HU" altLang="hu-HU" sz="2400" dirty="0" smtClean="0"/>
              <a:t>alól, a költészet feladata az érzelmek, hangulatok közvetítése („a többi csak irodalom”)</a:t>
            </a:r>
          </a:p>
          <a:p>
            <a:r>
              <a:rPr lang="hu-HU" altLang="hu-HU" sz="2400" dirty="0" smtClean="0"/>
              <a:t>finom árnyalatok, változékonyság, lírai én feloldódása</a:t>
            </a:r>
          </a:p>
          <a:p>
            <a:r>
              <a:rPr lang="hu-HU" altLang="hu-HU" sz="2400" dirty="0" smtClean="0"/>
              <a:t>csak </a:t>
            </a:r>
            <a:r>
              <a:rPr lang="hu-HU" altLang="hu-HU" sz="2400" dirty="0" smtClean="0"/>
              <a:t>az ilyen költészet képes felszínre hozni a </a:t>
            </a:r>
            <a:r>
              <a:rPr lang="hu-HU" altLang="hu-HU" sz="2400" dirty="0" smtClean="0"/>
              <a:t>lényeget</a:t>
            </a:r>
          </a:p>
          <a:p>
            <a:r>
              <a:rPr lang="hu-HU" altLang="hu-HU" sz="2400" dirty="0" smtClean="0"/>
              <a:t>DE: van gondolatközlés, retorikai felépítés, csattanó</a:t>
            </a:r>
            <a:endParaRPr lang="hu-HU" altLang="hu-HU" sz="24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ím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11237"/>
          </a:xfrm>
        </p:spPr>
        <p:txBody>
          <a:bodyPr/>
          <a:lstStyle/>
          <a:p>
            <a:pPr algn="l"/>
            <a:r>
              <a:rPr lang="hu-HU" altLang="hu-HU" sz="3200" b="1" i="1" smtClean="0">
                <a:latin typeface="Bookman Old Style" panose="02050604050505020204" pitchFamily="18" charset="0"/>
              </a:rPr>
              <a:t>Őszi chanson</a:t>
            </a:r>
          </a:p>
        </p:txBody>
      </p:sp>
      <p:sp>
        <p:nvSpPr>
          <p:cNvPr id="16387" name="Tartalom helye 2"/>
          <p:cNvSpPr>
            <a:spLocks noGrp="1" noChangeArrowheads="1"/>
          </p:cNvSpPr>
          <p:nvPr>
            <p:ph idx="1"/>
          </p:nvPr>
        </p:nvSpPr>
        <p:spPr>
          <a:xfrm>
            <a:off x="457200" y="1357313"/>
            <a:ext cx="8229600" cy="4768850"/>
          </a:xfrm>
        </p:spPr>
        <p:txBody>
          <a:bodyPr/>
          <a:lstStyle/>
          <a:p>
            <a:r>
              <a:rPr lang="hu-HU" altLang="hu-HU" sz="2400" dirty="0" smtClean="0"/>
              <a:t>legismertebb verse </a:t>
            </a:r>
            <a:r>
              <a:rPr lang="hu-HU" altLang="hu-HU" sz="2400" dirty="0" smtClean="0"/>
              <a:t>(kiváló Tóth </a:t>
            </a:r>
            <a:r>
              <a:rPr lang="hu-HU" altLang="hu-HU" sz="2400" dirty="0" smtClean="0"/>
              <a:t>Árpád-fordítás: hanghatások érzékeltetése)</a:t>
            </a:r>
          </a:p>
          <a:p>
            <a:r>
              <a:rPr lang="hu-HU" altLang="hu-HU" sz="2400" dirty="0" smtClean="0"/>
              <a:t>chanson ~ dal</a:t>
            </a:r>
          </a:p>
          <a:p>
            <a:r>
              <a:rPr lang="hu-HU" altLang="hu-HU" sz="2400" dirty="0" smtClean="0"/>
              <a:t>egy </a:t>
            </a:r>
            <a:r>
              <a:rPr lang="hu-HU" altLang="hu-HU" sz="2400" dirty="0" smtClean="0"/>
              <a:t>hangulatot, az ősz impresszióját örökíti meg</a:t>
            </a:r>
          </a:p>
          <a:p>
            <a:r>
              <a:rPr lang="hu-HU" altLang="hu-HU" sz="2400" dirty="0" smtClean="0"/>
              <a:t>ősztoposz </a:t>
            </a:r>
            <a:r>
              <a:rPr lang="hu-HU" alt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hu-HU" altLang="hu-HU" sz="2400" dirty="0" smtClean="0"/>
              <a:t>elmúlás </a:t>
            </a:r>
            <a:r>
              <a:rPr lang="hu-HU" altLang="hu-HU" sz="2400" dirty="0" smtClean="0"/>
              <a:t>gondolata: egyszerre halálfélelem és halálvágy, </a:t>
            </a:r>
            <a:r>
              <a:rPr lang="hu-HU" altLang="hu-HU" sz="2400" dirty="0" smtClean="0"/>
              <a:t>emlékezés, belenyugvás</a:t>
            </a:r>
            <a:endParaRPr lang="hu-HU" altLang="hu-HU" sz="2400" dirty="0" smtClean="0"/>
          </a:p>
          <a:p>
            <a:r>
              <a:rPr lang="hu-HU" altLang="hu-HU" sz="2400" dirty="0" smtClean="0"/>
              <a:t>a szorongás a zeneiségben oldódik </a:t>
            </a:r>
            <a:r>
              <a:rPr lang="hu-HU" altLang="hu-HU" sz="2400" dirty="0" smtClean="0"/>
              <a:t>fel</a:t>
            </a:r>
          </a:p>
          <a:p>
            <a:r>
              <a:rPr lang="hu-HU" altLang="hu-HU" sz="2400" dirty="0" smtClean="0"/>
              <a:t>stíluseszközök: megszemélyesítés, hasonlat, ismétlés, felkiáltás, alliteráció, hangszimbolika (hangutánzó és hangulatfestő szavak)</a:t>
            </a:r>
          </a:p>
          <a:p>
            <a:r>
              <a:rPr lang="hu-HU" altLang="hu-HU" sz="2400" dirty="0" smtClean="0"/>
              <a:t>egyedi versforma (4-4-3-4-4-3, rímképlet: </a:t>
            </a:r>
            <a:r>
              <a:rPr lang="hu-HU" altLang="hu-HU" sz="2400" dirty="0" err="1" smtClean="0"/>
              <a:t>aabccb</a:t>
            </a:r>
            <a:r>
              <a:rPr lang="hu-HU" altLang="hu-HU" sz="2400" dirty="0" smtClean="0"/>
              <a:t>)</a:t>
            </a:r>
            <a:endParaRPr lang="hu-HU" altLang="hu-HU" sz="2400" dirty="0"/>
          </a:p>
          <a:p>
            <a:pPr marL="0" indent="0">
              <a:buNone/>
            </a:pPr>
            <a:r>
              <a:rPr lang="hu-HU" alt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hu-HU" altLang="hu-HU" sz="2400" dirty="0" smtClean="0"/>
              <a:t>romantikus, impresszionista, szimbolista stílusjegyek</a:t>
            </a:r>
            <a:endParaRPr lang="hu-HU" altLang="hu-HU" sz="2400" dirty="0" smtClean="0"/>
          </a:p>
          <a:p>
            <a:endParaRPr lang="hu-HU" altLang="hu-HU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ím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600" b="1" smtClean="0">
                <a:latin typeface="Bookman Old Style" panose="02050604050505020204" pitchFamily="18" charset="0"/>
              </a:rPr>
              <a:t>Arthur Rimbaud </a:t>
            </a:r>
            <a:r>
              <a:rPr lang="hu-HU" altLang="hu-HU" sz="3600" smtClean="0">
                <a:latin typeface="Bookman Old Style" panose="02050604050505020204" pitchFamily="18" charset="0"/>
              </a:rPr>
              <a:t>(1854–1891)</a:t>
            </a:r>
            <a:endParaRPr lang="hu-HU" altLang="hu-HU" sz="3600" b="1" smtClean="0">
              <a:latin typeface="Bookman Old Style" panose="02050604050505020204" pitchFamily="18" charset="0"/>
            </a:endParaRPr>
          </a:p>
        </p:txBody>
      </p:sp>
      <p:sp>
        <p:nvSpPr>
          <p:cNvPr id="17411" name="Tartalom hely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sz="2400" smtClean="0"/>
              <a:t>„kamasz Shakespeare” (V. Hugo)</a:t>
            </a:r>
          </a:p>
          <a:p>
            <a:r>
              <a:rPr lang="hu-HU" altLang="hu-HU" sz="2400" smtClean="0"/>
              <a:t>életművét 16 és 21 éves kora között alkotja meg, utána már semmit nem ír</a:t>
            </a:r>
          </a:p>
          <a:p>
            <a:r>
              <a:rPr lang="hu-HU" altLang="hu-HU" sz="2400" smtClean="0"/>
              <a:t>(1870) szökése Párizsba </a:t>
            </a:r>
            <a:r>
              <a:rPr lang="hu-HU" altLang="hu-HU" sz="2400" smtClean="0">
                <a:cs typeface="Times New Roman" panose="02020603050405020304" pitchFamily="18" charset="0"/>
              </a:rPr>
              <a:t>→ „csodagyerek”</a:t>
            </a:r>
            <a:endParaRPr lang="hu-HU" altLang="hu-HU" sz="2400" smtClean="0"/>
          </a:p>
          <a:p>
            <a:r>
              <a:rPr lang="hu-HU" altLang="hu-HU" sz="2400" smtClean="0"/>
              <a:t>példaképe: Baudelaire</a:t>
            </a:r>
          </a:p>
          <a:p>
            <a:r>
              <a:rPr lang="hu-HU" altLang="hu-HU" sz="2400" smtClean="0"/>
              <a:t>kapcsolata Verlaine-nel</a:t>
            </a:r>
          </a:p>
          <a:p>
            <a:r>
              <a:rPr lang="hu-HU" altLang="hu-HU" sz="2400" smtClean="0"/>
              <a:t>20 évi csavargás, kereskedés (Afrika, Ázsia)</a:t>
            </a:r>
          </a:p>
          <a:p>
            <a:r>
              <a:rPr lang="hu-HU" altLang="hu-HU" sz="2400" smtClean="0"/>
              <a:t>változatos témák: kamaszos erotika, szabadságszeretet, költészet, társadalmi igazságtalanságok bírálata, csömör</a:t>
            </a:r>
          </a:p>
          <a:p>
            <a:r>
              <a:rPr lang="hu-HU" altLang="hu-HU" sz="2400" smtClean="0"/>
              <a:t>kozmikus látomások („látnoklevelek”: érzékek összezavarása, elérkezés az ismeretlenhez)</a:t>
            </a:r>
          </a:p>
          <a:p>
            <a:endParaRPr lang="hu-HU" altLang="hu-HU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ím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i="1" smtClean="0">
                <a:latin typeface="Bookman Old Style" panose="02050604050505020204" pitchFamily="18" charset="0"/>
              </a:rPr>
              <a:t>A magánhangzók szonettje</a:t>
            </a:r>
            <a:endParaRPr lang="hu-HU" altLang="hu-HU" sz="3200" smtClean="0">
              <a:latin typeface="Bookman Old Style" panose="02050604050505020204" pitchFamily="18" charset="0"/>
            </a:endParaRPr>
          </a:p>
        </p:txBody>
      </p:sp>
      <p:sp>
        <p:nvSpPr>
          <p:cNvPr id="18435" name="Tartalom hely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435975" cy="4525963"/>
          </a:xfrm>
        </p:spPr>
        <p:txBody>
          <a:bodyPr/>
          <a:lstStyle/>
          <a:p>
            <a:r>
              <a:rPr lang="hu-HU" altLang="hu-HU" sz="2400" smtClean="0"/>
              <a:t>impresszionista-szimbolista vers</a:t>
            </a:r>
          </a:p>
          <a:p>
            <a:r>
              <a:rPr lang="hu-HU" altLang="hu-HU" sz="2400" smtClean="0"/>
              <a:t>hangok = színek (szinesztéziák) </a:t>
            </a:r>
            <a:r>
              <a:rPr lang="hu-HU" altLang="hu-H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hu-HU" altLang="hu-HU" sz="2400" smtClean="0"/>
              <a:t> látomások</a:t>
            </a:r>
          </a:p>
          <a:p>
            <a:r>
              <a:rPr lang="hu-HU" altLang="hu-HU" sz="2400" smtClean="0"/>
              <a:t>kötetlen asszociációk ↔ ábécérend, kötött forma (szonett)</a:t>
            </a:r>
          </a:p>
          <a:p>
            <a:r>
              <a:rPr lang="hu-HU" altLang="hu-HU" sz="2400" smtClean="0"/>
              <a:t>ellentétes képek, érzések, hangulatok:</a:t>
            </a:r>
          </a:p>
          <a:p>
            <a:pPr lvl="1"/>
            <a:r>
              <a:rPr lang="hu-HU" altLang="hu-HU" sz="2000" smtClean="0"/>
              <a:t>fekete ↔ fehér</a:t>
            </a:r>
          </a:p>
          <a:p>
            <a:pPr lvl="1"/>
            <a:r>
              <a:rPr lang="hu-HU" altLang="hu-HU" sz="2000" smtClean="0"/>
              <a:t>tisztaság ↔ szenny</a:t>
            </a:r>
          </a:p>
          <a:p>
            <a:pPr lvl="1"/>
            <a:r>
              <a:rPr lang="hu-HU" altLang="hu-HU" sz="2000" smtClean="0"/>
              <a:t>szép ↔ rút</a:t>
            </a:r>
          </a:p>
          <a:p>
            <a:pPr lvl="1"/>
            <a:r>
              <a:rPr lang="hu-HU" altLang="hu-HU" sz="2000" smtClean="0"/>
              <a:t>gyönyör ↔ fájdalom</a:t>
            </a:r>
          </a:p>
          <a:p>
            <a:pPr lvl="1"/>
            <a:r>
              <a:rPr lang="hu-HU" altLang="hu-HU" sz="2000" smtClean="0"/>
              <a:t>hangok ↔ csönd</a:t>
            </a:r>
          </a:p>
          <a:p>
            <a:r>
              <a:rPr lang="hu-HU" altLang="hu-HU" sz="2400" smtClean="0"/>
              <a:t>emelkedő tendencia:</a:t>
            </a:r>
          </a:p>
          <a:p>
            <a:pPr lvl="1"/>
            <a:r>
              <a:rPr lang="hu-HU" altLang="hu-HU" sz="2000" smtClean="0"/>
              <a:t>alfa → ómega</a:t>
            </a:r>
          </a:p>
          <a:p>
            <a:pPr lvl="1"/>
            <a:r>
              <a:rPr lang="hu-HU" altLang="hu-HU" sz="2000" smtClean="0"/>
              <a:t>szenny → anyagtalan, kozmikus csend, végítélet</a:t>
            </a:r>
          </a:p>
          <a:p>
            <a:endParaRPr lang="hu-HU" altLang="hu-HU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ím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algn="l"/>
            <a:r>
              <a:rPr lang="hu-HU" altLang="hu-HU" sz="3200" b="1" i="1" smtClean="0">
                <a:latin typeface="Bookman Old Style" panose="02050604050505020204" pitchFamily="18" charset="0"/>
              </a:rPr>
              <a:t>A részeg hajó</a:t>
            </a:r>
            <a:endParaRPr lang="hu-HU" altLang="hu-HU" sz="3200" smtClean="0">
              <a:latin typeface="Bookman Old Style" panose="02050604050505020204" pitchFamily="18" charset="0"/>
            </a:endParaRPr>
          </a:p>
        </p:txBody>
      </p:sp>
      <p:sp>
        <p:nvSpPr>
          <p:cNvPr id="19459" name="Tartalom helye 2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r>
              <a:rPr lang="hu-HU" altLang="hu-HU" sz="2400" smtClean="0"/>
              <a:t>szimbolista látomás</a:t>
            </a:r>
          </a:p>
          <a:p>
            <a:r>
              <a:rPr lang="hu-HU" altLang="hu-HU" sz="2400" smtClean="0"/>
              <a:t>a megszemélyesített hajó E/1. személyű monológja</a:t>
            </a:r>
          </a:p>
          <a:p>
            <a:r>
              <a:rPr lang="hu-HU" altLang="hu-HU" sz="2400" smtClean="0"/>
              <a:t>uralkodó ige: „láttam”</a:t>
            </a:r>
          </a:p>
          <a:p>
            <a:r>
              <a:rPr lang="hu-HU" altLang="hu-HU" sz="2400" smtClean="0"/>
              <a:t>a részeg hajó elveszíti vontatóit, legénységét, kormányát és a horgonyt → halad az ismeretlenbe</a:t>
            </a:r>
          </a:p>
          <a:p>
            <a:r>
              <a:rPr lang="hu-HU" altLang="hu-HU" sz="2400" smtClean="0"/>
              <a:t>a költői én azonosul a hajóval → függetlenség, szabadság → bejárja a lélek mélységeit (szenvedések, gyönyörök, bűnök, tudás)</a:t>
            </a:r>
          </a:p>
          <a:p>
            <a:r>
              <a:rPr lang="hu-HU" altLang="hu-HU" sz="2400" smtClean="0"/>
              <a:t>jelképek halmaza (pl.: víz ~ megtisztulás)</a:t>
            </a:r>
          </a:p>
          <a:p>
            <a:r>
              <a:rPr lang="hu-HU" altLang="hu-HU" sz="2400" smtClean="0"/>
              <a:t>(15. vsz.-tól) kiábrándulás (elégikus hangnem)</a:t>
            </a:r>
          </a:p>
          <a:p>
            <a:r>
              <a:rPr lang="hu-HU" altLang="hu-HU" sz="2400" smtClean="0"/>
              <a:t>(23. vsz.) megsemmisülés vágya</a:t>
            </a:r>
          </a:p>
          <a:p>
            <a:r>
              <a:rPr lang="hu-HU" altLang="hu-HU" sz="2400" smtClean="0"/>
              <a:t>visszavágyódás → de a részegítő utazás után már nem lehet visszatérni, „révbe érni” (nosztalgikus idill)</a:t>
            </a:r>
          </a:p>
          <a:p>
            <a:endParaRPr lang="hu-HU" altLang="hu-HU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ím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600" b="1" smtClean="0">
                <a:latin typeface="Bookman Old Style" panose="02050604050505020204" pitchFamily="18" charset="0"/>
              </a:rPr>
              <a:t>Rainer Maria Rilke </a:t>
            </a:r>
            <a:r>
              <a:rPr lang="hu-HU" altLang="hu-HU" sz="3600" smtClean="0">
                <a:latin typeface="Bookman Old Style" panose="02050604050505020204" pitchFamily="18" charset="0"/>
              </a:rPr>
              <a:t>(1875–1926)</a:t>
            </a:r>
            <a:endParaRPr lang="hu-HU" altLang="hu-HU" sz="3600" b="1" smtClean="0">
              <a:latin typeface="Bookman Old Style" panose="02050604050505020204" pitchFamily="18" charset="0"/>
            </a:endParaRPr>
          </a:p>
        </p:txBody>
      </p:sp>
      <p:sp>
        <p:nvSpPr>
          <p:cNvPr id="20483" name="Tartalom hely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sz="2400" smtClean="0"/>
              <a:t>a német szimbolizmus legnagyobb alakja</a:t>
            </a:r>
          </a:p>
          <a:p>
            <a:r>
              <a:rPr lang="hu-HU" altLang="hu-HU" sz="2400" smtClean="0"/>
              <a:t>kötetei: </a:t>
            </a:r>
            <a:r>
              <a:rPr lang="hu-HU" altLang="hu-HU" sz="2400" i="1" smtClean="0"/>
              <a:t>Az áhítat könyve</a:t>
            </a:r>
            <a:r>
              <a:rPr lang="hu-HU" altLang="hu-HU" sz="2400" smtClean="0"/>
              <a:t>, </a:t>
            </a:r>
            <a:r>
              <a:rPr lang="hu-HU" altLang="hu-HU" sz="2400" i="1" smtClean="0"/>
              <a:t>A képek könyve</a:t>
            </a:r>
            <a:r>
              <a:rPr lang="hu-HU" altLang="hu-HU" sz="2400" smtClean="0"/>
              <a:t>, </a:t>
            </a:r>
            <a:r>
              <a:rPr lang="hu-HU" altLang="hu-HU" sz="2400" i="1" smtClean="0"/>
              <a:t>Új versek</a:t>
            </a:r>
            <a:r>
              <a:rPr lang="hu-HU" altLang="hu-HU" sz="2400" smtClean="0"/>
              <a:t>, </a:t>
            </a:r>
            <a:r>
              <a:rPr lang="hu-HU" altLang="hu-HU" sz="2400" i="1" smtClean="0"/>
              <a:t>Duinói elégiák</a:t>
            </a:r>
            <a:r>
              <a:rPr lang="hu-HU" altLang="hu-HU" sz="2400" smtClean="0"/>
              <a:t>, </a:t>
            </a:r>
            <a:r>
              <a:rPr lang="hu-HU" altLang="hu-HU" sz="2400" i="1" smtClean="0"/>
              <a:t>Szonettek Orpheuszhoz</a:t>
            </a:r>
            <a:endParaRPr lang="hu-HU" altLang="hu-HU" sz="2400" smtClean="0"/>
          </a:p>
          <a:p>
            <a:r>
              <a:rPr lang="hu-HU" altLang="hu-HU" sz="2400" smtClean="0"/>
              <a:t>saját mitológia, miszticizmus (orosz írók hatása)</a:t>
            </a:r>
          </a:p>
          <a:p>
            <a:r>
              <a:rPr lang="hu-HU" altLang="hu-HU" sz="2400" smtClean="0"/>
              <a:t>új verstípus: tárgyvers</a:t>
            </a:r>
          </a:p>
          <a:p>
            <a:r>
              <a:rPr lang="hu-HU" altLang="hu-HU" sz="2400" smtClean="0"/>
              <a:t>tárgyias költészet: objektívebb, személytelenebb kifejezésmód; egy adott jelenség ábrázolása során bontakozik ki a lírai tartalom</a:t>
            </a:r>
          </a:p>
          <a:p>
            <a:r>
              <a:rPr lang="hu-HU" altLang="hu-HU" sz="2400" smtClean="0"/>
              <a:t>témák: mitológia, Biblia, élet értelme és korlátai, költészet szerepe</a:t>
            </a:r>
          </a:p>
          <a:p>
            <a:r>
              <a:rPr lang="hu-HU" altLang="hu-HU" sz="2400" smtClean="0"/>
              <a:t>formai tökéletesség, zeneiség</a:t>
            </a:r>
          </a:p>
          <a:p>
            <a:endParaRPr lang="hu-HU" altLang="hu-HU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pPr algn="l"/>
            <a:r>
              <a:rPr lang="hu-HU" altLang="hu-HU" sz="3600" b="1" smtClean="0">
                <a:latin typeface="Bookman Old Style" panose="02050604050505020204" pitchFamily="18" charset="0"/>
              </a:rPr>
              <a:t>Az új költészetfelfogás jellemzői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5300662"/>
          </a:xfrm>
        </p:spPr>
        <p:txBody>
          <a:bodyPr/>
          <a:lstStyle/>
          <a:p>
            <a:r>
              <a:rPr lang="hu-HU" altLang="hu-HU" sz="2800" smtClean="0"/>
              <a:t>Franciaországból indul ki</a:t>
            </a:r>
          </a:p>
          <a:p>
            <a:r>
              <a:rPr lang="hu-HU" altLang="hu-HU" sz="2800" smtClean="0"/>
              <a:t>világnézeti egység felbomlása</a:t>
            </a:r>
          </a:p>
          <a:p>
            <a:pPr lvl="1"/>
            <a:r>
              <a:rPr lang="hu-HU" altLang="hu-HU" sz="2400" smtClean="0"/>
              <a:t>kiábrándultság, pesszimizmus</a:t>
            </a:r>
          </a:p>
          <a:p>
            <a:pPr lvl="1"/>
            <a:r>
              <a:rPr lang="hu-HU" altLang="hu-HU" sz="2400" smtClean="0"/>
              <a:t>a valóság más, mint amit tapasztalatilag érzékelünk, és amit a tudományok állítanak</a:t>
            </a:r>
          </a:p>
          <a:p>
            <a:r>
              <a:rPr lang="hu-HU" altLang="hu-HU" sz="2800" smtClean="0"/>
              <a:t>művészi szerep válsága → a művészet társadalmi szerepét tagadják</a:t>
            </a:r>
          </a:p>
          <a:p>
            <a:pPr lvl="1"/>
            <a:r>
              <a:rPr lang="hu-HU" altLang="hu-HU" sz="2400" smtClean="0"/>
              <a:t>elszigetelődő (sokszor a társadalommal szembenálló), magányos írók</a:t>
            </a:r>
          </a:p>
          <a:p>
            <a:pPr lvl="1"/>
            <a:r>
              <a:rPr lang="hu-HU" altLang="hu-HU" sz="2400" smtClean="0"/>
              <a:t>művész és közönség eltávolodása, elidegenedése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ím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i="1" smtClean="0">
                <a:latin typeface="Bookman Old Style" panose="02050604050505020204" pitchFamily="18" charset="0"/>
              </a:rPr>
              <a:t>Őszi nap</a:t>
            </a:r>
          </a:p>
        </p:txBody>
      </p:sp>
      <p:sp>
        <p:nvSpPr>
          <p:cNvPr id="21507" name="Tartalom hely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sz="2400" smtClean="0"/>
              <a:t>1-2. vsz.: fohász az ősz eljöveteléért, az idő beteljesülésének sürgetése ~ az emberi élet kiteljesülése, majd vége</a:t>
            </a:r>
          </a:p>
          <a:p>
            <a:r>
              <a:rPr lang="hu-HU" altLang="hu-HU" sz="2400" smtClean="0"/>
              <a:t>3. vsz.: pesszimizmus (otthontalanság, magány, céltalan élet, kiszolgáltatottság)</a:t>
            </a:r>
          </a:p>
          <a:p>
            <a:r>
              <a:rPr lang="hu-HU" altLang="hu-HU" sz="2400" smtClean="0"/>
              <a:t>az emberi lét – az őszi természet pompájával szemben – szomorú és reménytelen, az emberi teljesség elérhetetlen</a:t>
            </a:r>
          </a:p>
          <a:p>
            <a:endParaRPr lang="hu-HU" altLang="hu-HU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ím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i="1" smtClean="0">
                <a:latin typeface="Bookman Old Style" panose="02050604050505020204" pitchFamily="18" charset="0"/>
              </a:rPr>
              <a:t>A párduc</a:t>
            </a:r>
          </a:p>
        </p:txBody>
      </p:sp>
      <p:sp>
        <p:nvSpPr>
          <p:cNvPr id="22531" name="Tartalom helye 2"/>
          <p:cNvSpPr>
            <a:spLocks noGrp="1" noChangeArrowheads="1"/>
          </p:cNvSpPr>
          <p:nvPr>
            <p:ph idx="1"/>
          </p:nvPr>
        </p:nvSpPr>
        <p:spPr>
          <a:xfrm>
            <a:off x="457200" y="1700213"/>
            <a:ext cx="8229600" cy="4425950"/>
          </a:xfrm>
        </p:spPr>
        <p:txBody>
          <a:bodyPr/>
          <a:lstStyle/>
          <a:p>
            <a:r>
              <a:rPr lang="hu-HU" altLang="hu-HU" sz="2400" smtClean="0"/>
              <a:t>tárgyvers</a:t>
            </a:r>
          </a:p>
          <a:p>
            <a:r>
              <a:rPr lang="hu-HU" altLang="hu-HU" sz="2400" smtClean="0"/>
              <a:t>a párizsi állatkertben látott párduc megfigyelése → a szabadsághoz szokott, ketrecbe zárt állat</a:t>
            </a:r>
          </a:p>
          <a:p>
            <a:r>
              <a:rPr lang="hu-HU" altLang="hu-HU" sz="2400" smtClean="0"/>
              <a:t>szűk tér → őrjítő körbenjárás → mozgás és mozdulatlanság határai elmosódnak</a:t>
            </a:r>
          </a:p>
          <a:p>
            <a:r>
              <a:rPr lang="hu-HU" altLang="hu-HU" sz="2400" smtClean="0"/>
              <a:t>a rácsok mögötti világot már nem látja, csak néha villan fel egy-egy kép → a rab számára megszűnik a ketrecen túli világ</a:t>
            </a:r>
          </a:p>
          <a:p>
            <a:r>
              <a:rPr lang="hu-HU" altLang="hu-HU" sz="2400" smtClean="0"/>
              <a:t>szimbólum: az ember tragikus bezártsága, rabsága, bénult akarata, az elérhetetlen teljesség </a:t>
            </a:r>
          </a:p>
          <a:p>
            <a:endParaRPr lang="hu-HU" altLang="hu-HU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ím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i="1" smtClean="0">
                <a:latin typeface="Bookman Old Style" panose="02050604050505020204" pitchFamily="18" charset="0"/>
              </a:rPr>
              <a:t>Archaikus Apolló-torzó</a:t>
            </a:r>
            <a:endParaRPr lang="hu-HU" altLang="hu-HU" sz="3200" smtClean="0">
              <a:latin typeface="Bookman Old Style" panose="02050604050505020204" pitchFamily="18" charset="0"/>
            </a:endParaRPr>
          </a:p>
        </p:txBody>
      </p:sp>
      <p:sp>
        <p:nvSpPr>
          <p:cNvPr id="23555" name="Tartalom hely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sz="2400" smtClean="0"/>
              <a:t>tárgyvers</a:t>
            </a:r>
          </a:p>
          <a:p>
            <a:r>
              <a:rPr lang="hu-HU" altLang="hu-HU" sz="2400" smtClean="0"/>
              <a:t>a Louvre-ban látott antik szobortöredék leírása → torzó létére is tökéletesnek, időtlennek tűnik → bár magán viseli az idő pusztításának nyomait, mégis legyőzte az időt, a halált ↔ az emberi lét végessége</a:t>
            </a:r>
          </a:p>
          <a:p>
            <a:r>
              <a:rPr lang="hu-HU" altLang="hu-HU" sz="2400" smtClean="0"/>
              <a:t>a múlt szelleme a jelenben is él</a:t>
            </a:r>
          </a:p>
          <a:p>
            <a:r>
              <a:rPr lang="hu-HU" altLang="hu-HU" sz="2400" smtClean="0"/>
              <a:t>szállóigévé vált felszólítás: „Változtasd meg élted!”</a:t>
            </a:r>
          </a:p>
          <a:p>
            <a:r>
              <a:rPr lang="hu-HU" altLang="hu-HU" sz="2400" smtClean="0"/>
              <a:t>a műalkotás által kiváltott katartikus élmény → az embert kiemeli korlátai közül</a:t>
            </a:r>
          </a:p>
          <a:p>
            <a:r>
              <a:rPr lang="hu-HU" altLang="hu-HU" sz="2400" smtClean="0"/>
              <a:t>remény: talán lehetséges az életet is műalkotássá formálni?</a:t>
            </a:r>
          </a:p>
          <a:p>
            <a:endParaRPr lang="hu-HU" altLang="hu-HU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8D951945-5EEB-4CA6-BB30-CE5CF59E3B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976938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hu-HU" altLang="hu-HU" sz="2800" dirty="0"/>
              <a:t>cél: „tiszta művészet”, visszatérés a Parnasszusra („parnasszista költők”)</a:t>
            </a:r>
          </a:p>
          <a:p>
            <a:pPr lvl="1">
              <a:lnSpc>
                <a:spcPct val="90000"/>
              </a:lnSpc>
              <a:defRPr/>
            </a:pPr>
            <a:r>
              <a:rPr lang="hu-HU" altLang="hu-HU" sz="2400" dirty="0"/>
              <a:t>tiszta eszmények, szépség világa</a:t>
            </a:r>
          </a:p>
          <a:p>
            <a:pPr lvl="1">
              <a:lnSpc>
                <a:spcPct val="90000"/>
              </a:lnSpc>
              <a:defRPr/>
            </a:pPr>
            <a:r>
              <a:rPr lang="hu-HU" altLang="hu-HU" sz="2400" dirty="0"/>
              <a:t>formai tökéletességre törekvés</a:t>
            </a:r>
          </a:p>
          <a:p>
            <a:pPr marL="457200" lvl="1" indent="0">
              <a:lnSpc>
                <a:spcPct val="90000"/>
              </a:lnSpc>
              <a:buFontTx/>
              <a:buNone/>
              <a:defRPr/>
            </a:pPr>
            <a:r>
              <a:rPr lang="hu-HU" altLang="hu-HU" dirty="0"/>
              <a:t>→ a művészet célja önmagában van: </a:t>
            </a:r>
            <a:r>
              <a:rPr lang="hu-HU" altLang="hu-HU" b="1" dirty="0"/>
              <a:t>„művészet a művészetért”</a:t>
            </a:r>
            <a:r>
              <a:rPr lang="hu-HU" altLang="hu-HU" dirty="0"/>
              <a:t> (l’art pour l’art)</a:t>
            </a:r>
          </a:p>
          <a:p>
            <a:pPr>
              <a:lnSpc>
                <a:spcPct val="90000"/>
              </a:lnSpc>
              <a:defRPr/>
            </a:pPr>
            <a:r>
              <a:rPr lang="hu-HU" altLang="hu-HU" sz="2800" dirty="0"/>
              <a:t>új téma: belső, „lelki táj” → lelki folyamatok, a látszat mögötti lényeg ábrázolása</a:t>
            </a:r>
          </a:p>
          <a:p>
            <a:pPr>
              <a:lnSpc>
                <a:spcPct val="90000"/>
              </a:lnSpc>
              <a:defRPr/>
            </a:pPr>
            <a:r>
              <a:rPr lang="hu-HU" altLang="hu-HU" sz="2800" dirty="0"/>
              <a:t>a líra hagyományos eszköztára megváltozik: kevesebb közvetlenség, jelképek, sejtetés</a:t>
            </a:r>
          </a:p>
          <a:p>
            <a:pPr lvl="1">
              <a:lnSpc>
                <a:spcPct val="90000"/>
              </a:lnSpc>
              <a:defRPr/>
            </a:pPr>
            <a:r>
              <a:rPr lang="hu-HU" altLang="hu-HU" sz="2400" dirty="0"/>
              <a:t>jelképes, metaforikus nyelv → bonyolult → megértési nehézségek</a:t>
            </a:r>
          </a:p>
          <a:p>
            <a:pPr lvl="1">
              <a:lnSpc>
                <a:spcPct val="90000"/>
              </a:lnSpc>
              <a:defRPr/>
            </a:pPr>
            <a:r>
              <a:rPr lang="hu-HU" altLang="hu-HU" sz="2400" dirty="0"/>
              <a:t>gyakran nem az értelemre, inkább az érzelmekre és a képzeletre hat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81075"/>
          </a:xfrm>
        </p:spPr>
        <p:txBody>
          <a:bodyPr/>
          <a:lstStyle/>
          <a:p>
            <a:pPr algn="l"/>
            <a:r>
              <a:rPr lang="hu-HU" altLang="hu-HU" sz="3200" b="1" smtClean="0">
                <a:latin typeface="Bookman Old Style" panose="02050604050505020204" pitchFamily="18" charset="0"/>
              </a:rPr>
              <a:t>Klasszikus modernség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8054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u-HU" altLang="hu-HU" smtClean="0"/>
              <a:t>a romantika után </a:t>
            </a:r>
            <a:r>
              <a:rPr lang="hu-HU" altLang="hu-HU" b="1" smtClean="0"/>
              <a:t>nincs többé</a:t>
            </a:r>
            <a:r>
              <a:rPr lang="hu-HU" altLang="hu-HU" smtClean="0"/>
              <a:t> minden művészeti ágban érvényesülő, </a:t>
            </a:r>
            <a:r>
              <a:rPr lang="hu-HU" altLang="hu-HU" b="1" smtClean="0"/>
              <a:t>egységes korstílus!</a:t>
            </a:r>
            <a:r>
              <a:rPr lang="hu-HU" altLang="hu-HU" smtClean="0"/>
              <a:t> → stílusirányzatok sokfélesége, keveredése</a:t>
            </a:r>
          </a:p>
          <a:p>
            <a:pPr>
              <a:lnSpc>
                <a:spcPct val="90000"/>
              </a:lnSpc>
            </a:pPr>
            <a:r>
              <a:rPr lang="hu-HU" altLang="hu-HU" smtClean="0"/>
              <a:t>új törekvések összefoglaló neve: </a:t>
            </a:r>
            <a:r>
              <a:rPr lang="hu-HU" altLang="hu-HU" b="1" smtClean="0"/>
              <a:t>klasszikus modernség</a:t>
            </a:r>
          </a:p>
          <a:p>
            <a:pPr>
              <a:lnSpc>
                <a:spcPct val="90000"/>
              </a:lnSpc>
              <a:buFontTx/>
              <a:buNone/>
            </a:pPr>
            <a:endParaRPr lang="hu-HU" altLang="hu-HU" sz="90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hu-HU" altLang="hu-HU" smtClean="0"/>
              <a:t>„Izmusok” megjelenése: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hu-HU" altLang="hu-HU" sz="2800" b="1" smtClean="0"/>
              <a:t>historizmus</a:t>
            </a:r>
            <a:r>
              <a:rPr lang="hu-HU" altLang="hu-HU" sz="2800" smtClean="0"/>
              <a:t>: főleg építészetben (korábbi stílusok felújítása: neoromán, neogótika, neoklasszicizmus stb.); eklektika (stíluselemek keveredése) → nagyvárosok mai arculata kialakul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976938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hu-HU" altLang="hu-HU" sz="2800" b="1" smtClean="0"/>
              <a:t>akadémizmus</a:t>
            </a:r>
            <a:r>
              <a:rPr lang="hu-HU" altLang="hu-HU" sz="2800" smtClean="0"/>
              <a:t>: festészetben (nagypolgárság hivatalos festészete, merev ragaszkodás a klasszikus szabályokhoz, megrendelésre készült történelmi jelenetek, portrék)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hu-HU" altLang="hu-HU" sz="1200" b="1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hu-HU" altLang="hu-HU" sz="2800" b="1" smtClean="0"/>
              <a:t>impresszionizmus</a:t>
            </a:r>
            <a:r>
              <a:rPr lang="hu-HU" altLang="hu-HU" sz="2800" smtClean="0"/>
              <a:t>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hu-HU" altLang="hu-HU" sz="2800" smtClean="0"/>
              <a:t>elsőként a festészetben jelenik meg, az akadémizmussal szemben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hu-HU" altLang="hu-HU" sz="2800" smtClean="0"/>
              <a:t>természethű ábrázolás (szabadban festenek), pillanatnyi benyomások rögzítése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hu-HU" altLang="hu-HU" sz="2800" smtClean="0"/>
              <a:t>erős kontúrok hiánya, sajátos színhatás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hu-HU" altLang="hu-HU" sz="2800" smtClean="0"/>
              <a:t>zenében és irodalomban is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hu-HU" altLang="hu-HU" sz="2800" smtClean="0"/>
              <a:t>irodalomban: pillanatnyi benyomásokat rögzítő lírai hangulatképek, atmoszférateremtő leírások; jelzős szerkezetek, nominális stílus, rövid mondatok, mondat értékű szavak halmozása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hu-HU" altLang="hu-HU" sz="2800" b="1" smtClean="0"/>
              <a:t>szecesszió</a:t>
            </a:r>
            <a:r>
              <a:rPr lang="hu-HU" altLang="hu-HU" sz="2800" smtClean="0"/>
              <a:t> (’kivonulás’):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hu-HU" altLang="hu-HU" sz="2800" smtClean="0"/>
              <a:t>1890 és 1910 között jelentkező ipar- és képzőművészeti irányzat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hu-HU" altLang="hu-HU" sz="2800" smtClean="0"/>
              <a:t>a historizmus ellenhatásaként jelenik meg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hu-HU" altLang="hu-HU" sz="2800" smtClean="0"/>
              <a:t>kivonulás a társadalomból, hivatalos művészetből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hu-HU" altLang="hu-HU" sz="2800" smtClean="0"/>
              <a:t>dekorativitás, természeti és népművészeti ornamentika, stilizálás, sajátos színek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hu-HU" altLang="hu-HU" sz="2800" smtClean="0"/>
              <a:t>irodalomban: túldíszített stílus, túlfűtött hangulatok, erotika, elmúlás (halálvágy), férfi és nő viszonya, egyéniség új típusú felfogása (minden ember titok, kiismerhetetlen, külön világ)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9039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hu-HU" altLang="hu-HU" sz="2800" b="1" smtClean="0"/>
              <a:t>szimbolizmus</a:t>
            </a:r>
            <a:r>
              <a:rPr lang="hu-HU" altLang="hu-HU" sz="2800" smtClean="0"/>
              <a:t>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altLang="hu-HU" sz="2800" smtClean="0"/>
              <a:t>először a költészetben (majd a festészetben, zenében is) ≠ szimbólumok használata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altLang="hu-HU" sz="2800" smtClean="0"/>
              <a:t>a kép és a tartalom közötti összefüggés nem szokványos, hanem önkényes és meglepő, a látomásszerű kép(rendszer) önállósul, sugall valamely rejtett, többértelmű jelentéstartalmat</a:t>
            </a:r>
          </a:p>
          <a:p>
            <a:pPr>
              <a:buFont typeface="Wingdings" panose="05000000000000000000" pitchFamily="2" charset="2"/>
              <a:buNone/>
            </a:pPr>
            <a:r>
              <a:rPr lang="hu-HU" altLang="hu-HU" sz="2800" smtClean="0"/>
              <a:t>	(a szimbólum egyes elemeit nem lehet külön megfeleltetni, megfejteni, mint az allegóriánál) → homályosabb, kevésbé érthető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altLang="hu-HU" sz="2800" smtClean="0"/>
              <a:t>zeneiség (asszonáncok, alliterációk)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altLang="hu-HU" sz="2800" smtClean="0"/>
              <a:t>az impresszionizmussal érintkezik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KÃ©ptalÃ¡lat a kÃ¶vetkezÅre: âbaudelaireâ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650" y="396875"/>
            <a:ext cx="2800350" cy="353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6" descr="KÃ©ptalÃ¡lat a kÃ¶vetkezÅre: âverlaineâ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000" y="396875"/>
            <a:ext cx="2744788" cy="353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8" descr="KÃ©ptalÃ¡lat a kÃ¶vetkezÅre: ârimbaudâ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150" y="2852738"/>
            <a:ext cx="2425700" cy="369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églalap 4"/>
          <p:cNvSpPr/>
          <p:nvPr/>
        </p:nvSpPr>
        <p:spPr>
          <a:xfrm>
            <a:off x="374650" y="4221163"/>
            <a:ext cx="2800350" cy="287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dirty="0">
                <a:solidFill>
                  <a:schemeClr val="tx1"/>
                </a:solidFill>
              </a:rPr>
              <a:t>Charles Baudelaire</a:t>
            </a:r>
          </a:p>
        </p:txBody>
      </p:sp>
      <p:sp>
        <p:nvSpPr>
          <p:cNvPr id="10" name="Téglalap 9"/>
          <p:cNvSpPr/>
          <p:nvPr/>
        </p:nvSpPr>
        <p:spPr>
          <a:xfrm>
            <a:off x="3359150" y="2276475"/>
            <a:ext cx="2425700" cy="288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dirty="0">
                <a:solidFill>
                  <a:schemeClr val="tx1"/>
                </a:solidFill>
              </a:rPr>
              <a:t>Arthur Rimbaud</a:t>
            </a:r>
          </a:p>
        </p:txBody>
      </p:sp>
      <p:sp>
        <p:nvSpPr>
          <p:cNvPr id="11" name="Téglalap 10"/>
          <p:cNvSpPr/>
          <p:nvPr/>
        </p:nvSpPr>
        <p:spPr>
          <a:xfrm>
            <a:off x="5969000" y="4221163"/>
            <a:ext cx="2744788" cy="287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dirty="0">
                <a:solidFill>
                  <a:schemeClr val="tx1"/>
                </a:solidFill>
              </a:rPr>
              <a:t>Paul Verlaine</a:t>
            </a:r>
          </a:p>
        </p:txBody>
      </p:sp>
      <p:sp>
        <p:nvSpPr>
          <p:cNvPr id="2" name="Lekerekített téglalap 1"/>
          <p:cNvSpPr/>
          <p:nvPr/>
        </p:nvSpPr>
        <p:spPr>
          <a:xfrm>
            <a:off x="3492500" y="620713"/>
            <a:ext cx="2159000" cy="1079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sz="2400" dirty="0">
                <a:solidFill>
                  <a:srgbClr val="C00000"/>
                </a:solidFill>
              </a:rPr>
              <a:t>Francia szimbolisták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00125"/>
          </a:xfrm>
        </p:spPr>
        <p:txBody>
          <a:bodyPr/>
          <a:lstStyle/>
          <a:p>
            <a:pPr algn="l"/>
            <a:r>
              <a:rPr lang="hu-HU" altLang="hu-HU" sz="3600" b="1" smtClean="0">
                <a:latin typeface="Bookman Old Style" panose="02050604050505020204" pitchFamily="18" charset="0"/>
              </a:rPr>
              <a:t>Charles Baudelaire </a:t>
            </a:r>
            <a:r>
              <a:rPr lang="hu-HU" altLang="hu-HU" sz="3600" smtClean="0">
                <a:latin typeface="Bookman Old Style" panose="02050604050505020204" pitchFamily="18" charset="0"/>
              </a:rPr>
              <a:t>(1821–1867)</a:t>
            </a:r>
            <a:endParaRPr lang="hu-HU" altLang="hu-HU" sz="3600" b="1" smtClean="0">
              <a:latin typeface="Bookman Old Style" panose="02050604050505020204" pitchFamily="18" charset="0"/>
            </a:endParaRPr>
          </a:p>
        </p:txBody>
      </p:sp>
      <p:sp>
        <p:nvSpPr>
          <p:cNvPr id="10243" name="Tartalom helye 2"/>
          <p:cNvSpPr>
            <a:spLocks noGrp="1" noChangeArrowheads="1"/>
          </p:cNvSpPr>
          <p:nvPr>
            <p:ph idx="1"/>
          </p:nvPr>
        </p:nvSpPr>
        <p:spPr>
          <a:xfrm>
            <a:off x="457200" y="1000125"/>
            <a:ext cx="8229600" cy="5572125"/>
          </a:xfrm>
        </p:spPr>
        <p:txBody>
          <a:bodyPr/>
          <a:lstStyle/>
          <a:p>
            <a:r>
              <a:rPr lang="hu-HU" altLang="hu-HU" sz="2400" dirty="0" smtClean="0"/>
              <a:t>fiatalon a párizsi bohémok életét éli</a:t>
            </a:r>
          </a:p>
          <a:p>
            <a:r>
              <a:rPr lang="hu-HU" altLang="hu-HU" sz="2400" dirty="0" smtClean="0"/>
              <a:t>részt vesz a 48-as forradalomban</a:t>
            </a:r>
          </a:p>
          <a:p>
            <a:r>
              <a:rPr lang="hu-HU" altLang="hu-HU" sz="2400" dirty="0" smtClean="0"/>
              <a:t>hajóút → egzotikus tájak iránti rajongás</a:t>
            </a:r>
          </a:p>
          <a:p>
            <a:r>
              <a:rPr lang="hu-HU" altLang="hu-HU" sz="2400" dirty="0" smtClean="0"/>
              <a:t>Jeanne Duval, a „fekete Vénusz” iránti szerelem</a:t>
            </a:r>
          </a:p>
          <a:p>
            <a:r>
              <a:rPr lang="hu-HU" altLang="hu-HU" sz="2400" dirty="0" smtClean="0"/>
              <a:t>lassan ír, folyton javítja verseit → tökéletességre törekszik</a:t>
            </a:r>
          </a:p>
          <a:p>
            <a:r>
              <a:rPr lang="hu-HU" altLang="hu-HU" sz="2400" dirty="0" smtClean="0"/>
              <a:t>(1857) </a:t>
            </a:r>
            <a:r>
              <a:rPr lang="hu-HU" altLang="hu-HU" sz="2400" b="1" i="1" dirty="0" smtClean="0"/>
              <a:t>A Romlás </a:t>
            </a:r>
            <a:r>
              <a:rPr lang="hu-HU" altLang="hu-HU" sz="2400" b="1" i="1" dirty="0" err="1" smtClean="0"/>
              <a:t>virágai</a:t>
            </a:r>
            <a:r>
              <a:rPr lang="hu-HU" altLang="hu-HU" sz="2400" b="1" i="1" dirty="0" smtClean="0"/>
              <a:t> </a:t>
            </a:r>
            <a:r>
              <a:rPr lang="hu-HU" altLang="hu-HU" sz="2400" dirty="0" smtClean="0"/>
              <a:t>c. kötete megjelenik</a:t>
            </a:r>
          </a:p>
          <a:p>
            <a:pPr lvl="1"/>
            <a:r>
              <a:rPr lang="hu-HU" altLang="hu-HU" sz="2400" dirty="0" smtClean="0"/>
              <a:t>egyetlen kötete (az első kiadásban 100, a posztumusz kiadásban 157 verset tartalmaz)</a:t>
            </a:r>
          </a:p>
          <a:p>
            <a:pPr lvl="1"/>
            <a:r>
              <a:rPr lang="hu-HU" altLang="hu-HU" sz="2400" dirty="0" smtClean="0"/>
              <a:t>többértelmű cím: romlott világ ↔ művészet tisztasága (szépségkultusz)</a:t>
            </a:r>
          </a:p>
          <a:p>
            <a:pPr lvl="1"/>
            <a:r>
              <a:rPr lang="hu-HU" altLang="hu-HU" sz="2400" dirty="0" smtClean="0"/>
              <a:t>tematikus ciklusokba szerkesztett kötetkompozíció</a:t>
            </a:r>
          </a:p>
          <a:p>
            <a:pPr lvl="1"/>
            <a:r>
              <a:rPr lang="hu-HU" altLang="hu-HU" sz="2400" dirty="0" smtClean="0"/>
              <a:t>hagyományos versformák (pl. szonett)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apértelmezett terv">
  <a:themeElements>
    <a:clrScheme name="1. egyéni sém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1801</TotalTime>
  <Words>1546</Words>
  <Application>Microsoft Office PowerPoint</Application>
  <PresentationFormat>Diavetítés a képernyőre (4:3 oldalarány)</PresentationFormat>
  <Paragraphs>161</Paragraphs>
  <Slides>22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22</vt:i4>
      </vt:variant>
    </vt:vector>
  </HeadingPairs>
  <TitlesOfParts>
    <vt:vector size="28" baseType="lpstr">
      <vt:lpstr>Arial</vt:lpstr>
      <vt:lpstr>Calibri</vt:lpstr>
      <vt:lpstr>Bookman Old Style</vt:lpstr>
      <vt:lpstr>Wingdings</vt:lpstr>
      <vt:lpstr>Times New Roman</vt:lpstr>
      <vt:lpstr>Alapértelmezett terv</vt:lpstr>
      <vt:lpstr>Az európai líra a 19. század második felében</vt:lpstr>
      <vt:lpstr>Az új költészetfelfogás jellemzői</vt:lpstr>
      <vt:lpstr>PowerPoint-bemutató</vt:lpstr>
      <vt:lpstr>Klasszikus modernség</vt:lpstr>
      <vt:lpstr>PowerPoint-bemutató</vt:lpstr>
      <vt:lpstr>PowerPoint-bemutató</vt:lpstr>
      <vt:lpstr>PowerPoint-bemutató</vt:lpstr>
      <vt:lpstr>PowerPoint-bemutató</vt:lpstr>
      <vt:lpstr>Charles Baudelaire (1821–1867)</vt:lpstr>
      <vt:lpstr>Kapcsolatok</vt:lpstr>
      <vt:lpstr>Az albatrosz</vt:lpstr>
      <vt:lpstr>Őszi ének</vt:lpstr>
      <vt:lpstr>Paul Verlaine (1844–1896)</vt:lpstr>
      <vt:lpstr>Költészettan</vt:lpstr>
      <vt:lpstr>Őszi chanson</vt:lpstr>
      <vt:lpstr>Arthur Rimbaud (1854–1891)</vt:lpstr>
      <vt:lpstr>A magánhangzók szonettje</vt:lpstr>
      <vt:lpstr>A részeg hajó</vt:lpstr>
      <vt:lpstr>Rainer Maria Rilke (1875–1926)</vt:lpstr>
      <vt:lpstr>Őszi nap</vt:lpstr>
      <vt:lpstr>A párduc</vt:lpstr>
      <vt:lpstr>Archaikus Apolló-torzó</vt:lpstr>
    </vt:vector>
  </TitlesOfParts>
  <Company>Bástya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 nyelvi stíluseszközök</dc:title>
  <dc:creator>Barteky</dc:creator>
  <cp:lastModifiedBy>Bartek Dániel</cp:lastModifiedBy>
  <cp:revision>113</cp:revision>
  <dcterms:created xsi:type="dcterms:W3CDTF">2013-10-09T19:13:33Z</dcterms:created>
  <dcterms:modified xsi:type="dcterms:W3CDTF">2022-01-25T23:59:07Z</dcterms:modified>
</cp:coreProperties>
</file>