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9" r:id="rId3"/>
    <p:sldId id="290" r:id="rId4"/>
    <p:sldId id="291" r:id="rId5"/>
    <p:sldId id="303" r:id="rId6"/>
    <p:sldId id="305" r:id="rId7"/>
    <p:sldId id="306" r:id="rId8"/>
    <p:sldId id="307" r:id="rId9"/>
    <p:sldId id="308" r:id="rId10"/>
    <p:sldId id="298" r:id="rId11"/>
    <p:sldId id="300" r:id="rId12"/>
    <p:sldId id="301" r:id="rId13"/>
    <p:sldId id="302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2023.04.23.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hu-HU" sz="2800" i="1" dirty="0" smtClean="0">
                <a:latin typeface="Bookman Old Style" panose="02050604050505020204" pitchFamily="18" charset="0"/>
              </a:rPr>
              <a:t>(1773, Debrecen – 1805, Debrecen)</a:t>
            </a:r>
            <a:endParaRPr lang="hu-HU" sz="28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Csokonai Vitéz Mihály</a:t>
            </a:r>
            <a:endParaRPr lang="hu-HU" sz="4400" b="1" dirty="0">
              <a:latin typeface="Bookman Old Style" pitchFamily="18" charset="0"/>
            </a:endParaRPr>
          </a:p>
        </p:txBody>
      </p:sp>
      <p:pic>
        <p:nvPicPr>
          <p:cNvPr id="4" name="Picture 2" descr="Képtalálat a következőre: „csokonai vitéz mihály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512168" cy="218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/>
          <a:lstStyle/>
          <a:p>
            <a:pPr algn="l"/>
            <a:r>
              <a:rPr lang="hu-HU" altLang="hu-HU" sz="3200" b="1" i="1" dirty="0" smtClean="0">
                <a:latin typeface="Bookman Old Style" panose="02050604050505020204" pitchFamily="18" charset="0"/>
              </a:rPr>
              <a:t> </a:t>
            </a:r>
            <a:r>
              <a:rPr lang="hu-HU" altLang="hu-HU" sz="2800" b="1" i="1" dirty="0" smtClean="0">
                <a:latin typeface="Bookman Old Style" panose="02050604050505020204" pitchFamily="18" charset="0"/>
              </a:rPr>
              <a:t>A Magánossághoz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 sz="2400" dirty="0" smtClean="0"/>
              <a:t>műfaja: </a:t>
            </a:r>
            <a:r>
              <a:rPr lang="hu-HU" altLang="hu-HU" sz="2400" dirty="0" err="1" smtClean="0"/>
              <a:t>elégiko</a:t>
            </a:r>
            <a:r>
              <a:rPr lang="hu-HU" altLang="hu-HU" sz="2400" dirty="0" smtClean="0"/>
              <a:t>-óda</a:t>
            </a:r>
          </a:p>
          <a:p>
            <a:r>
              <a:rPr lang="hu-HU" altLang="hu-HU" sz="2400" dirty="0" smtClean="0"/>
              <a:t>bonyolult strófaszerkezet </a:t>
            </a:r>
          </a:p>
          <a:p>
            <a:r>
              <a:rPr lang="hu-HU" altLang="hu-HU" sz="2400" dirty="0"/>
              <a:t>keretes szerkezet</a:t>
            </a:r>
          </a:p>
          <a:p>
            <a:pPr marL="457200" lvl="1" indent="0">
              <a:buNone/>
            </a:pPr>
            <a:r>
              <a:rPr lang="hu-HU" altLang="hu-HU" sz="2200" dirty="0" smtClean="0"/>
              <a:t>1) </a:t>
            </a:r>
            <a:r>
              <a:rPr lang="hu-HU" altLang="hu-HU" sz="2200" dirty="0"/>
              <a:t>(1-3. vsz.) vershelyzet rögzítése: idilli táj ~ belső, lelki táj</a:t>
            </a:r>
          </a:p>
          <a:p>
            <a:pPr marL="457200" lvl="1" indent="0">
              <a:buNone/>
            </a:pPr>
            <a:r>
              <a:rPr lang="hu-HU" altLang="hu-HU" sz="2200" dirty="0" smtClean="0"/>
              <a:t>2) </a:t>
            </a:r>
            <a:r>
              <a:rPr lang="hu-HU" altLang="hu-HU" sz="2200" dirty="0"/>
              <a:t>(4-11. vsz.) a magány allegorizált alakjához intézett beszéd, fohász</a:t>
            </a:r>
          </a:p>
          <a:p>
            <a:pPr marL="857250" lvl="2" indent="0">
              <a:buNone/>
            </a:pPr>
            <a:r>
              <a:rPr lang="hu-HU" altLang="hu-HU" sz="2200" dirty="0"/>
              <a:t>a) (4-7. vsz.) a magányosság általános jellemzése</a:t>
            </a:r>
          </a:p>
          <a:p>
            <a:pPr marL="857250" lvl="2" indent="0">
              <a:buNone/>
            </a:pPr>
            <a:r>
              <a:rPr lang="hu-HU" altLang="hu-HU" sz="2200" dirty="0"/>
              <a:t>b) (8-11. vsz.) a lírai én és a magányosság kapcsolata</a:t>
            </a:r>
          </a:p>
          <a:p>
            <a:r>
              <a:rPr lang="hu-HU" altLang="hu-HU" sz="2400" dirty="0" smtClean="0"/>
              <a:t>választott </a:t>
            </a:r>
            <a:r>
              <a:rPr lang="hu-HU" altLang="hu-HU" sz="2400" dirty="0"/>
              <a:t>/ kényszerű magány </a:t>
            </a:r>
            <a:r>
              <a:rPr lang="hu-HU" altLang="hu-HU" sz="2400" dirty="0">
                <a:latin typeface="Bookman Old Style" panose="02050604050505020204" pitchFamily="18" charset="0"/>
              </a:rPr>
              <a:t>→</a:t>
            </a:r>
            <a:r>
              <a:rPr lang="hu-HU" altLang="hu-HU" sz="2400" dirty="0"/>
              <a:t> társadalomból való kivonulás, természet közelsége, nyugalom </a:t>
            </a:r>
          </a:p>
          <a:p>
            <a:r>
              <a:rPr lang="hu-HU" altLang="hu-HU" sz="2400" dirty="0"/>
              <a:t>a magány áldásai: erény, bölcsesség, alkotói ihlet → elmélyedés, mélyebb összefüggések felismerése</a:t>
            </a:r>
          </a:p>
          <a:p>
            <a:r>
              <a:rPr lang="hu-HU" altLang="hu-HU" sz="2400" dirty="0"/>
              <a:t>allegorikus szerepek: magányosság ~ gondoskodó anya, igaz barát, szerető társ, őrangyal, múzsa képei</a:t>
            </a:r>
          </a:p>
          <a:p>
            <a:r>
              <a:rPr lang="hu-HU" altLang="hu-HU" sz="2400" dirty="0"/>
              <a:t>kettősség: a magány mint magasabb </a:t>
            </a:r>
            <a:r>
              <a:rPr lang="hu-HU" altLang="hu-HU" sz="2400" dirty="0" smtClean="0"/>
              <a:t>rendű létállapot </a:t>
            </a:r>
            <a:r>
              <a:rPr lang="hu-HU" altLang="hu-HU" sz="2400" dirty="0"/>
              <a:t>↔ önámítás, kényszerű vigasz</a:t>
            </a:r>
          </a:p>
          <a:p>
            <a:r>
              <a:rPr lang="hu-HU" altLang="hu-HU" sz="2400" dirty="0"/>
              <a:t>zárlat: a lelki békét csak a halálban (= örök magány) találhatja meg</a:t>
            </a:r>
          </a:p>
          <a:p>
            <a:endParaRPr lang="hu-HU" altLang="hu-HU" sz="2400" dirty="0" smtClean="0"/>
          </a:p>
          <a:p>
            <a:pPr marL="857250" lvl="2" indent="0">
              <a:buNone/>
            </a:pPr>
            <a:endParaRPr lang="hu-HU" altLang="hu-HU" dirty="0" smtClean="0"/>
          </a:p>
          <a:p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207236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algn="l"/>
            <a:r>
              <a:rPr lang="hu-HU" altLang="hu-HU" sz="2800" b="1" i="1" dirty="0" smtClean="0">
                <a:latin typeface="Bookman Old Style" panose="02050604050505020204" pitchFamily="18" charset="0"/>
              </a:rPr>
              <a:t>A tihanyi Ekhóhoz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1"/>
            <a:ext cx="8229600" cy="4569371"/>
          </a:xfrm>
        </p:spPr>
        <p:txBody>
          <a:bodyPr>
            <a:noAutofit/>
          </a:bodyPr>
          <a:lstStyle/>
          <a:p>
            <a:r>
              <a:rPr lang="hu-HU" altLang="hu-HU" sz="2400" dirty="0" smtClean="0"/>
              <a:t>műfaja: </a:t>
            </a:r>
            <a:r>
              <a:rPr lang="hu-HU" altLang="hu-HU" sz="2400" dirty="0" err="1" smtClean="0"/>
              <a:t>elégiko</a:t>
            </a:r>
            <a:r>
              <a:rPr lang="hu-HU" altLang="hu-HU" sz="2400" dirty="0" smtClean="0"/>
              <a:t>-óda</a:t>
            </a:r>
          </a:p>
          <a:p>
            <a:r>
              <a:rPr lang="hu-HU" altLang="hu-HU" sz="2400" dirty="0" smtClean="0"/>
              <a:t>bonyolult strófaszerkezet</a:t>
            </a:r>
          </a:p>
          <a:p>
            <a:r>
              <a:rPr lang="hu-HU" altLang="hu-HU" sz="2400" dirty="0" smtClean="0"/>
              <a:t>szentimentális vershelyzet </a:t>
            </a:r>
          </a:p>
          <a:p>
            <a:r>
              <a:rPr lang="hu-HU" altLang="hu-HU" sz="2400" dirty="0" smtClean="0"/>
              <a:t>megszólított: Ekhó, a visszhang nimfája </a:t>
            </a:r>
          </a:p>
          <a:p>
            <a:pPr>
              <a:buFontTx/>
              <a:buAutoNum type="arabicParenR"/>
            </a:pPr>
            <a:r>
              <a:rPr lang="hu-HU" altLang="hu-HU" sz="2400" dirty="0" smtClean="0"/>
              <a:t>(1-6. vsz.) panaszos létösszegzés</a:t>
            </a:r>
          </a:p>
          <a:p>
            <a:pPr marL="914400" lvl="1" indent="-457200">
              <a:buFontTx/>
              <a:buAutoNum type="alphaLcParenR"/>
            </a:pPr>
            <a:r>
              <a:rPr lang="hu-HU" altLang="hu-HU" sz="2200" dirty="0" smtClean="0"/>
              <a:t>a lírai én magánya, kitaszítottsága ↔ füredi vidám társaság</a:t>
            </a:r>
          </a:p>
          <a:p>
            <a:pPr marL="914400" lvl="1" indent="-457200">
              <a:buFontTx/>
              <a:buAutoNum type="alphaLcParenR"/>
            </a:pPr>
            <a:r>
              <a:rPr lang="hu-HU" altLang="hu-HU" sz="2200" dirty="0" err="1" smtClean="0"/>
              <a:t>együttérző</a:t>
            </a:r>
            <a:r>
              <a:rPr lang="hu-HU" altLang="hu-HU" sz="2200" dirty="0" smtClean="0"/>
              <a:t> természet ↔ érzéketlen, közömbös társadalom</a:t>
            </a:r>
          </a:p>
          <a:p>
            <a:pPr>
              <a:buFontTx/>
              <a:buAutoNum type="arabicParenR"/>
            </a:pPr>
            <a:r>
              <a:rPr lang="hu-HU" altLang="hu-HU" sz="2400" dirty="0" smtClean="0"/>
              <a:t>(7-10. vsz.) jövőkép</a:t>
            </a:r>
          </a:p>
          <a:p>
            <a:pPr marL="914400" lvl="1" indent="-457200">
              <a:buFontTx/>
              <a:buAutoNum type="alphaLcParenR"/>
            </a:pPr>
            <a:r>
              <a:rPr lang="hu-HU" altLang="hu-HU" sz="2200" dirty="0" smtClean="0"/>
              <a:t>remetesors, „ember és polgár” (~ Rousseau) </a:t>
            </a:r>
          </a:p>
          <a:p>
            <a:pPr marL="914400" lvl="1" indent="-457200">
              <a:buFontTx/>
              <a:buAutoNum type="alphaLcParenR"/>
            </a:pPr>
            <a:r>
              <a:rPr lang="hu-HU" altLang="hu-HU" sz="2200" dirty="0" smtClean="0"/>
              <a:t>a jövőbeli elismerés reménye </a:t>
            </a:r>
          </a:p>
        </p:txBody>
      </p:sp>
    </p:spTree>
    <p:extLst>
      <p:ext uri="{BB962C8B-B14F-4D97-AF65-F5344CB8AC3E}">
        <p14:creationId xmlns:p14="http://schemas.microsoft.com/office/powerpoint/2010/main" val="257731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Népiesség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dirty="0" smtClean="0"/>
              <a:t>műfaj (helyzetdal, szerepvers, népmese)</a:t>
            </a:r>
          </a:p>
          <a:p>
            <a:r>
              <a:rPr lang="hu-HU" altLang="hu-HU" sz="2400" dirty="0" smtClean="0"/>
              <a:t>beszédmód, nyelvhasználat (megszólítások, népies kifejezések, népi humor)</a:t>
            </a:r>
          </a:p>
          <a:p>
            <a:r>
              <a:rPr lang="hu-HU" altLang="hu-HU" sz="2400" dirty="0" smtClean="0"/>
              <a:t>versmérték (pl.: felező nyolcas)</a:t>
            </a:r>
          </a:p>
          <a:p>
            <a:r>
              <a:rPr lang="hu-HU" altLang="hu-HU" sz="2400" dirty="0" smtClean="0"/>
              <a:t>gondolatiság (népnevelés)</a:t>
            </a:r>
          </a:p>
          <a:p>
            <a:endParaRPr lang="hu-HU" altLang="hu-HU" sz="2400" b="1" i="1" dirty="0" smtClean="0"/>
          </a:p>
          <a:p>
            <a:r>
              <a:rPr lang="hu-HU" altLang="hu-HU" sz="2400" b="1" i="1" dirty="0" smtClean="0"/>
              <a:t>Jövendölés az első oskoláról a Somogyban</a:t>
            </a:r>
          </a:p>
          <a:p>
            <a:r>
              <a:rPr lang="hu-HU" altLang="hu-HU" sz="2400" b="1" i="1" dirty="0" smtClean="0"/>
              <a:t>Szegény Zsuzsi a táborozáskor</a:t>
            </a:r>
          </a:p>
          <a:p>
            <a:r>
              <a:rPr lang="hu-HU" altLang="hu-HU" sz="2400" b="1" i="1" dirty="0" smtClean="0"/>
              <a:t>Szerelemdal a csikóbőrös kulacshoz</a:t>
            </a:r>
            <a:endParaRPr lang="hu-HU" altLang="hu-HU" sz="2400" dirty="0" smtClean="0"/>
          </a:p>
          <a:p>
            <a:endParaRPr lang="hu-HU" altLang="hu-HU" sz="2800" b="1" i="1" dirty="0" smtClean="0"/>
          </a:p>
          <a:p>
            <a:pPr lvl="1"/>
            <a:endParaRPr lang="hu-HU" altLang="hu-HU" sz="2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03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Képtalálat a következőre: „csokonai síremlék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549275"/>
            <a:ext cx="4425950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AutoShape 6" descr="Képtalálat a következőre: „csokonai síremlék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2772" name="AutoShape 8" descr="Képtalálat a következőre: „csokonai síremlék”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2773" name="Picture 10" descr="Képtalálat a következőre: „csokonai síremlék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38" y="3403600"/>
            <a:ext cx="2890837" cy="304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12" descr="Képtalálat a következőre: „csokonai síremlék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3" y="549275"/>
            <a:ext cx="3240087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78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5272"/>
          </a:xfrm>
        </p:spPr>
        <p:txBody>
          <a:bodyPr>
            <a:noAutofit/>
          </a:bodyPr>
          <a:lstStyle/>
          <a:p>
            <a:r>
              <a:rPr lang="hu-HU" altLang="hu-HU" sz="2000" dirty="0"/>
              <a:t>apja Csokonai József borbély és seborvos, anyja Diószegi </a:t>
            </a:r>
            <a:r>
              <a:rPr lang="hu-HU" altLang="hu-HU" sz="2000" dirty="0" smtClean="0"/>
              <a:t>Sára </a:t>
            </a:r>
            <a:endParaRPr lang="hu-HU" altLang="hu-HU" sz="2000" dirty="0"/>
          </a:p>
          <a:p>
            <a:r>
              <a:rPr lang="hu-HU" altLang="hu-HU" sz="2000" dirty="0"/>
              <a:t>apja korai halála után elszegényednek</a:t>
            </a:r>
          </a:p>
          <a:p>
            <a:r>
              <a:rPr lang="hu-HU" altLang="hu-HU" sz="2000" dirty="0"/>
              <a:t>a debreceni kollégium kiváló diákja (több nyelven beszél, önképzőkört szervez, Kazinczyval levelezik)</a:t>
            </a:r>
          </a:p>
          <a:p>
            <a:r>
              <a:rPr lang="hu-HU" altLang="hu-HU" sz="2000" dirty="0"/>
              <a:t>(1794-95) a gimnáziumi poétaosztályt tanítja, de kicsapják (nem tud elszámolni </a:t>
            </a:r>
            <a:r>
              <a:rPr lang="hu-HU" altLang="hu-HU" sz="2000" dirty="0" smtClean="0"/>
              <a:t>pénzekkel</a:t>
            </a:r>
            <a:r>
              <a:rPr lang="hu-HU" altLang="hu-HU" sz="2000" dirty="0"/>
              <a:t>, diákjaival gúnydalokat énekeltet egy tanárról)</a:t>
            </a:r>
          </a:p>
          <a:p>
            <a:r>
              <a:rPr lang="hu-HU" altLang="hu-HU" sz="2000" dirty="0"/>
              <a:t>(1795-96) Sárospatakon jogot tanul, de abbahagyja </a:t>
            </a:r>
            <a:endParaRPr lang="hu-HU" altLang="hu-HU" sz="2000" dirty="0" smtClean="0"/>
          </a:p>
          <a:p>
            <a:r>
              <a:rPr lang="hu-HU" altLang="hu-HU" sz="2000" dirty="0"/>
              <a:t>(1796-97) Pozsonyban </a:t>
            </a:r>
            <a:r>
              <a:rPr lang="hu-HU" altLang="hu-HU" sz="2000" i="1" dirty="0"/>
              <a:t>Diétai Magyar Múzsa</a:t>
            </a:r>
            <a:r>
              <a:rPr lang="hu-HU" altLang="hu-HU" sz="2000" dirty="0"/>
              <a:t> címen verses hetilapot indít</a:t>
            </a:r>
          </a:p>
          <a:p>
            <a:r>
              <a:rPr lang="hu-HU" altLang="hu-HU" sz="2000" dirty="0"/>
              <a:t>(1797) Komáromban megismeri nagy szerelmét, Vajda Juliannát (Lilla)</a:t>
            </a:r>
          </a:p>
          <a:p>
            <a:r>
              <a:rPr lang="hu-HU" altLang="hu-HU" sz="2000" dirty="0"/>
              <a:t>nem talál állást, közben a lányt férjhez adják egy kereskedőhöz</a:t>
            </a:r>
          </a:p>
          <a:p>
            <a:r>
              <a:rPr lang="hu-HU" altLang="hu-HU" sz="2000" dirty="0"/>
              <a:t>dunántúli bolyongás: ismerőseinél vendégeskedik</a:t>
            </a:r>
          </a:p>
          <a:p>
            <a:r>
              <a:rPr lang="hu-HU" altLang="hu-HU" sz="2000" dirty="0"/>
              <a:t>(1799-1800) a csurgói gimnáziumban helyettes tanár</a:t>
            </a:r>
          </a:p>
          <a:p>
            <a:r>
              <a:rPr lang="hu-HU" altLang="hu-HU" sz="2000" dirty="0"/>
              <a:t>visszatér </a:t>
            </a:r>
            <a:r>
              <a:rPr lang="hu-HU" altLang="hu-HU" sz="2000" dirty="0" smtClean="0"/>
              <a:t>Debrecenbe</a:t>
            </a:r>
            <a:endParaRPr lang="hu-HU" altLang="hu-HU" sz="2000" dirty="0"/>
          </a:p>
          <a:p>
            <a:r>
              <a:rPr lang="hu-HU" altLang="hu-HU" sz="2000" dirty="0"/>
              <a:t>háza leég egy tűzvészben</a:t>
            </a:r>
          </a:p>
          <a:p>
            <a:r>
              <a:rPr lang="hu-HU" altLang="hu-HU" sz="2000" dirty="0"/>
              <a:t>öröklött tüdőbaj + tüdőgyulladást kap egy temetésen → fiatalon meghal</a:t>
            </a:r>
          </a:p>
          <a:p>
            <a:endParaRPr lang="hu-HU" altLang="hu-HU" sz="2400" dirty="0"/>
          </a:p>
          <a:p>
            <a:pPr marL="365760" lvl="1" indent="0">
              <a:buNone/>
            </a:pPr>
            <a:endParaRPr lang="hu-HU" dirty="0"/>
          </a:p>
          <a:p>
            <a:endParaRPr lang="hu-HU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Élete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6785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lnSpcReduction="10000"/>
          </a:bodyPr>
          <a:lstStyle/>
          <a:p>
            <a:r>
              <a:rPr lang="hu-HU" altLang="hu-HU" sz="2400" dirty="0"/>
              <a:t>ösztönös tehetség (</a:t>
            </a:r>
            <a:r>
              <a:rPr lang="hu-HU" altLang="hu-HU" sz="2400" dirty="0" err="1"/>
              <a:t>poeta</a:t>
            </a:r>
            <a:r>
              <a:rPr lang="hu-HU" altLang="hu-HU" sz="2400" dirty="0"/>
              <a:t> </a:t>
            </a:r>
            <a:r>
              <a:rPr lang="hu-HU" altLang="hu-HU" sz="2400" dirty="0" err="1"/>
              <a:t>natus</a:t>
            </a:r>
            <a:r>
              <a:rPr lang="hu-HU" altLang="hu-HU" sz="2400" dirty="0"/>
              <a:t>) + tudós költő (</a:t>
            </a:r>
            <a:r>
              <a:rPr lang="hu-HU" altLang="hu-HU" sz="2400" dirty="0" err="1"/>
              <a:t>poeta</a:t>
            </a:r>
            <a:r>
              <a:rPr lang="hu-HU" altLang="hu-HU" sz="2400" dirty="0"/>
              <a:t> </a:t>
            </a:r>
            <a:r>
              <a:rPr lang="hu-HU" altLang="hu-HU" sz="2400" dirty="0" err="1"/>
              <a:t>doctus</a:t>
            </a:r>
            <a:r>
              <a:rPr lang="hu-HU" altLang="hu-HU" sz="2400" dirty="0"/>
              <a:t>)</a:t>
            </a:r>
          </a:p>
          <a:p>
            <a:r>
              <a:rPr lang="hu-HU" altLang="hu-HU" sz="2400" dirty="0"/>
              <a:t>alkalmi költészet + tudatos költői program</a:t>
            </a:r>
          </a:p>
          <a:p>
            <a:r>
              <a:rPr lang="hu-HU" altLang="hu-HU" sz="2400" dirty="0"/>
              <a:t>stílusirányzatok keveredése: rokokó, klasszicizmus, szentimentalizmus, népiesség</a:t>
            </a:r>
          </a:p>
          <a:p>
            <a:r>
              <a:rPr lang="hu-HU" altLang="hu-HU" sz="2400" dirty="0"/>
              <a:t>magyar költői hagyományok + nyugati költészet </a:t>
            </a:r>
            <a:r>
              <a:rPr lang="hu-HU" altLang="hu-HU" sz="2400" dirty="0" smtClean="0"/>
              <a:t>ötvözése</a:t>
            </a:r>
            <a:endParaRPr lang="hu-HU" altLang="hu-HU" sz="2400" dirty="0"/>
          </a:p>
          <a:p>
            <a:r>
              <a:rPr lang="hu-HU" altLang="hu-HU" sz="2400" dirty="0"/>
              <a:t>korai költészet: rokokó életeszmény (boldogságfilozófia)</a:t>
            </a:r>
          </a:p>
          <a:p>
            <a:r>
              <a:rPr lang="hu-HU" altLang="hu-HU" sz="2400" dirty="0"/>
              <a:t>DE: beteljesületlen szerelem </a:t>
            </a:r>
            <a:r>
              <a:rPr lang="hu-HU" altLang="hu-HU" sz="2400" dirty="0">
                <a:latin typeface="Bookman Old Style" panose="02050604050505020204" pitchFamily="18" charset="0"/>
              </a:rPr>
              <a:t>→</a:t>
            </a:r>
            <a:r>
              <a:rPr lang="hu-HU" altLang="hu-HU" sz="2400" dirty="0"/>
              <a:t> boldogtalanság, magány, a világ romlottsága</a:t>
            </a:r>
          </a:p>
          <a:p>
            <a:r>
              <a:rPr lang="hu-HU" altLang="hu-HU" sz="2400" dirty="0"/>
              <a:t>mindhárom műnemben alkot</a:t>
            </a:r>
          </a:p>
          <a:p>
            <a:r>
              <a:rPr lang="hu-HU" altLang="hu-HU" sz="2400" dirty="0"/>
              <a:t>hangnemek sokfélesége (pátosz, elégia, komikum stb.)</a:t>
            </a:r>
          </a:p>
          <a:p>
            <a:r>
              <a:rPr lang="hu-HU" altLang="hu-HU" sz="2400" dirty="0"/>
              <a:t>versformák változatossága, zeneiség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Költészete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26272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hu-HU" altLang="hu-HU" dirty="0"/>
              <a:t>filozófiai költemény (eredetileg iskolai „dolgozatnak” készül)</a:t>
            </a:r>
          </a:p>
          <a:p>
            <a:r>
              <a:rPr lang="hu-HU" altLang="hu-HU" dirty="0"/>
              <a:t>két részből áll (~ kétfajta iskolai feladat):</a:t>
            </a:r>
          </a:p>
          <a:p>
            <a:pPr marL="971550" lvl="1" indent="-514350">
              <a:buFontTx/>
              <a:buAutoNum type="arabicParenR"/>
            </a:pPr>
            <a:r>
              <a:rPr lang="hu-HU" altLang="hu-HU" sz="2600" b="1" dirty="0"/>
              <a:t>piktúra</a:t>
            </a:r>
            <a:r>
              <a:rPr lang="hu-HU" altLang="hu-HU" sz="2600" dirty="0"/>
              <a:t> = tájleírás</a:t>
            </a:r>
          </a:p>
          <a:p>
            <a:pPr marL="971550" lvl="1" indent="-514350">
              <a:buFontTx/>
              <a:buAutoNum type="arabicParenR"/>
            </a:pPr>
            <a:r>
              <a:rPr lang="hu-HU" altLang="hu-HU" sz="2600" b="1" dirty="0"/>
              <a:t>szentencia</a:t>
            </a:r>
            <a:r>
              <a:rPr lang="hu-HU" altLang="hu-HU" sz="2600" dirty="0"/>
              <a:t> = tanítás, elmélkedés</a:t>
            </a:r>
          </a:p>
          <a:p>
            <a:r>
              <a:rPr lang="hu-HU" altLang="hu-HU" dirty="0"/>
              <a:t>alkony leírása → rokokó képek</a:t>
            </a: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hu-HU" altLang="hu-HU" sz="2600" dirty="0"/>
              <a:t>átmeneti időszak, búcsúzás a nappaltól</a:t>
            </a: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hu-HU" altLang="hu-HU" sz="2600" dirty="0"/>
              <a:t>idilli harmónia uralkodik</a:t>
            </a: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hu-HU" altLang="hu-HU" sz="2600" dirty="0"/>
              <a:t>perspektíva: egésztől a részletek felé</a:t>
            </a: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hu-HU" altLang="hu-HU" sz="2600" dirty="0"/>
              <a:t>szín- és hanghatások, illatok</a:t>
            </a:r>
          </a:p>
          <a:p>
            <a:r>
              <a:rPr lang="hu-HU" altLang="hu-HU" dirty="0"/>
              <a:t>romlatlan természet ↔ romlott társadalom</a:t>
            </a:r>
          </a:p>
          <a:p>
            <a:r>
              <a:rPr lang="hu-HU" altLang="hu-HU" dirty="0"/>
              <a:t>további ellentétek (fény ↔ sötétség, édes koncertek ↔ lárma, szabadság ↔ szolgaság stb.)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>
                <a:latin typeface="Bookman Old Style" panose="02050604050505020204" pitchFamily="18" charset="0"/>
              </a:rPr>
              <a:t>Klasszicista gondolati líra</a:t>
            </a:r>
            <a:r>
              <a:rPr lang="hu-HU" altLang="hu-HU" sz="2800" b="1" i="1" dirty="0">
                <a:latin typeface="Bookman Old Style" panose="02050604050505020204" pitchFamily="18" charset="0"/>
              </a:rPr>
              <a:t/>
            </a:r>
            <a:br>
              <a:rPr lang="hu-HU" altLang="hu-HU" sz="2800" b="1" i="1" dirty="0">
                <a:latin typeface="Bookman Old Style" panose="02050604050505020204" pitchFamily="18" charset="0"/>
              </a:rPr>
            </a:br>
            <a:r>
              <a:rPr lang="hu-HU" altLang="hu-HU" sz="2800" b="1" i="1" dirty="0">
                <a:latin typeface="Bookman Old Style" panose="02050604050505020204" pitchFamily="18" charset="0"/>
              </a:rPr>
              <a:t>Az </a:t>
            </a:r>
            <a:r>
              <a:rPr lang="hu-HU" altLang="hu-HU" sz="2800" b="1" i="1" dirty="0" err="1">
                <a:latin typeface="Bookman Old Style" panose="02050604050505020204" pitchFamily="18" charset="0"/>
              </a:rPr>
              <a:t>estve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2891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23570"/>
          </a:xfrm>
        </p:spPr>
        <p:txBody>
          <a:bodyPr/>
          <a:lstStyle/>
          <a:p>
            <a:r>
              <a:rPr lang="hu-HU" altLang="hu-HU" sz="2400" dirty="0" smtClean="0"/>
              <a:t>a magántulajdon („mienk” helyett „</a:t>
            </a:r>
            <a:r>
              <a:rPr lang="hu-HU" altLang="hu-HU" sz="2400" dirty="0" err="1" smtClean="0"/>
              <a:t>enyim</a:t>
            </a:r>
            <a:r>
              <a:rPr lang="hu-HU" altLang="hu-HU" sz="2400" dirty="0" smtClean="0"/>
              <a:t>” és „tied”) megszüntette a természetes állapotot, az egyenlőséget (Rousseau!) → kemény társadalombírálat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az ősállapotot negatív leírással jeleníti meg</a:t>
            </a:r>
          </a:p>
          <a:p>
            <a:r>
              <a:rPr lang="hu-HU" altLang="hu-HU" sz="2400" dirty="0" smtClean="0"/>
              <a:t>a beszélő a természetben talál megnyugvást</a:t>
            </a:r>
          </a:p>
          <a:p>
            <a:r>
              <a:rPr lang="hu-HU" altLang="hu-HU" sz="2400" dirty="0" smtClean="0"/>
              <a:t>ódai befejezés: a természet mindenkié, az ember csak itt érezheti igazán szabadnak magát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1. egység: </a:t>
            </a:r>
            <a:r>
              <a:rPr lang="hu-HU" altLang="hu-HU" sz="2400" dirty="0" smtClean="0"/>
              <a:t>Természet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2. egység: </a:t>
            </a:r>
            <a:r>
              <a:rPr lang="hu-HU" altLang="hu-HU" sz="2400" dirty="0" smtClean="0"/>
              <a:t>Természet + Egyén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3. egység: </a:t>
            </a:r>
            <a:r>
              <a:rPr lang="hu-HU" altLang="hu-HU" sz="2400" dirty="0" smtClean="0"/>
              <a:t>Egyén → ← Társadalom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4. egység: </a:t>
            </a:r>
            <a:r>
              <a:rPr lang="hu-HU" altLang="hu-HU" sz="2400" dirty="0" smtClean="0"/>
              <a:t>Társadalom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5. egység: </a:t>
            </a:r>
            <a:r>
              <a:rPr lang="hu-HU" altLang="hu-HU" sz="2400" dirty="0" smtClean="0"/>
              <a:t>Természet → ← Társadalom</a:t>
            </a:r>
          </a:p>
          <a:p>
            <a:pPr>
              <a:buFontTx/>
              <a:buNone/>
            </a:pPr>
            <a:r>
              <a:rPr lang="hu-HU" altLang="hu-HU" sz="2400" b="1" dirty="0" smtClean="0"/>
              <a:t>	6. egység: </a:t>
            </a:r>
            <a:r>
              <a:rPr lang="hu-HU" altLang="hu-HU" sz="2400" dirty="0" smtClean="0"/>
              <a:t>Természet + Egyén + Társadalom</a:t>
            </a:r>
          </a:p>
          <a:p>
            <a:endParaRPr lang="hu-HU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62227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Szerelmi költészet</a:t>
            </a:r>
          </a:p>
        </p:txBody>
      </p:sp>
      <p:sp>
        <p:nvSpPr>
          <p:cNvPr id="23555" name="Tartalom helye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hu-HU" altLang="hu-HU" dirty="0" smtClean="0"/>
              <a:t>korai szerelmek (Laura, Rózsi)</a:t>
            </a:r>
          </a:p>
          <a:p>
            <a:pPr>
              <a:buFontTx/>
              <a:buChar char="-"/>
              <a:defRPr/>
            </a:pPr>
            <a:r>
              <a:rPr lang="hu-HU" altLang="hu-HU" dirty="0" smtClean="0"/>
              <a:t>Lilla-szerelem (Vajda Julianna)</a:t>
            </a:r>
          </a:p>
          <a:p>
            <a:pPr marL="0" indent="0">
              <a:buFontTx/>
              <a:buNone/>
              <a:defRPr/>
            </a:pPr>
            <a:endParaRPr lang="hu-HU" altLang="hu-HU" u="sng" dirty="0"/>
          </a:p>
          <a:p>
            <a:pPr marL="0" indent="0">
              <a:buFontTx/>
              <a:buNone/>
              <a:defRPr/>
            </a:pPr>
            <a:r>
              <a:rPr lang="hu-HU" altLang="hu-HU" u="sng" dirty="0" smtClean="0"/>
              <a:t>Kötetek</a:t>
            </a:r>
            <a:r>
              <a:rPr lang="hu-HU" altLang="hu-HU" dirty="0" smtClean="0"/>
              <a:t>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altLang="hu-HU" b="1" i="1" dirty="0" smtClean="0"/>
              <a:t>Lilla-versek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altLang="hu-HU" b="1" i="1" dirty="0" err="1" smtClean="0"/>
              <a:t>Anakreoni</a:t>
            </a:r>
            <a:r>
              <a:rPr lang="hu-HU" altLang="hu-HU" b="1" i="1" dirty="0" smtClean="0"/>
              <a:t> dalok</a:t>
            </a:r>
          </a:p>
          <a:p>
            <a:pPr marL="0" indent="0">
              <a:buFontTx/>
              <a:buNone/>
              <a:defRPr/>
            </a:pPr>
            <a:endParaRPr lang="hu-HU" altLang="hu-HU" b="1" i="1" dirty="0"/>
          </a:p>
        </p:txBody>
      </p:sp>
    </p:spTree>
    <p:extLst>
      <p:ext uri="{BB962C8B-B14F-4D97-AF65-F5344CB8AC3E}">
        <p14:creationId xmlns:p14="http://schemas.microsoft.com/office/powerpoint/2010/main" val="106821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a) Rokokó dalok</a:t>
            </a:r>
          </a:p>
        </p:txBody>
      </p:sp>
      <p:sp>
        <p:nvSpPr>
          <p:cNvPr id="2457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az élet örömei és szépségei, boldog szerelem, finom erotika, könnyedség, játékosság)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gyakori motívumok: virágok, szerelemistenek (Amor, Venus)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miniatűr formák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zeneiség</a:t>
            </a:r>
          </a:p>
          <a:p>
            <a:pPr lvl="1"/>
            <a:endParaRPr lang="hu-HU" altLang="hu-HU" sz="2000" dirty="0" smtClean="0"/>
          </a:p>
          <a:p>
            <a:r>
              <a:rPr lang="hu-HU" altLang="hu-HU" sz="2800" b="1" i="1" dirty="0" smtClean="0"/>
              <a:t>A boldogság</a:t>
            </a:r>
          </a:p>
          <a:p>
            <a:r>
              <a:rPr lang="hu-HU" altLang="hu-HU" sz="2800" b="1" i="1" dirty="0" smtClean="0"/>
              <a:t>Az esküvés</a:t>
            </a:r>
          </a:p>
        </p:txBody>
      </p:sp>
    </p:spTree>
    <p:extLst>
      <p:ext uri="{BB962C8B-B14F-4D97-AF65-F5344CB8AC3E}">
        <p14:creationId xmlns:p14="http://schemas.microsoft.com/office/powerpoint/2010/main" val="94763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dirty="0" smtClean="0">
                <a:latin typeface="Bookman Old Style" panose="02050604050505020204" pitchFamily="18" charset="0"/>
              </a:rPr>
              <a:t>Tartózkodó kérelem</a:t>
            </a:r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 smtClean="0"/>
              <a:t>alapmetafora: szerelem = tűz</a:t>
            </a:r>
          </a:p>
          <a:p>
            <a:r>
              <a:rPr lang="hu-HU" altLang="hu-HU" dirty="0" smtClean="0"/>
              <a:t>szerelmi érzés → kedves szépsége, eszményítése → viszonzás vágya</a:t>
            </a:r>
          </a:p>
          <a:p>
            <a:r>
              <a:rPr lang="hu-HU" altLang="hu-HU" dirty="0" smtClean="0"/>
              <a:t>zeneiség → szimultán verselés (egyszerre ütemhangsúlyos + időmértékes)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kétütemű nyolcasok (4/4) és hetesek (4/3)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„</a:t>
            </a:r>
            <a:r>
              <a:rPr lang="hu-HU" altLang="hu-HU" dirty="0" err="1" smtClean="0"/>
              <a:t>ionicus</a:t>
            </a:r>
            <a:r>
              <a:rPr lang="hu-HU" altLang="hu-HU" dirty="0" smtClean="0"/>
              <a:t> a </a:t>
            </a:r>
            <a:r>
              <a:rPr lang="hu-HU" altLang="hu-HU" dirty="0" err="1" smtClean="0"/>
              <a:t>minore</a:t>
            </a:r>
            <a:r>
              <a:rPr lang="hu-HU" altLang="hu-HU" dirty="0" smtClean="0"/>
              <a:t>” versláb: UU – – (Csokonai honosítja meg a magyar költészetben)</a:t>
            </a:r>
          </a:p>
        </p:txBody>
      </p:sp>
    </p:spTree>
    <p:extLst>
      <p:ext uri="{BB962C8B-B14F-4D97-AF65-F5344CB8AC3E}">
        <p14:creationId xmlns:p14="http://schemas.microsoft.com/office/powerpoint/2010/main" val="120379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b) Rousseau-i szentimentalizmus</a:t>
            </a:r>
            <a:r>
              <a:rPr lang="hu-HU" altLang="hu-HU" sz="3200" dirty="0" smtClean="0">
                <a:latin typeface="Bookman Old Style" panose="02050604050505020204" pitchFamily="18" charset="0"/>
              </a:rPr>
              <a:t/>
            </a:r>
            <a:br>
              <a:rPr lang="hu-HU" altLang="hu-HU" sz="3200" dirty="0" smtClean="0">
                <a:latin typeface="Bookman Old Style" panose="02050604050505020204" pitchFamily="18" charset="0"/>
              </a:rPr>
            </a:br>
            <a:r>
              <a:rPr lang="hu-HU" altLang="hu-HU" sz="2800" b="1" i="1" dirty="0" smtClean="0">
                <a:latin typeface="Bookman Old Style" panose="02050604050505020204" pitchFamily="18" charset="0"/>
              </a:rPr>
              <a:t>A Reményhez</a:t>
            </a:r>
            <a:endParaRPr lang="hu-HU" altLang="hu-HU" sz="2800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40000" lnSpcReduction="20000"/>
          </a:bodyPr>
          <a:lstStyle/>
          <a:p>
            <a:r>
              <a:rPr lang="hu-HU" altLang="hu-HU" sz="5500" dirty="0" smtClean="0"/>
              <a:t>a Lilla-ciklus záródarabja, szerelmének „verskoporsója”</a:t>
            </a:r>
          </a:p>
          <a:p>
            <a:r>
              <a:rPr lang="hu-HU" altLang="hu-HU" sz="5500" dirty="0" smtClean="0"/>
              <a:t>műfaja elégia</a:t>
            </a:r>
          </a:p>
          <a:p>
            <a:r>
              <a:rPr lang="hu-HU" altLang="hu-HU" sz="5500" dirty="0" smtClean="0"/>
              <a:t>a megszemélyesített Remény megszólítása, jellemzése</a:t>
            </a:r>
          </a:p>
          <a:p>
            <a:r>
              <a:rPr lang="hu-HU" altLang="hu-HU" sz="5500" dirty="0" smtClean="0"/>
              <a:t>valójában mégis monológ</a:t>
            </a:r>
          </a:p>
          <a:p>
            <a:r>
              <a:rPr lang="hu-HU" altLang="hu-HU" sz="5500" b="1" dirty="0" smtClean="0"/>
              <a:t>kert-metafora</a:t>
            </a:r>
            <a:r>
              <a:rPr lang="hu-HU" altLang="hu-HU" sz="5500" b="1" dirty="0"/>
              <a:t>: </a:t>
            </a:r>
          </a:p>
          <a:p>
            <a:pPr>
              <a:buFontTx/>
              <a:buNone/>
              <a:defRPr/>
            </a:pPr>
            <a:r>
              <a:rPr lang="hu-HU" altLang="hu-HU" sz="5000" dirty="0" smtClean="0"/>
              <a:t>	2</a:t>
            </a:r>
            <a:r>
              <a:rPr lang="hu-HU" altLang="hu-HU" sz="5000" dirty="0"/>
              <a:t>. vsz. 				</a:t>
            </a:r>
            <a:r>
              <a:rPr lang="hu-HU" altLang="hu-HU" sz="5000" dirty="0" smtClean="0"/>
              <a:t>	3</a:t>
            </a:r>
            <a:r>
              <a:rPr lang="hu-HU" altLang="hu-HU" sz="5000" dirty="0"/>
              <a:t>. vsz.</a:t>
            </a:r>
          </a:p>
          <a:p>
            <a:pPr>
              <a:buFontTx/>
              <a:buNone/>
              <a:defRPr/>
            </a:pPr>
            <a:r>
              <a:rPr lang="hu-HU" altLang="hu-HU" sz="5000" dirty="0" smtClean="0"/>
              <a:t>	tavaszi </a:t>
            </a:r>
            <a:r>
              <a:rPr lang="hu-HU" altLang="hu-HU" sz="5000" dirty="0"/>
              <a:t>virágzás (múlt)		</a:t>
            </a:r>
            <a:r>
              <a:rPr lang="hu-HU" altLang="hu-HU" sz="5000" dirty="0" smtClean="0"/>
              <a:t>		téli </a:t>
            </a:r>
            <a:r>
              <a:rPr lang="hu-HU" altLang="hu-HU" sz="5000" dirty="0"/>
              <a:t>pusztulás (jelen)</a:t>
            </a:r>
          </a:p>
          <a:p>
            <a:pPr>
              <a:buFontTx/>
              <a:buNone/>
              <a:defRPr/>
            </a:pPr>
            <a:r>
              <a:rPr lang="hu-HU" altLang="hu-HU" sz="5000" dirty="0" smtClean="0"/>
              <a:t>	bizakodás</a:t>
            </a:r>
            <a:r>
              <a:rPr lang="hu-HU" altLang="hu-HU" sz="5000" dirty="0"/>
              <a:t>				</a:t>
            </a:r>
            <a:r>
              <a:rPr lang="hu-HU" altLang="hu-HU" sz="5000" dirty="0" smtClean="0"/>
              <a:t>	remények </a:t>
            </a:r>
            <a:r>
              <a:rPr lang="hu-HU" altLang="hu-HU" sz="5000" dirty="0"/>
              <a:t>elvesztése</a:t>
            </a:r>
          </a:p>
          <a:p>
            <a:pPr>
              <a:defRPr/>
            </a:pPr>
            <a:endParaRPr lang="hu-HU" altLang="hu-HU" sz="5000" dirty="0"/>
          </a:p>
          <a:p>
            <a:pPr>
              <a:buFontTx/>
              <a:buNone/>
              <a:defRPr/>
            </a:pPr>
            <a:r>
              <a:rPr lang="hu-HU" altLang="hu-HU" sz="5000" dirty="0" smtClean="0"/>
              <a:t>	1</a:t>
            </a:r>
            <a:r>
              <a:rPr lang="hu-HU" altLang="hu-HU" sz="5000" dirty="0"/>
              <a:t>. vsz.				</a:t>
            </a:r>
            <a:r>
              <a:rPr lang="hu-HU" altLang="hu-HU" sz="5000" dirty="0" smtClean="0"/>
              <a:t>	4</a:t>
            </a:r>
            <a:r>
              <a:rPr lang="hu-HU" altLang="hu-HU" sz="5000" dirty="0"/>
              <a:t>. vsz.</a:t>
            </a:r>
          </a:p>
          <a:p>
            <a:pPr>
              <a:buFontTx/>
              <a:buNone/>
              <a:defRPr/>
            </a:pPr>
            <a:r>
              <a:rPr lang="hu-HU" altLang="hu-HU" sz="5000" dirty="0" smtClean="0"/>
              <a:t>	csalódás</a:t>
            </a:r>
            <a:r>
              <a:rPr lang="hu-HU" altLang="hu-HU" sz="5000" dirty="0"/>
              <a:t>				remény elutasítása, 					</a:t>
            </a:r>
            <a:r>
              <a:rPr lang="hu-HU" altLang="hu-HU" sz="5000" dirty="0" smtClean="0"/>
              <a:t>	lemondás</a:t>
            </a:r>
            <a:r>
              <a:rPr lang="hu-HU" altLang="hu-HU" sz="5000" dirty="0"/>
              <a:t>, búcsúzás</a:t>
            </a:r>
          </a:p>
          <a:p>
            <a:pPr marL="1828800" lvl="4" indent="0">
              <a:buFontTx/>
              <a:buNone/>
              <a:defRPr/>
            </a:pPr>
            <a:endParaRPr lang="hu-HU" altLang="hu-HU" sz="5000" dirty="0"/>
          </a:p>
          <a:p>
            <a:pPr marL="1828800" lvl="4" indent="0">
              <a:buFontTx/>
              <a:buNone/>
              <a:defRPr/>
            </a:pPr>
            <a:r>
              <a:rPr lang="hu-HU" altLang="hu-HU" sz="5000" dirty="0"/>
              <a:t> </a:t>
            </a:r>
            <a:r>
              <a:rPr lang="hu-HU" altLang="hu-HU" sz="5000" dirty="0" smtClean="0"/>
              <a:t>  távolságteremtés</a:t>
            </a:r>
            <a:endParaRPr lang="hu-HU" altLang="hu-HU" sz="5000" dirty="0"/>
          </a:p>
          <a:p>
            <a:pPr>
              <a:buFontTx/>
              <a:buNone/>
              <a:defRPr/>
            </a:pPr>
            <a:r>
              <a:rPr lang="hu-HU" altLang="hu-HU" sz="5000" dirty="0" smtClean="0"/>
              <a:t>	tartalom </a:t>
            </a:r>
            <a:r>
              <a:rPr lang="hu-HU" altLang="hu-HU" sz="5000" dirty="0"/>
              <a:t>				forma, zeneiség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hu-HU" altLang="hu-HU" sz="5000" dirty="0"/>
              <a:t>			  </a:t>
            </a:r>
            <a:r>
              <a:rPr lang="hu-HU" altLang="hu-HU" sz="5000" dirty="0" smtClean="0"/>
              <a:t>  felülemelkedés</a:t>
            </a:r>
            <a:r>
              <a:rPr lang="hu-HU" altLang="hu-HU" sz="5000" dirty="0"/>
              <a:t>					</a:t>
            </a:r>
          </a:p>
          <a:p>
            <a:endParaRPr lang="hu-HU" altLang="hu-HU" sz="2400" dirty="0" smtClean="0"/>
          </a:p>
          <a:p>
            <a:endParaRPr lang="hu-HU" altLang="hu-HU" dirty="0" smtClean="0"/>
          </a:p>
        </p:txBody>
      </p:sp>
      <p:sp>
        <p:nvSpPr>
          <p:cNvPr id="4" name="Balra-jobbra nyíl 3"/>
          <p:cNvSpPr/>
          <p:nvPr/>
        </p:nvSpPr>
        <p:spPr>
          <a:xfrm>
            <a:off x="3397176" y="3188302"/>
            <a:ext cx="2592387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2171043" y="4460778"/>
            <a:ext cx="2592387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6" name="Balra-jobbra nyíl 5"/>
          <p:cNvSpPr/>
          <p:nvPr/>
        </p:nvSpPr>
        <p:spPr>
          <a:xfrm>
            <a:off x="2171043" y="5733256"/>
            <a:ext cx="2592387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31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3773</TotalTime>
  <Words>872</Words>
  <Application>Microsoft Office PowerPoint</Application>
  <PresentationFormat>Diavetítés a képernyőre (4:3 oldalarány)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Bookman Old Style</vt:lpstr>
      <vt:lpstr>Constantia</vt:lpstr>
      <vt:lpstr>Wingdings</vt:lpstr>
      <vt:lpstr>Wingdings 2</vt:lpstr>
      <vt:lpstr>Paper</vt:lpstr>
      <vt:lpstr>Csokonai Vitéz Mihály</vt:lpstr>
      <vt:lpstr>Élete</vt:lpstr>
      <vt:lpstr>Költészete</vt:lpstr>
      <vt:lpstr>Klasszicista gondolati líra Az estve</vt:lpstr>
      <vt:lpstr>PowerPoint-bemutató</vt:lpstr>
      <vt:lpstr>Szerelmi költészet</vt:lpstr>
      <vt:lpstr>a) Rokokó dalok</vt:lpstr>
      <vt:lpstr>Tartózkodó kérelem</vt:lpstr>
      <vt:lpstr>b) Rousseau-i szentimentalizmus A Reményhez</vt:lpstr>
      <vt:lpstr> A Magánossághoz</vt:lpstr>
      <vt:lpstr>A tihanyi Ekhóhoz</vt:lpstr>
      <vt:lpstr>Népiesség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140</cp:revision>
  <dcterms:created xsi:type="dcterms:W3CDTF">2016-11-06T14:22:17Z</dcterms:created>
  <dcterms:modified xsi:type="dcterms:W3CDTF">2023-04-23T21:06:00Z</dcterms:modified>
</cp:coreProperties>
</file>